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2" r:id="rId6"/>
    <p:sldId id="267" r:id="rId7"/>
    <p:sldId id="265" r:id="rId8"/>
    <p:sldId id="266" r:id="rId9"/>
    <p:sldId id="260" r:id="rId10"/>
    <p:sldId id="261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9" autoAdjust="0"/>
    <p:restoredTop sz="74133" autoAdjust="0"/>
  </p:normalViewPr>
  <p:slideViewPr>
    <p:cSldViewPr snapToGrid="0">
      <p:cViewPr varScale="1">
        <p:scale>
          <a:sx n="80" d="100"/>
          <a:sy n="80" d="100"/>
        </p:scale>
        <p:origin x="35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57F396-19E5-482D-B2B8-0FF5EE0F4403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91A9A-6164-4B31-A959-340F713FD2E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33540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691A9A-6164-4B31-A959-340F713FD2E8}" type="slidenum">
              <a:rPr lang="es-AR" smtClean="0"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25940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B865-35F1-49F6-8EC6-1D7E27212ABA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A5B0-0920-4BDA-830D-94376A1C470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89214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B865-35F1-49F6-8EC6-1D7E27212ABA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A5B0-0920-4BDA-830D-94376A1C470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39384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B865-35F1-49F6-8EC6-1D7E27212ABA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A5B0-0920-4BDA-830D-94376A1C4708}" type="slidenum">
              <a:rPr lang="es-AR" smtClean="0"/>
              <a:t>‹Nº›</a:t>
            </a:fld>
            <a:endParaRPr lang="es-A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27834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B865-35F1-49F6-8EC6-1D7E27212ABA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A5B0-0920-4BDA-830D-94376A1C470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83291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B865-35F1-49F6-8EC6-1D7E27212ABA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A5B0-0920-4BDA-830D-94376A1C4708}" type="slidenum">
              <a:rPr lang="es-AR" smtClean="0"/>
              <a:t>‹Nº›</a:t>
            </a:fld>
            <a:endParaRPr lang="es-A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5685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B865-35F1-49F6-8EC6-1D7E27212ABA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A5B0-0920-4BDA-830D-94376A1C470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861521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B865-35F1-49F6-8EC6-1D7E27212ABA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A5B0-0920-4BDA-830D-94376A1C470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947088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B865-35F1-49F6-8EC6-1D7E27212ABA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A5B0-0920-4BDA-830D-94376A1C470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32989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B865-35F1-49F6-8EC6-1D7E27212ABA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A5B0-0920-4BDA-830D-94376A1C470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56785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B865-35F1-49F6-8EC6-1D7E27212ABA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A5B0-0920-4BDA-830D-94376A1C470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68902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B865-35F1-49F6-8EC6-1D7E27212ABA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A5B0-0920-4BDA-830D-94376A1C470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71913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B865-35F1-49F6-8EC6-1D7E27212ABA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A5B0-0920-4BDA-830D-94376A1C470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54028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B865-35F1-49F6-8EC6-1D7E27212ABA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A5B0-0920-4BDA-830D-94376A1C470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71627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B865-35F1-49F6-8EC6-1D7E27212ABA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A5B0-0920-4BDA-830D-94376A1C470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44505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B865-35F1-49F6-8EC6-1D7E27212ABA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A5B0-0920-4BDA-830D-94376A1C470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12828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7B865-35F1-49F6-8EC6-1D7E27212ABA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A5B0-0920-4BDA-830D-94376A1C470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9804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7B865-35F1-49F6-8EC6-1D7E27212ABA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35A5B0-0920-4BDA-830D-94376A1C470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49017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D18AB9-CB05-44DD-B274-AB7C648718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855" y="2404534"/>
            <a:ext cx="9351818" cy="1646302"/>
          </a:xfrm>
        </p:spPr>
        <p:txBody>
          <a:bodyPr/>
          <a:lstStyle/>
          <a:p>
            <a:pPr algn="ctr"/>
            <a:r>
              <a:rPr lang="es-AR" dirty="0"/>
              <a:t>PRIMERA  GUERRA MUNDIAL (1914 – 1918)</a:t>
            </a:r>
          </a:p>
        </p:txBody>
      </p:sp>
    </p:spTree>
    <p:extLst>
      <p:ext uri="{BB962C8B-B14F-4D97-AF65-F5344CB8AC3E}">
        <p14:creationId xmlns:p14="http://schemas.microsoft.com/office/powerpoint/2010/main" val="3233110202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8AD71F0C-0DF9-41A3-948E-0FEB45FE54AC}"/>
              </a:ext>
            </a:extLst>
          </p:cNvPr>
          <p:cNvSpPr/>
          <p:nvPr/>
        </p:nvSpPr>
        <p:spPr>
          <a:xfrm>
            <a:off x="852055" y="764024"/>
            <a:ext cx="8291945" cy="695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3200" b="1" dirty="0"/>
              <a:t>ASÍ COMIENZA LA GUERRA</a:t>
            </a:r>
          </a:p>
          <a:p>
            <a:pPr algn="ctr"/>
            <a:endParaRPr lang="es-AR" sz="3200" b="1" dirty="0">
              <a:solidFill>
                <a:srgbClr val="000000"/>
              </a:solidFill>
              <a:latin typeface="Source Serif Pro"/>
            </a:endParaRPr>
          </a:p>
          <a:p>
            <a:r>
              <a:rPr lang="es-AR" sz="2800" dirty="0">
                <a:solidFill>
                  <a:srgbClr val="000000"/>
                </a:solidFill>
                <a:latin typeface="Source Serif Pro"/>
              </a:rPr>
              <a:t>Debido al asesinato,</a:t>
            </a:r>
            <a:r>
              <a:rPr lang="es-AR" sz="2800" dirty="0">
                <a:solidFill>
                  <a:srgbClr val="FF0000"/>
                </a:solidFill>
                <a:latin typeface="Source Serif Pro"/>
              </a:rPr>
              <a:t> </a:t>
            </a:r>
            <a:r>
              <a:rPr lang="es-AR" sz="2800" b="1" dirty="0">
                <a:solidFill>
                  <a:srgbClr val="FF0000"/>
                </a:solidFill>
                <a:latin typeface="Source Serif Pro"/>
              </a:rPr>
              <a:t>Austria </a:t>
            </a:r>
            <a:r>
              <a:rPr lang="es-AR" sz="2800" b="1" dirty="0">
                <a:solidFill>
                  <a:srgbClr val="000000"/>
                </a:solidFill>
                <a:latin typeface="Source Serif Pro"/>
              </a:rPr>
              <a:t>tiene intención de atacar a </a:t>
            </a:r>
            <a:r>
              <a:rPr lang="es-AR" sz="2800" b="1" dirty="0">
                <a:solidFill>
                  <a:schemeClr val="accent2"/>
                </a:solidFill>
                <a:latin typeface="Source Serif Pro"/>
              </a:rPr>
              <a:t>Serbia y</a:t>
            </a:r>
            <a:r>
              <a:rPr lang="es-AR" sz="2800" dirty="0">
                <a:solidFill>
                  <a:schemeClr val="accent2"/>
                </a:solidFill>
                <a:latin typeface="Source Serif Pro"/>
              </a:rPr>
              <a:t> </a:t>
            </a:r>
            <a:r>
              <a:rPr lang="es-AR" sz="2800" dirty="0">
                <a:solidFill>
                  <a:srgbClr val="000000"/>
                </a:solidFill>
                <a:latin typeface="Source Serif Pro"/>
              </a:rPr>
              <a:t> consigue el apoyo de </a:t>
            </a:r>
            <a:r>
              <a:rPr lang="es-AR" sz="2800" dirty="0">
                <a:solidFill>
                  <a:srgbClr val="FF0000"/>
                </a:solidFill>
                <a:latin typeface="Source Serif Pro"/>
              </a:rPr>
              <a:t>Imperio</a:t>
            </a:r>
            <a:r>
              <a:rPr lang="es-AR" sz="2800" dirty="0">
                <a:solidFill>
                  <a:srgbClr val="000000"/>
                </a:solidFill>
                <a:latin typeface="Source Serif Pro"/>
              </a:rPr>
              <a:t> </a:t>
            </a:r>
            <a:r>
              <a:rPr lang="es-AR" sz="2800" dirty="0">
                <a:solidFill>
                  <a:srgbClr val="FF0000"/>
                </a:solidFill>
                <a:latin typeface="Source Serif Pro"/>
              </a:rPr>
              <a:t>Alemán. Austria </a:t>
            </a:r>
            <a:r>
              <a:rPr lang="es-AR" sz="2800" dirty="0">
                <a:solidFill>
                  <a:srgbClr val="000000"/>
                </a:solidFill>
                <a:latin typeface="Source Serif Pro"/>
              </a:rPr>
              <a:t>pensaba que </a:t>
            </a:r>
            <a:r>
              <a:rPr lang="es-AR" sz="2800" dirty="0">
                <a:solidFill>
                  <a:schemeClr val="accent2"/>
                </a:solidFill>
                <a:latin typeface="Source Serif Pro"/>
              </a:rPr>
              <a:t>Rusia l</a:t>
            </a:r>
            <a:r>
              <a:rPr lang="es-AR" sz="2800" dirty="0">
                <a:solidFill>
                  <a:srgbClr val="000000"/>
                </a:solidFill>
                <a:latin typeface="Source Serif Pro"/>
              </a:rPr>
              <a:t>e iba a apoyar.</a:t>
            </a:r>
          </a:p>
          <a:p>
            <a:endParaRPr lang="es-AR" sz="2800" dirty="0">
              <a:solidFill>
                <a:srgbClr val="000000"/>
              </a:solidFill>
              <a:latin typeface="Source Serif Pro"/>
            </a:endParaRPr>
          </a:p>
          <a:p>
            <a:r>
              <a:rPr lang="es-AR" sz="2800" dirty="0">
                <a:solidFill>
                  <a:srgbClr val="000000"/>
                </a:solidFill>
                <a:latin typeface="Source Serif Pro"/>
              </a:rPr>
              <a:t>Pero </a:t>
            </a:r>
            <a:r>
              <a:rPr lang="es-AR" sz="2800" dirty="0">
                <a:solidFill>
                  <a:schemeClr val="accent2"/>
                </a:solidFill>
                <a:latin typeface="Source Serif Pro"/>
              </a:rPr>
              <a:t>Rusia </a:t>
            </a:r>
            <a:r>
              <a:rPr lang="es-AR" sz="2800" dirty="0">
                <a:solidFill>
                  <a:srgbClr val="000000"/>
                </a:solidFill>
                <a:latin typeface="Source Serif Pro"/>
              </a:rPr>
              <a:t>decidió apoyar a </a:t>
            </a:r>
            <a:r>
              <a:rPr lang="es-AR" sz="2800" dirty="0">
                <a:solidFill>
                  <a:schemeClr val="accent2"/>
                </a:solidFill>
                <a:latin typeface="Source Serif Pro"/>
              </a:rPr>
              <a:t>Serbia</a:t>
            </a:r>
          </a:p>
          <a:p>
            <a:endParaRPr lang="es-AR" sz="2800" dirty="0">
              <a:solidFill>
                <a:schemeClr val="accent2"/>
              </a:solidFill>
              <a:latin typeface="Source Serif Pro"/>
            </a:endParaRPr>
          </a:p>
          <a:p>
            <a:pPr fontAlgn="base"/>
            <a:r>
              <a:rPr lang="es-AR" sz="2800" b="1" dirty="0"/>
              <a:t> </a:t>
            </a:r>
            <a:r>
              <a:rPr lang="es-AR" sz="2800" b="1" dirty="0">
                <a:solidFill>
                  <a:srgbClr val="FF0000"/>
                </a:solidFill>
              </a:rPr>
              <a:t>Austria </a:t>
            </a:r>
            <a:r>
              <a:rPr lang="es-AR" sz="2800" b="1" dirty="0"/>
              <a:t>le declara la guerra a </a:t>
            </a:r>
            <a:r>
              <a:rPr lang="es-AR" sz="2800" b="1" dirty="0">
                <a:solidFill>
                  <a:schemeClr val="accent2"/>
                </a:solidFill>
              </a:rPr>
              <a:t>Serbia </a:t>
            </a:r>
            <a:r>
              <a:rPr lang="es-AR" sz="2800" b="1" dirty="0"/>
              <a:t>el 28 de julio de 1914</a:t>
            </a:r>
            <a:r>
              <a:rPr lang="es-AR" sz="2800" dirty="0"/>
              <a:t>, exactamente un mes después del atentado.</a:t>
            </a:r>
          </a:p>
          <a:p>
            <a:pPr fontAlgn="base"/>
            <a:endParaRPr lang="es-AR" b="1" dirty="0"/>
          </a:p>
          <a:p>
            <a:pPr algn="ctr" fontAlgn="base"/>
            <a:r>
              <a:rPr lang="es-AR" sz="2800" b="1" dirty="0">
                <a:solidFill>
                  <a:srgbClr val="0070C0"/>
                </a:solidFill>
              </a:rPr>
              <a:t>El enfrentamiento bélico es inevitable</a:t>
            </a:r>
            <a:r>
              <a:rPr lang="es-AR" sz="2800" dirty="0">
                <a:solidFill>
                  <a:srgbClr val="0070C0"/>
                </a:solidFill>
              </a:rPr>
              <a:t>.</a:t>
            </a:r>
          </a:p>
          <a:p>
            <a:pPr algn="ctr" fontAlgn="base"/>
            <a:endParaRPr lang="es-AR" sz="2800" dirty="0">
              <a:solidFill>
                <a:srgbClr val="0070C0"/>
              </a:solidFill>
            </a:endParaRPr>
          </a:p>
          <a:p>
            <a:pPr algn="ctr" fontAlgn="base"/>
            <a:endParaRPr lang="es-AR" sz="2800" dirty="0">
              <a:solidFill>
                <a:srgbClr val="0070C0"/>
              </a:solidFill>
            </a:endParaRPr>
          </a:p>
          <a:p>
            <a:pPr algn="ctr" fontAlgn="base"/>
            <a:endParaRPr lang="es-AR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360478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FB335E2A-708B-463F-AC0F-6EFAEDD92A1B}"/>
              </a:ext>
            </a:extLst>
          </p:cNvPr>
          <p:cNvSpPr/>
          <p:nvPr/>
        </p:nvSpPr>
        <p:spPr>
          <a:xfrm>
            <a:off x="705394" y="1123894"/>
            <a:ext cx="8438606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endParaRPr lang="es-AR" sz="2800" dirty="0"/>
          </a:p>
          <a:p>
            <a:pPr fontAlgn="base"/>
            <a:r>
              <a:rPr lang="es-AR" sz="3200" dirty="0"/>
              <a:t>El día 30 de julio, </a:t>
            </a:r>
            <a:r>
              <a:rPr lang="es-AR" sz="3200" dirty="0">
                <a:solidFill>
                  <a:schemeClr val="accent2"/>
                </a:solidFill>
              </a:rPr>
              <a:t>Rusia</a:t>
            </a:r>
            <a:r>
              <a:rPr lang="es-AR" sz="3200" dirty="0"/>
              <a:t> decide movilizarse</a:t>
            </a:r>
            <a:endParaRPr lang="es-AR" sz="3200" dirty="0">
              <a:solidFill>
                <a:srgbClr val="000000"/>
              </a:solidFill>
              <a:latin typeface="Source Serif Pro"/>
            </a:endParaRPr>
          </a:p>
          <a:p>
            <a:pPr fontAlgn="base"/>
            <a:r>
              <a:rPr lang="es-AR" sz="3200" dirty="0">
                <a:solidFill>
                  <a:srgbClr val="000000"/>
                </a:solidFill>
                <a:latin typeface="Source Serif Pro"/>
              </a:rPr>
              <a:t>y</a:t>
            </a:r>
            <a:r>
              <a:rPr lang="es-AR" sz="3200" b="1" dirty="0">
                <a:solidFill>
                  <a:srgbClr val="000000"/>
                </a:solidFill>
                <a:latin typeface="Source Serif Pro"/>
              </a:rPr>
              <a:t> el 1 de agosto,  </a:t>
            </a:r>
            <a:r>
              <a:rPr lang="es-AR" sz="3200" b="1" dirty="0">
                <a:solidFill>
                  <a:srgbClr val="FF0000"/>
                </a:solidFill>
                <a:latin typeface="Source Serif Pro"/>
              </a:rPr>
              <a:t>Alemania</a:t>
            </a:r>
            <a:r>
              <a:rPr lang="es-AR" sz="3200" b="1" dirty="0">
                <a:solidFill>
                  <a:srgbClr val="000000"/>
                </a:solidFill>
                <a:latin typeface="Source Serif Pro"/>
              </a:rPr>
              <a:t> le declara la guerra </a:t>
            </a:r>
            <a:r>
              <a:rPr lang="es-AR" sz="3200" b="1" dirty="0">
                <a:solidFill>
                  <a:schemeClr val="accent2"/>
                </a:solidFill>
                <a:latin typeface="Source Serif Pro"/>
              </a:rPr>
              <a:t>a Rusia </a:t>
            </a:r>
          </a:p>
          <a:p>
            <a:pPr fontAlgn="base"/>
            <a:r>
              <a:rPr lang="es-AR" sz="3200" b="1" dirty="0">
                <a:solidFill>
                  <a:srgbClr val="FF0000"/>
                </a:solidFill>
                <a:latin typeface="Source Serif Pro"/>
              </a:rPr>
              <a:t>Alemania</a:t>
            </a:r>
            <a:r>
              <a:rPr lang="es-AR" sz="3200" b="1" dirty="0">
                <a:solidFill>
                  <a:srgbClr val="000000"/>
                </a:solidFill>
                <a:latin typeface="Source Serif Pro"/>
              </a:rPr>
              <a:t> le declara la guerra  </a:t>
            </a:r>
            <a:r>
              <a:rPr lang="es-AR" sz="3200" b="1" dirty="0">
                <a:solidFill>
                  <a:schemeClr val="accent2"/>
                </a:solidFill>
                <a:latin typeface="Source Serif Pro"/>
              </a:rPr>
              <a:t>a Francia </a:t>
            </a:r>
            <a:r>
              <a:rPr lang="es-AR" sz="3200" b="1" dirty="0">
                <a:solidFill>
                  <a:srgbClr val="000000"/>
                </a:solidFill>
                <a:latin typeface="Source Serif Pro"/>
              </a:rPr>
              <a:t>el día 3 de agosto</a:t>
            </a:r>
          </a:p>
          <a:p>
            <a:pPr fontAlgn="base"/>
            <a:r>
              <a:rPr lang="es-AR" sz="3200" b="1" dirty="0">
                <a:solidFill>
                  <a:srgbClr val="000000"/>
                </a:solidFill>
                <a:latin typeface="Source Serif Pro"/>
              </a:rPr>
              <a:t> </a:t>
            </a:r>
            <a:r>
              <a:rPr lang="es-AR" sz="3200" b="1" dirty="0">
                <a:solidFill>
                  <a:srgbClr val="00B050"/>
                </a:solidFill>
                <a:latin typeface="Source Serif Pro"/>
              </a:rPr>
              <a:t>Gran Bretaña </a:t>
            </a:r>
            <a:r>
              <a:rPr lang="es-AR" sz="3200" b="1" dirty="0">
                <a:solidFill>
                  <a:srgbClr val="000000"/>
                </a:solidFill>
                <a:latin typeface="Source Serif Pro"/>
              </a:rPr>
              <a:t>decide declarar la guerra a </a:t>
            </a:r>
            <a:r>
              <a:rPr lang="es-AR" sz="3200" b="1" dirty="0">
                <a:solidFill>
                  <a:srgbClr val="FF0000"/>
                </a:solidFill>
                <a:latin typeface="Source Serif Pro"/>
              </a:rPr>
              <a:t>Alemania</a:t>
            </a:r>
            <a:r>
              <a:rPr lang="es-AR" sz="3200" b="1" dirty="0">
                <a:solidFill>
                  <a:srgbClr val="000000"/>
                </a:solidFill>
                <a:latin typeface="Source Serif Pro"/>
              </a:rPr>
              <a:t> el 4 de agosto</a:t>
            </a:r>
            <a:r>
              <a:rPr lang="es-AR" sz="3200" dirty="0">
                <a:solidFill>
                  <a:srgbClr val="000000"/>
                </a:solidFill>
                <a:latin typeface="Source Serif Pro"/>
              </a:rPr>
              <a:t> debido a que las tropas </a:t>
            </a:r>
            <a:r>
              <a:rPr lang="es-AR" sz="3200" dirty="0">
                <a:solidFill>
                  <a:srgbClr val="FF0000"/>
                </a:solidFill>
                <a:latin typeface="Source Serif Pro"/>
              </a:rPr>
              <a:t>alemanas </a:t>
            </a:r>
            <a:r>
              <a:rPr lang="es-AR" sz="3200" dirty="0">
                <a:solidFill>
                  <a:srgbClr val="000000"/>
                </a:solidFill>
                <a:latin typeface="Source Serif Pro"/>
              </a:rPr>
              <a:t>entran en Bélgica.</a:t>
            </a:r>
          </a:p>
          <a:p>
            <a:pPr fontAlgn="base"/>
            <a:r>
              <a:rPr lang="es-AR" sz="3200" dirty="0">
                <a:solidFill>
                  <a:srgbClr val="FF0000"/>
                </a:solidFill>
                <a:latin typeface="Source Serif Pro"/>
              </a:rPr>
              <a:t>Turquía</a:t>
            </a:r>
            <a:r>
              <a:rPr lang="es-AR" sz="3200" dirty="0">
                <a:solidFill>
                  <a:srgbClr val="000000"/>
                </a:solidFill>
                <a:latin typeface="Source Serif Pro"/>
              </a:rPr>
              <a:t> entrará en la guerra el 29 de octubre de 1914. </a:t>
            </a:r>
            <a:endParaRPr lang="es-AR" sz="3200" b="0" i="0" dirty="0">
              <a:solidFill>
                <a:srgbClr val="000000"/>
              </a:solidFill>
              <a:effectLst/>
              <a:latin typeface="Source Serif Pro"/>
            </a:endParaRPr>
          </a:p>
        </p:txBody>
      </p:sp>
    </p:spTree>
    <p:extLst>
      <p:ext uri="{BB962C8B-B14F-4D97-AF65-F5344CB8AC3E}">
        <p14:creationId xmlns:p14="http://schemas.microsoft.com/office/powerpoint/2010/main" val="4464118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65ABC4-A289-4EA8-AE4C-C0395EF64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br>
              <a:rPr lang="es-AR" sz="2800" b="1" dirty="0"/>
            </a:br>
            <a:r>
              <a:rPr lang="es-AR" sz="2800" b="1" dirty="0"/>
              <a:t>EUROPA ANTES DE LA PRIMERA GUERRA MUNDIAL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6425567B-90D0-481B-84F3-D16F5D9076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1515291"/>
            <a:ext cx="8596668" cy="5197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45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B36E3EB2-8E1A-446B-878D-7D24B66F7FBF}"/>
              </a:ext>
            </a:extLst>
          </p:cNvPr>
          <p:cNvSpPr/>
          <p:nvPr/>
        </p:nvSpPr>
        <p:spPr>
          <a:xfrm>
            <a:off x="249381" y="581892"/>
            <a:ext cx="944616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3200" dirty="0">
                <a:solidFill>
                  <a:srgbClr val="000000"/>
                </a:solidFill>
                <a:latin typeface="Source Serif Pro"/>
              </a:rPr>
              <a:t>CAUSA DE LA PRIMERA GUERRA MUNDIAL</a:t>
            </a:r>
          </a:p>
          <a:p>
            <a:endParaRPr lang="es-AR" dirty="0">
              <a:solidFill>
                <a:srgbClr val="000000"/>
              </a:solidFill>
              <a:latin typeface="Source Serif Pro"/>
            </a:endParaRPr>
          </a:p>
          <a:p>
            <a:r>
              <a:rPr lang="es-AR" sz="2000" dirty="0">
                <a:solidFill>
                  <a:srgbClr val="00B050"/>
                </a:solidFill>
                <a:latin typeface="Source Serif Pro"/>
              </a:rPr>
              <a:t>La </a:t>
            </a:r>
            <a:r>
              <a:rPr lang="es-AR" sz="2000" b="1" dirty="0">
                <a:solidFill>
                  <a:srgbClr val="00B050"/>
                </a:solidFill>
                <a:latin typeface="Source Serif Pro"/>
              </a:rPr>
              <a:t>Primera Guerra Mundial, o la Gran Guerra</a:t>
            </a:r>
            <a:r>
              <a:rPr lang="es-AR" sz="2000" dirty="0">
                <a:solidFill>
                  <a:srgbClr val="00B050"/>
                </a:solidFill>
                <a:latin typeface="Source Serif Pro"/>
              </a:rPr>
              <a:t> como se le denominaba anteriormente, fue consecuencia de varios factores provocados por las tensiones existentes entre las grandes potencias europeas, donde reinaba el imperialismo</a:t>
            </a:r>
          </a:p>
          <a:p>
            <a:pPr algn="ctr"/>
            <a:r>
              <a:rPr lang="es-AR" sz="2000" b="1" dirty="0">
                <a:latin typeface="Source Serif Pro"/>
              </a:rPr>
              <a:t>.FACTORES TERRITORIALES</a:t>
            </a:r>
          </a:p>
          <a:p>
            <a:r>
              <a:rPr lang="es-AR" sz="2000" dirty="0">
                <a:solidFill>
                  <a:srgbClr val="00B050"/>
                </a:solidFill>
              </a:rPr>
              <a:t>En primer lugar estaría el </a:t>
            </a:r>
            <a:r>
              <a:rPr lang="es-AR" sz="2000" b="1" dirty="0">
                <a:solidFill>
                  <a:srgbClr val="00B050"/>
                </a:solidFill>
              </a:rPr>
              <a:t>conflicto franco-alemán</a:t>
            </a:r>
            <a:r>
              <a:rPr lang="es-AR" sz="2000" dirty="0">
                <a:solidFill>
                  <a:srgbClr val="00B050"/>
                </a:solidFill>
              </a:rPr>
              <a:t>, provocado por el sentimiento de revancha francés  y el deseo de recuperar Alsacia-Lorena.</a:t>
            </a:r>
          </a:p>
          <a:p>
            <a:endParaRPr lang="es-AR" sz="2000" dirty="0">
              <a:solidFill>
                <a:srgbClr val="00B050"/>
              </a:solidFill>
            </a:endParaRPr>
          </a:p>
          <a:p>
            <a:r>
              <a:rPr lang="es-AR" sz="2000" dirty="0">
                <a:solidFill>
                  <a:srgbClr val="00B050"/>
                </a:solidFill>
              </a:rPr>
              <a:t>En segundo lugar se encontraría el </a:t>
            </a:r>
            <a:r>
              <a:rPr lang="es-AR" sz="2000" b="1" dirty="0">
                <a:solidFill>
                  <a:srgbClr val="00B050"/>
                </a:solidFill>
              </a:rPr>
              <a:t>conflicto anglo-alemán</a:t>
            </a:r>
            <a:r>
              <a:rPr lang="es-AR" sz="2000" dirty="0">
                <a:solidFill>
                  <a:srgbClr val="00B050"/>
                </a:solidFill>
              </a:rPr>
              <a:t>. La lucha por el dominio de los mercados enfrentó a Alemania y Gran Bretaña, así como los sentimientos imperialistas alemanes y la rivalidad naval, ya que Gran Bretaña era </a:t>
            </a:r>
            <a:r>
              <a:rPr lang="es-AR" sz="2000">
                <a:solidFill>
                  <a:srgbClr val="00B050"/>
                </a:solidFill>
              </a:rPr>
              <a:t>quien  dominaba los mares.</a:t>
            </a:r>
            <a:endParaRPr lang="es-AR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59110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46A1B69-EA85-4CB2-8446-D739D42FFEC7}"/>
              </a:ext>
            </a:extLst>
          </p:cNvPr>
          <p:cNvSpPr/>
          <p:nvPr/>
        </p:nvSpPr>
        <p:spPr>
          <a:xfrm>
            <a:off x="602673" y="602674"/>
            <a:ext cx="945572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s-AR" sz="2800" b="1" dirty="0">
                <a:solidFill>
                  <a:srgbClr val="00B050"/>
                </a:solidFill>
                <a:latin typeface="Source Serif Pro"/>
              </a:rPr>
              <a:t>El conflicto ruso-alemán</a:t>
            </a:r>
          </a:p>
          <a:p>
            <a:pPr fontAlgn="base"/>
            <a:r>
              <a:rPr lang="es-AR" sz="2800" dirty="0">
                <a:solidFill>
                  <a:srgbClr val="00B050"/>
                </a:solidFill>
                <a:latin typeface="Source Serif Pro"/>
              </a:rPr>
              <a:t>Un tercer punto sería el  conflicto </a:t>
            </a:r>
            <a:r>
              <a:rPr lang="es-AR" sz="2800" b="1" dirty="0">
                <a:solidFill>
                  <a:srgbClr val="00B050"/>
                </a:solidFill>
                <a:latin typeface="Source Serif Pro"/>
              </a:rPr>
              <a:t>ruso-alemán</a:t>
            </a:r>
            <a:r>
              <a:rPr lang="es-AR" sz="2800" dirty="0">
                <a:solidFill>
                  <a:srgbClr val="00B050"/>
                </a:solidFill>
                <a:latin typeface="Source Serif Pro"/>
              </a:rPr>
              <a:t>, consecuencia también por sus sentimientos imperialistas que chocan con el imperialismo ruso, luchan por las mismas zonas.</a:t>
            </a:r>
          </a:p>
          <a:p>
            <a:pPr fontAlgn="base"/>
            <a:endParaRPr lang="es-AR" sz="2800" dirty="0">
              <a:solidFill>
                <a:srgbClr val="00B050"/>
              </a:solidFill>
              <a:latin typeface="Source Serif Pro"/>
            </a:endParaRPr>
          </a:p>
          <a:p>
            <a:pPr fontAlgn="base"/>
            <a:endParaRPr lang="es-AR" sz="2800" dirty="0">
              <a:solidFill>
                <a:srgbClr val="00B050"/>
              </a:solidFill>
              <a:latin typeface="Source Serif Pro"/>
            </a:endParaRPr>
          </a:p>
          <a:p>
            <a:pPr fontAlgn="base"/>
            <a:endParaRPr lang="es-AR" sz="2800" dirty="0">
              <a:solidFill>
                <a:srgbClr val="00B050"/>
              </a:solidFill>
              <a:latin typeface="Source Serif Pro"/>
            </a:endParaRPr>
          </a:p>
          <a:p>
            <a:pPr fontAlgn="base"/>
            <a:r>
              <a:rPr lang="es-AR" sz="2800" b="1" dirty="0">
                <a:solidFill>
                  <a:srgbClr val="00B050"/>
                </a:solidFill>
                <a:latin typeface="Source Serif Pro"/>
              </a:rPr>
              <a:t>El conflicto austro-ruso</a:t>
            </a:r>
          </a:p>
          <a:p>
            <a:pPr fontAlgn="base"/>
            <a:r>
              <a:rPr lang="es-AR" sz="2800" dirty="0">
                <a:solidFill>
                  <a:srgbClr val="00B050"/>
                </a:solidFill>
                <a:latin typeface="Source Serif Pro"/>
              </a:rPr>
              <a:t>Como cuarto y último estaría el conflicto</a:t>
            </a:r>
            <a:r>
              <a:rPr lang="es-AR" sz="2800" b="1" dirty="0">
                <a:solidFill>
                  <a:srgbClr val="00B050"/>
                </a:solidFill>
                <a:latin typeface="Source Serif Pro"/>
              </a:rPr>
              <a:t> austro-ruso</a:t>
            </a:r>
            <a:r>
              <a:rPr lang="es-AR" sz="2800" dirty="0">
                <a:solidFill>
                  <a:srgbClr val="00B050"/>
                </a:solidFill>
                <a:latin typeface="Source Serif Pro"/>
              </a:rPr>
              <a:t>, centrado en el área de los Balcanes, ya que Rusia motiva los movimientos independentistas de los pueblos eslavos que se encontraban bajo el dominio del Imperio Austro-húngaro.</a:t>
            </a:r>
            <a:endParaRPr lang="es-AR" sz="2800" b="0" i="0" dirty="0">
              <a:solidFill>
                <a:srgbClr val="00B050"/>
              </a:solidFill>
              <a:effectLst/>
              <a:latin typeface="Source Serif Pro"/>
            </a:endParaRPr>
          </a:p>
        </p:txBody>
      </p:sp>
    </p:spTree>
    <p:extLst>
      <p:ext uri="{BB962C8B-B14F-4D97-AF65-F5344CB8AC3E}">
        <p14:creationId xmlns:p14="http://schemas.microsoft.com/office/powerpoint/2010/main" val="4166525317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20C09C63-915E-4B6F-8E22-05B42C8FE6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164" y="69924"/>
            <a:ext cx="9726199" cy="678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957685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 Guerra Mundial">
            <a:extLst>
              <a:ext uri="{FF2B5EF4-FFF2-40B4-BE49-F238E27FC236}">
                <a16:creationId xmlns:a16="http://schemas.microsoft.com/office/drawing/2014/main" id="{D7D63698-097E-46D9-A518-4934E7E545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429" y="463827"/>
            <a:ext cx="6096000" cy="4238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7566985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781B5AD4-7A79-4FF3-9ABB-602FD2D45A04}"/>
              </a:ext>
            </a:extLst>
          </p:cNvPr>
          <p:cNvSpPr/>
          <p:nvPr/>
        </p:nvSpPr>
        <p:spPr>
          <a:xfrm>
            <a:off x="1045029" y="1097280"/>
            <a:ext cx="807284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s-AR" sz="2400" b="1" dirty="0">
                <a:latin typeface="Roboto"/>
              </a:rPr>
              <a:t>LA INDUSTRIA ARMAMENTISTA</a:t>
            </a:r>
          </a:p>
          <a:p>
            <a:pPr fontAlgn="t"/>
            <a:r>
              <a:rPr lang="es-AR" sz="2800" dirty="0">
                <a:solidFill>
                  <a:schemeClr val="accent2"/>
                </a:solidFill>
                <a:latin typeface="Open Sans"/>
              </a:rPr>
              <a:t>La industria armamentística alcanzó también un elevadísimo nivel de desarrollo, que implicó el diseño de nuevo y mejor armamento: armas biológicas, lanzallamas, ametralladoras, granadas, tanques de guerra, acorazados, submarinos, aviones, etc.</a:t>
            </a:r>
          </a:p>
          <a:p>
            <a:pPr fontAlgn="t"/>
            <a:r>
              <a:rPr lang="es-AR" sz="2800" dirty="0">
                <a:solidFill>
                  <a:schemeClr val="accent2"/>
                </a:solidFill>
                <a:latin typeface="Open Sans"/>
              </a:rPr>
              <a:t>Los países habían invertido grandes cantidades de dinero en la fabricación de estas armas y había quienes estaban deseosos de usarlos.</a:t>
            </a:r>
          </a:p>
          <a:p>
            <a:pPr fontAlgn="t"/>
            <a:endParaRPr lang="es-AR" sz="2800" dirty="0">
              <a:solidFill>
                <a:schemeClr val="accent2"/>
              </a:solidFill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571942028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C19EACE-7749-4A3A-8386-E44B6979CD39}"/>
              </a:ext>
            </a:extLst>
          </p:cNvPr>
          <p:cNvSpPr/>
          <p:nvPr/>
        </p:nvSpPr>
        <p:spPr>
          <a:xfrm>
            <a:off x="0" y="1045029"/>
            <a:ext cx="91440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s-AR" sz="2400" b="1" dirty="0">
                <a:latin typeface="Roboto"/>
              </a:rPr>
              <a:t> CAUSAS ECONÓMICAS</a:t>
            </a:r>
          </a:p>
          <a:p>
            <a:pPr fontAlgn="t"/>
            <a:r>
              <a:rPr lang="es-AR" sz="3200" dirty="0">
                <a:solidFill>
                  <a:schemeClr val="accent2"/>
                </a:solidFill>
                <a:latin typeface="Open Sans"/>
              </a:rPr>
              <a:t>En el siglo XX tuvo lugar un exceso en la producción de bienes de consumo industrializados, lo que exigía nuevos mercados, así como la adquisición de más y nuevas materias primas.</a:t>
            </a:r>
          </a:p>
        </p:txBody>
      </p:sp>
    </p:spTree>
    <p:extLst>
      <p:ext uri="{BB962C8B-B14F-4D97-AF65-F5344CB8AC3E}">
        <p14:creationId xmlns:p14="http://schemas.microsoft.com/office/powerpoint/2010/main" val="839720571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AAABD529-C177-4272-BE6E-F37000C07073}"/>
              </a:ext>
            </a:extLst>
          </p:cNvPr>
          <p:cNvSpPr/>
          <p:nvPr/>
        </p:nvSpPr>
        <p:spPr>
          <a:xfrm>
            <a:off x="166255" y="270164"/>
            <a:ext cx="8977745" cy="7140416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s-AR" sz="3200" b="1" dirty="0">
                <a:solidFill>
                  <a:schemeClr val="accent2"/>
                </a:solidFill>
                <a:latin typeface="Source Serif Pro"/>
              </a:rPr>
              <a:t>El asesinato del archiduque Francisco Fernando</a:t>
            </a:r>
          </a:p>
          <a:p>
            <a:pPr fontAlgn="base"/>
            <a:br>
              <a:rPr lang="es-AR" dirty="0"/>
            </a:br>
            <a:r>
              <a:rPr lang="es-AR" sz="2000" dirty="0"/>
              <a:t>A pesar de todos estos enfrentamientos, fue un atentado el que encendió la mecha que hizo saltar por los aires todo y que se declarase la guerra.</a:t>
            </a:r>
          </a:p>
          <a:p>
            <a:pPr fontAlgn="base"/>
            <a:endParaRPr lang="es-AR" dirty="0"/>
          </a:p>
          <a:p>
            <a:pPr fontAlgn="base"/>
            <a:endParaRPr lang="es-AR" dirty="0"/>
          </a:p>
          <a:p>
            <a:pPr fontAlgn="base"/>
            <a:endParaRPr lang="es-AR" dirty="0"/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s-AR" altLang="es-AR" dirty="0">
              <a:solidFill>
                <a:srgbClr val="000000"/>
              </a:solidFill>
              <a:latin typeface="Source Serif Pro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s-AR" altLang="es-AR" dirty="0">
              <a:solidFill>
                <a:srgbClr val="000000"/>
              </a:solidFill>
              <a:latin typeface="Source Serif Pro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s-AR" altLang="es-AR" dirty="0">
              <a:solidFill>
                <a:srgbClr val="000000"/>
              </a:solidFill>
              <a:latin typeface="Source Serif Pro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s-AR" altLang="es-AR" dirty="0">
              <a:solidFill>
                <a:srgbClr val="000000"/>
              </a:solidFill>
              <a:latin typeface="Source Serif Pro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s-AR" altLang="es-AR" dirty="0">
              <a:solidFill>
                <a:srgbClr val="000000"/>
              </a:solidFill>
              <a:latin typeface="Source Serif Pro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s-AR" altLang="es-AR" dirty="0">
              <a:solidFill>
                <a:srgbClr val="000000"/>
              </a:solidFill>
              <a:latin typeface="Source Serif Pro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s-AR" altLang="es-AR" dirty="0">
              <a:solidFill>
                <a:srgbClr val="000000"/>
              </a:solidFill>
              <a:latin typeface="Source Serif Pro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s-AR" altLang="es-AR" dirty="0">
              <a:solidFill>
                <a:srgbClr val="000000"/>
              </a:solidFill>
              <a:latin typeface="Source Serif Pro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s-AR" altLang="es-AR" dirty="0">
              <a:solidFill>
                <a:srgbClr val="000000"/>
              </a:solidFill>
              <a:latin typeface="Source Serif Pro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AR" altLang="es-AR" sz="2000" dirty="0">
                <a:solidFill>
                  <a:srgbClr val="000000"/>
                </a:solidFill>
                <a:latin typeface="Source Serif Pro"/>
              </a:rPr>
              <a:t>Fue el </a:t>
            </a:r>
            <a:r>
              <a:rPr lang="es-AR" altLang="es-AR" sz="2000" b="1" dirty="0">
                <a:solidFill>
                  <a:srgbClr val="000000"/>
                </a:solidFill>
                <a:latin typeface="Source Serif Pro"/>
              </a:rPr>
              <a:t>asesinato del archiduque Francisco Fernando, heredero al trono del Imperio Austro-Húngaro</a:t>
            </a:r>
            <a:r>
              <a:rPr lang="es-AR" altLang="es-AR" sz="2000" dirty="0">
                <a:solidFill>
                  <a:srgbClr val="000000"/>
                </a:solidFill>
                <a:latin typeface="Source Serif Pro"/>
              </a:rPr>
              <a:t>, sobrino del emperador Francisco José y su esposa la duquesa de </a:t>
            </a:r>
            <a:r>
              <a:rPr lang="es-AR" altLang="es-AR" sz="2000" dirty="0" err="1">
                <a:solidFill>
                  <a:srgbClr val="000000"/>
                </a:solidFill>
                <a:latin typeface="Source Serif Pro"/>
              </a:rPr>
              <a:t>Hohenberg</a:t>
            </a:r>
            <a:r>
              <a:rPr lang="es-AR" altLang="es-AR" sz="2000" dirty="0">
                <a:solidFill>
                  <a:srgbClr val="000000"/>
                </a:solidFill>
                <a:latin typeface="Source Serif Pro"/>
              </a:rPr>
              <a:t> el</a:t>
            </a:r>
            <a:r>
              <a:rPr lang="es-AR" altLang="es-AR" sz="2000" b="1" dirty="0">
                <a:solidFill>
                  <a:srgbClr val="000000"/>
                </a:solidFill>
                <a:latin typeface="Source Serif Pro"/>
              </a:rPr>
              <a:t> 28 de junio de 1914 en Sarajevo</a:t>
            </a:r>
            <a:r>
              <a:rPr lang="es-AR" altLang="es-AR" sz="2000" dirty="0">
                <a:solidFill>
                  <a:srgbClr val="000000"/>
                </a:solidFill>
                <a:latin typeface="Source Serif Pro"/>
              </a:rPr>
              <a:t>.</a:t>
            </a:r>
            <a:endParaRPr lang="es-AR" altLang="es-AR" sz="2000" dirty="0"/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es-AR" altLang="es-AR" dirty="0">
                <a:solidFill>
                  <a:srgbClr val="000000"/>
                </a:solidFill>
                <a:latin typeface="Source Serif Pro"/>
              </a:rPr>
            </a:br>
            <a:endParaRPr lang="es-AR" altLang="es-AR" sz="2400" dirty="0">
              <a:latin typeface="Arial" panose="020B0604020202020204" pitchFamily="34" charset="0"/>
            </a:endParaRPr>
          </a:p>
          <a:p>
            <a:pPr fontAlgn="base"/>
            <a:endParaRPr lang="es-AR" dirty="0"/>
          </a:p>
          <a:p>
            <a:br>
              <a:rPr lang="es-AR" dirty="0"/>
            </a:br>
            <a:endParaRPr lang="es-AR" dirty="0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B057DA1-E540-46E5-8910-8ADAB3B11FD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050248" y="113183"/>
            <a:ext cx="45719" cy="24010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altLang="es-AR" sz="1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D2F8BDA6-D8B1-4B4F-A514-F754EB19B0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048" y="1828800"/>
            <a:ext cx="2119843" cy="2748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446963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363</TotalTime>
  <Words>512</Words>
  <Application>Microsoft Office PowerPoint</Application>
  <PresentationFormat>Panorámica</PresentationFormat>
  <Paragraphs>56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Arial</vt:lpstr>
      <vt:lpstr>Calibri</vt:lpstr>
      <vt:lpstr>Open Sans</vt:lpstr>
      <vt:lpstr>Roboto</vt:lpstr>
      <vt:lpstr>Source Serif Pro</vt:lpstr>
      <vt:lpstr>Trebuchet MS</vt:lpstr>
      <vt:lpstr>Wingdings 3</vt:lpstr>
      <vt:lpstr>Faceta</vt:lpstr>
      <vt:lpstr>PRIMERA  GUERRA MUNDIAL (1914 – 1918)</vt:lpstr>
      <vt:lpstr> EUROPA ANTES DE LA PRIMERA GUERRA MUNDIAL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PRIMERA  GUERRA MUNDIAL (1914 – 1918)</dc:title>
  <dc:creator>RIGGAZIO</dc:creator>
  <cp:lastModifiedBy>Mónica Felez</cp:lastModifiedBy>
  <cp:revision>25</cp:revision>
  <dcterms:created xsi:type="dcterms:W3CDTF">2020-04-23T23:27:33Z</dcterms:created>
  <dcterms:modified xsi:type="dcterms:W3CDTF">2023-05-24T00:03:41Z</dcterms:modified>
</cp:coreProperties>
</file>