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2" r:id="rId10"/>
    <p:sldId id="272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7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460D-D920-4EBF-83C7-8BECC3BCC09B}" type="datetimeFigureOut">
              <a:rPr lang="es-AR" smtClean="0"/>
              <a:t>30/8/2024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22F6-D214-4545-AF98-CB1687E9A4B2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460D-D920-4EBF-83C7-8BECC3BCC09B}" type="datetimeFigureOut">
              <a:rPr lang="es-AR" smtClean="0"/>
              <a:t>30/8/2024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22F6-D214-4545-AF98-CB1687E9A4B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460D-D920-4EBF-83C7-8BECC3BCC09B}" type="datetimeFigureOut">
              <a:rPr lang="es-AR" smtClean="0"/>
              <a:t>30/8/2024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22F6-D214-4545-AF98-CB1687E9A4B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460D-D920-4EBF-83C7-8BECC3BCC09B}" type="datetimeFigureOut">
              <a:rPr lang="es-AR" smtClean="0"/>
              <a:t>30/8/2024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22F6-D214-4545-AF98-CB1687E9A4B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460D-D920-4EBF-83C7-8BECC3BCC09B}" type="datetimeFigureOut">
              <a:rPr lang="es-AR" smtClean="0"/>
              <a:t>30/8/2024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4B22F6-D214-4545-AF98-CB1687E9A4B2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460D-D920-4EBF-83C7-8BECC3BCC09B}" type="datetimeFigureOut">
              <a:rPr lang="es-AR" smtClean="0"/>
              <a:t>30/8/2024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22F6-D214-4545-AF98-CB1687E9A4B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460D-D920-4EBF-83C7-8BECC3BCC09B}" type="datetimeFigureOut">
              <a:rPr lang="es-AR" smtClean="0"/>
              <a:t>30/8/2024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22F6-D214-4545-AF98-CB1687E9A4B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460D-D920-4EBF-83C7-8BECC3BCC09B}" type="datetimeFigureOut">
              <a:rPr lang="es-AR" smtClean="0"/>
              <a:t>30/8/2024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22F6-D214-4545-AF98-CB1687E9A4B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460D-D920-4EBF-83C7-8BECC3BCC09B}" type="datetimeFigureOut">
              <a:rPr lang="es-AR" smtClean="0"/>
              <a:t>30/8/2024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22F6-D214-4545-AF98-CB1687E9A4B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460D-D920-4EBF-83C7-8BECC3BCC09B}" type="datetimeFigureOut">
              <a:rPr lang="es-AR" smtClean="0"/>
              <a:t>30/8/2024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22F6-D214-4545-AF98-CB1687E9A4B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460D-D920-4EBF-83C7-8BECC3BCC09B}" type="datetimeFigureOut">
              <a:rPr lang="es-AR" smtClean="0"/>
              <a:t>30/8/2024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22F6-D214-4545-AF98-CB1687E9A4B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A7460D-D920-4EBF-83C7-8BECC3BCC09B}" type="datetimeFigureOut">
              <a:rPr lang="es-AR" smtClean="0"/>
              <a:t>30/8/2024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4B22F6-D214-4545-AF98-CB1687E9A4B2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u="sng" dirty="0">
                <a:solidFill>
                  <a:schemeClr val="bg1"/>
                </a:solidFill>
                <a:latin typeface="Comic Sans MS" pitchFamily="66" charset="0"/>
              </a:rPr>
              <a:t>Procesos Afectivos </a:t>
            </a:r>
            <a:br>
              <a:rPr lang="es-AR" u="sng" dirty="0">
                <a:solidFill>
                  <a:schemeClr val="bg1"/>
                </a:solidFill>
                <a:latin typeface="Comic Sans MS" pitchFamily="66" charset="0"/>
              </a:rPr>
            </a:b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02432" y="3331698"/>
            <a:ext cx="7910028" cy="3409670"/>
          </a:xfrm>
        </p:spPr>
        <p:txBody>
          <a:bodyPr>
            <a:normAutofit/>
          </a:bodyPr>
          <a:lstStyle/>
          <a:p>
            <a:r>
              <a:rPr lang="es-AR" dirty="0">
                <a:solidFill>
                  <a:schemeClr val="bg1"/>
                </a:solidFill>
                <a:latin typeface="Comic Sans MS" pitchFamily="66" charset="0"/>
              </a:rPr>
              <a:t>5° «B»  </a:t>
            </a:r>
          </a:p>
          <a:p>
            <a:r>
              <a:rPr lang="es-AR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endParaRPr lang="es-AR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s-AR" dirty="0">
                <a:solidFill>
                  <a:schemeClr val="bg1"/>
                </a:solidFill>
                <a:latin typeface="Comic Sans MS" pitchFamily="66" charset="0"/>
              </a:rPr>
              <a:t>Profesora: Lic. Natalia  Agüero Prior</a:t>
            </a:r>
          </a:p>
          <a:p>
            <a:r>
              <a:rPr lang="es-AR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s-AR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699792" y="151566"/>
            <a:ext cx="381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u="sng" dirty="0">
                <a:solidFill>
                  <a:schemeClr val="bg1"/>
                </a:solidFill>
                <a:latin typeface="Comic Sans MS" pitchFamily="66" charset="0"/>
              </a:rPr>
              <a:t>PSICOLOGÍA</a:t>
            </a:r>
            <a:r>
              <a:rPr lang="es-AR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7" name="6 Imagen" descr="C:\Users\Naty\Documents\San Antonio\ciclo lectico 2020\IMG-20200226-WA0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938"/>
            <a:ext cx="84772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http://www.aica.org/subidas/49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97950"/>
            <a:ext cx="834777" cy="1057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35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1440160"/>
          </a:xfrm>
        </p:spPr>
        <p:txBody>
          <a:bodyPr>
            <a:normAutofit/>
          </a:bodyPr>
          <a:lstStyle/>
          <a:p>
            <a:pPr algn="just"/>
            <a:r>
              <a:rPr lang="es-AR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 partir de la proyección observada « Intensamente», analiza y resuelve: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628800"/>
            <a:ext cx="8856984" cy="522920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es-AR" dirty="0">
                <a:latin typeface="Comic Sans MS" pitchFamily="66" charset="0"/>
              </a:rPr>
              <a:t>A- ¿Cuál es la situación  vivida por la protagonista?</a:t>
            </a:r>
          </a:p>
          <a:p>
            <a:pPr marL="137160" indent="0" algn="just">
              <a:buNone/>
            </a:pPr>
            <a:r>
              <a:rPr lang="es-AR" dirty="0">
                <a:latin typeface="Comic Sans MS" pitchFamily="66" charset="0"/>
              </a:rPr>
              <a:t>B- ¿Qué la desestabiliza?</a:t>
            </a:r>
          </a:p>
          <a:p>
            <a:pPr marL="137160" indent="0" algn="just">
              <a:buNone/>
            </a:pPr>
            <a:r>
              <a:rPr lang="es-AR" dirty="0">
                <a:latin typeface="Comic Sans MS" pitchFamily="66" charset="0"/>
              </a:rPr>
              <a:t>C- ¿Cuáles son las emociones que afloran con mayor frecuencia?</a:t>
            </a:r>
          </a:p>
          <a:p>
            <a:pPr marL="137160" indent="0" algn="just">
              <a:buNone/>
            </a:pPr>
            <a:r>
              <a:rPr lang="es-AR" dirty="0">
                <a:latin typeface="Comic Sans MS" pitchFamily="66" charset="0"/>
              </a:rPr>
              <a:t>D- ¿Por qué piensan que sus emociones se encuentran en ese estado?</a:t>
            </a:r>
          </a:p>
          <a:p>
            <a:pPr marL="137160" indent="0" algn="just">
              <a:buNone/>
            </a:pPr>
            <a:r>
              <a:rPr lang="es-AR" dirty="0">
                <a:latin typeface="Comic Sans MS" pitchFamily="66" charset="0"/>
              </a:rPr>
              <a:t>E- ¿Cómo era su vida antes?</a:t>
            </a:r>
          </a:p>
          <a:p>
            <a:pPr marL="137160" indent="0" algn="just">
              <a:buNone/>
            </a:pPr>
            <a:r>
              <a:rPr lang="es-AR" dirty="0">
                <a:latin typeface="Comic Sans MS" pitchFamily="66" charset="0"/>
              </a:rPr>
              <a:t>F- ¿Cuando logra darse cuenta de lo que le pasa y lo pone en palabras?</a:t>
            </a:r>
          </a:p>
          <a:p>
            <a:pPr marL="137160" indent="0" algn="just">
              <a:buNone/>
            </a:pPr>
            <a:r>
              <a:rPr lang="es-AR" dirty="0">
                <a:latin typeface="Comic Sans MS" pitchFamily="66" charset="0"/>
              </a:rPr>
              <a:t>G- ¿Qué sucede a partir de ese momento?</a:t>
            </a:r>
          </a:p>
        </p:txBody>
      </p:sp>
    </p:spTree>
    <p:extLst>
      <p:ext uri="{BB962C8B-B14F-4D97-AF65-F5344CB8AC3E}">
        <p14:creationId xmlns:p14="http://schemas.microsoft.com/office/powerpoint/2010/main" val="367750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4783" y="3122537"/>
            <a:ext cx="3203848" cy="1822468"/>
          </a:xfrm>
        </p:spPr>
        <p:txBody>
          <a:bodyPr>
            <a:noAutofit/>
          </a:bodyPr>
          <a:lstStyle/>
          <a:p>
            <a:r>
              <a:rPr lang="es-AR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Procesos </a:t>
            </a:r>
          </a:p>
          <a:p>
            <a:r>
              <a:rPr lang="es-AR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Afectivos</a:t>
            </a:r>
          </a:p>
          <a:p>
            <a:endParaRPr lang="es-AR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s-AR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ENERGIZAN</a:t>
            </a:r>
            <a:br>
              <a:rPr lang="es-AR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s-AR" dirty="0"/>
          </a:p>
        </p:txBody>
      </p:sp>
      <p:sp>
        <p:nvSpPr>
          <p:cNvPr id="4" name="3 Sub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s-AR" dirty="0"/>
          </a:p>
          <a:p>
            <a:endParaRPr lang="es-AR" dirty="0"/>
          </a:p>
          <a:p>
            <a:r>
              <a:rPr lang="es-AR" dirty="0">
                <a:latin typeface="Comic Sans MS" pitchFamily="66" charset="0"/>
              </a:rPr>
              <a:t>CONDUCTA</a:t>
            </a:r>
            <a:br>
              <a:rPr lang="es-AR" dirty="0">
                <a:latin typeface="Comic Sans MS" pitchFamily="66" charset="0"/>
              </a:rPr>
            </a:br>
            <a:endParaRPr lang="es-AR" dirty="0"/>
          </a:p>
          <a:p>
            <a:r>
              <a:rPr lang="es-AR" dirty="0"/>
              <a:t>          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948206" y="3157971"/>
            <a:ext cx="28540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Procesos</a:t>
            </a:r>
          </a:p>
          <a:p>
            <a:pPr algn="ctr"/>
            <a:r>
              <a:rPr lang="es-A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Cognitivos</a:t>
            </a:r>
          </a:p>
          <a:p>
            <a:pPr algn="ctr"/>
            <a:endParaRPr lang="es-A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s-A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s-A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ORGANIZAN</a:t>
            </a:r>
          </a:p>
        </p:txBody>
      </p:sp>
      <p:sp>
        <p:nvSpPr>
          <p:cNvPr id="6" name="5 Flecha izquierda y derecha"/>
          <p:cNvSpPr/>
          <p:nvPr/>
        </p:nvSpPr>
        <p:spPr>
          <a:xfrm>
            <a:off x="3491879" y="4065912"/>
            <a:ext cx="2456327" cy="879092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Flecha derecha"/>
          <p:cNvSpPr/>
          <p:nvPr/>
        </p:nvSpPr>
        <p:spPr>
          <a:xfrm rot="5400000">
            <a:off x="4108602" y="2392489"/>
            <a:ext cx="870177" cy="57606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8372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890" y="260648"/>
            <a:ext cx="8229600" cy="648072"/>
          </a:xfrm>
        </p:spPr>
        <p:txBody>
          <a:bodyPr/>
          <a:lstStyle/>
          <a:p>
            <a:pPr marL="137160" indent="0">
              <a:buNone/>
            </a:pPr>
            <a:r>
              <a:rPr lang="es-AR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Procesos Afectivos              ENERGIZAN</a:t>
            </a:r>
            <a:endParaRPr lang="es-AR" dirty="0"/>
          </a:p>
        </p:txBody>
      </p:sp>
      <p:sp>
        <p:nvSpPr>
          <p:cNvPr id="4" name="3 Flecha derecha"/>
          <p:cNvSpPr/>
          <p:nvPr/>
        </p:nvSpPr>
        <p:spPr>
          <a:xfrm>
            <a:off x="4289260" y="321686"/>
            <a:ext cx="1368152" cy="43204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261623" y="1628800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3200" dirty="0">
                <a:latin typeface="Comic Sans MS" pitchFamily="66" charset="0"/>
              </a:rPr>
              <a:t>Para el Psicoanálisis la palabra alemana </a:t>
            </a:r>
            <a:r>
              <a:rPr lang="es-AR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affekt </a:t>
            </a:r>
            <a:r>
              <a:rPr lang="es-AR" sz="3200" dirty="0">
                <a:latin typeface="Comic Sans MS" pitchFamily="66" charset="0"/>
              </a:rPr>
              <a:t>designa todo estado afectivo, penoso o agradable. </a:t>
            </a:r>
          </a:p>
          <a:p>
            <a:pPr algn="just"/>
            <a:r>
              <a:rPr lang="es-AR" sz="3600" dirty="0">
                <a:latin typeface="Comic Sans MS" pitchFamily="66" charset="0"/>
              </a:rPr>
              <a:t>GOLEMAN</a:t>
            </a:r>
            <a:r>
              <a:rPr lang="es-AR" sz="3200" dirty="0">
                <a:latin typeface="Comic Sans MS" pitchFamily="66" charset="0"/>
              </a:rPr>
              <a:t> sostiene que el afecto tiene que ver con la preferencia, el valor que tienen para un sujeto las distintas situaciones a las que se enfrenta, existe una tendencia innata hacia el afecto positivo, hacia la meta de conseguir placer y alejarse de lo no placentero, lo insatisfactorio.</a:t>
            </a:r>
          </a:p>
        </p:txBody>
      </p:sp>
      <p:sp>
        <p:nvSpPr>
          <p:cNvPr id="6" name="5 Flecha derecha"/>
          <p:cNvSpPr/>
          <p:nvPr/>
        </p:nvSpPr>
        <p:spPr>
          <a:xfrm rot="5400000">
            <a:off x="1292137" y="891641"/>
            <a:ext cx="707864" cy="43205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4177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229600" cy="1080120"/>
          </a:xfrm>
        </p:spPr>
        <p:txBody>
          <a:bodyPr/>
          <a:lstStyle/>
          <a:p>
            <a:r>
              <a:rPr lang="es-AR" dirty="0"/>
              <a:t>¡Para pensar!!!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712968" cy="5256584"/>
          </a:xfrm>
        </p:spPr>
        <p:txBody>
          <a:bodyPr/>
          <a:lstStyle/>
          <a:p>
            <a:pPr algn="just"/>
            <a:r>
              <a:rPr lang="es-AR" dirty="0">
                <a:latin typeface="Comic Sans MS" pitchFamily="66" charset="0"/>
              </a:rPr>
              <a:t>A- ¿ Qué les parece qué estaría sucediendo cuándo lo que afirma Goleman, sobre la tendencia innata en las personas, no ocurre?</a:t>
            </a:r>
          </a:p>
        </p:txBody>
      </p:sp>
      <p:sp>
        <p:nvSpPr>
          <p:cNvPr id="4" name="3 Rayo"/>
          <p:cNvSpPr/>
          <p:nvPr/>
        </p:nvSpPr>
        <p:spPr>
          <a:xfrm rot="510094">
            <a:off x="4911895" y="4719995"/>
            <a:ext cx="2271918" cy="1844637"/>
          </a:xfrm>
          <a:prstGeom prst="lightningBol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Llamada de nube"/>
          <p:cNvSpPr/>
          <p:nvPr/>
        </p:nvSpPr>
        <p:spPr>
          <a:xfrm>
            <a:off x="755576" y="3068960"/>
            <a:ext cx="3456384" cy="2160240"/>
          </a:xfrm>
          <a:prstGeom prst="cloudCallout">
            <a:avLst>
              <a:gd name="adj1" fmla="val -18428"/>
              <a:gd name="adj2" fmla="val 74045"/>
            </a:avLst>
          </a:prstGeom>
          <a:solidFill>
            <a:schemeClr val="tx1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698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20883770">
            <a:off x="544256" y="1396014"/>
            <a:ext cx="6239870" cy="1296144"/>
          </a:xfrm>
        </p:spPr>
        <p:txBody>
          <a:bodyPr>
            <a:noAutofit/>
          </a:bodyPr>
          <a:lstStyle/>
          <a:p>
            <a:r>
              <a:rPr lang="es-AR" sz="3600" dirty="0">
                <a:solidFill>
                  <a:schemeClr val="tx2"/>
                </a:solidFill>
                <a:latin typeface="Comic Sans MS" pitchFamily="66" charset="0"/>
              </a:rPr>
              <a:t>¿COMO REACCIONO ANTE LOS ESTIMULOS QUE HAY A MI ALREDEDOR?</a:t>
            </a:r>
          </a:p>
        </p:txBody>
      </p:sp>
      <p:sp>
        <p:nvSpPr>
          <p:cNvPr id="4" name="AutoShape 2" descr="Resultado de imagen para EMOJI PENSAN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4" descr="Resultado de imagen para EMOJI PENSAN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4244">
            <a:off x="5676424" y="3229581"/>
            <a:ext cx="2470453" cy="225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curvada hacia la derecha"/>
          <p:cNvSpPr/>
          <p:nvPr/>
        </p:nvSpPr>
        <p:spPr>
          <a:xfrm rot="18840145">
            <a:off x="726845" y="3663494"/>
            <a:ext cx="2615407" cy="3127850"/>
          </a:xfrm>
          <a:prstGeom prst="curvedRightArrow">
            <a:avLst>
              <a:gd name="adj1" fmla="val 11801"/>
              <a:gd name="adj2" fmla="val 18142"/>
              <a:gd name="adj3" fmla="val 208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5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442281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s-AR" dirty="0"/>
              <a:t>¿Qué SON LOS PROCESOS AFECTIVOS?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2537520"/>
            <a:ext cx="8496944" cy="4320480"/>
          </a:xfrm>
        </p:spPr>
        <p:txBody>
          <a:bodyPr>
            <a:normAutofit/>
          </a:bodyPr>
          <a:lstStyle/>
          <a:p>
            <a:pPr algn="just"/>
            <a:r>
              <a:rPr lang="es-AR" sz="3600" dirty="0">
                <a:solidFill>
                  <a:schemeClr val="tx2"/>
                </a:solidFill>
                <a:latin typeface="Comic Sans MS" pitchFamily="66" charset="0"/>
              </a:rPr>
              <a:t>Los procesos afectivos son reacciones psicológicas íntimas del individuo frente a los hechos y las circunstancias que lo rodea, la cual origina diferentes manifestaciones como: emociones, sentimientos, pasiones y estados de ánimo.</a:t>
            </a:r>
          </a:p>
        </p:txBody>
      </p:sp>
      <p:sp>
        <p:nvSpPr>
          <p:cNvPr id="4" name="3 Flecha curvada hacia la izquierda"/>
          <p:cNvSpPr/>
          <p:nvPr/>
        </p:nvSpPr>
        <p:spPr>
          <a:xfrm rot="20792394">
            <a:off x="6779296" y="1061017"/>
            <a:ext cx="849358" cy="135159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8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29600" cy="1139552"/>
          </a:xfrm>
        </p:spPr>
        <p:txBody>
          <a:bodyPr>
            <a:normAutofit/>
          </a:bodyPr>
          <a:lstStyle/>
          <a:p>
            <a:r>
              <a:rPr lang="es-AR" sz="3200" dirty="0">
                <a:solidFill>
                  <a:schemeClr val="tx2"/>
                </a:solidFill>
                <a:latin typeface="Comic Sans MS" pitchFamily="66" charset="0"/>
              </a:rPr>
              <a:t>¿Qué aspectos integran los procesos afectivos?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240360"/>
          </a:xfrm>
        </p:spPr>
        <p:txBody>
          <a:bodyPr/>
          <a:lstStyle/>
          <a:p>
            <a:pPr algn="just"/>
            <a:r>
              <a:rPr lang="es-AR" dirty="0">
                <a:solidFill>
                  <a:schemeClr val="tx2"/>
                </a:solidFill>
                <a:latin typeface="Comic Sans MS" pitchFamily="66" charset="0"/>
              </a:rPr>
              <a:t>La motivación </a:t>
            </a:r>
          </a:p>
          <a:p>
            <a:pPr algn="just"/>
            <a:endParaRPr lang="es-AR" dirty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lang="es-AR" dirty="0">
                <a:solidFill>
                  <a:schemeClr val="tx2"/>
                </a:solidFill>
                <a:latin typeface="Comic Sans MS" pitchFamily="66" charset="0"/>
              </a:rPr>
              <a:t>La personalidad</a:t>
            </a:r>
          </a:p>
          <a:p>
            <a:pPr algn="just"/>
            <a:endParaRPr lang="es-AR" dirty="0">
              <a:solidFill>
                <a:schemeClr val="tx2"/>
              </a:solidFill>
              <a:latin typeface="Comic Sans MS" pitchFamily="66" charset="0"/>
            </a:endParaRPr>
          </a:p>
          <a:p>
            <a:pPr algn="just"/>
            <a:r>
              <a:rPr lang="es-AR" dirty="0">
                <a:solidFill>
                  <a:schemeClr val="tx2"/>
                </a:solidFill>
                <a:latin typeface="Comic Sans MS" pitchFamily="66" charset="0"/>
              </a:rPr>
              <a:t>Las emociones </a:t>
            </a:r>
          </a:p>
        </p:txBody>
      </p:sp>
      <p:sp>
        <p:nvSpPr>
          <p:cNvPr id="5" name="4 Flecha curvada hacia la derecha"/>
          <p:cNvSpPr/>
          <p:nvPr/>
        </p:nvSpPr>
        <p:spPr>
          <a:xfrm>
            <a:off x="345439" y="1412776"/>
            <a:ext cx="936104" cy="2706201"/>
          </a:xfrm>
          <a:prstGeom prst="curvedRightArrow">
            <a:avLst>
              <a:gd name="adj1" fmla="val 25000"/>
              <a:gd name="adj2" fmla="val 53879"/>
              <a:gd name="adj3" fmla="val 14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6" name="5 Flecha curvada hacia la derecha"/>
          <p:cNvSpPr/>
          <p:nvPr/>
        </p:nvSpPr>
        <p:spPr>
          <a:xfrm>
            <a:off x="791495" y="1844824"/>
            <a:ext cx="490047" cy="128975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" name="6 Flecha curvada hacia la derecha"/>
          <p:cNvSpPr/>
          <p:nvPr/>
        </p:nvSpPr>
        <p:spPr>
          <a:xfrm>
            <a:off x="179512" y="1052736"/>
            <a:ext cx="960774" cy="40324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02736"/>
            <a:ext cx="1231390" cy="1164896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Flecha a la derecha con bandas"/>
          <p:cNvSpPr/>
          <p:nvPr/>
        </p:nvSpPr>
        <p:spPr>
          <a:xfrm>
            <a:off x="1619672" y="5163576"/>
            <a:ext cx="2155482" cy="504056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216" y="2434715"/>
            <a:ext cx="667519" cy="488156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615" y="3501008"/>
            <a:ext cx="667519" cy="488156"/>
          </a:xfrm>
          <a:prstGeom prst="rect">
            <a:avLst/>
          </a:prstGeom>
          <a:noFill/>
          <a:ln>
            <a:noFill/>
          </a:ln>
          <a:effectLst>
            <a:glow rad="228600">
              <a:schemeClr val="tx1"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Flecha a la derecha con bandas"/>
          <p:cNvSpPr/>
          <p:nvPr/>
        </p:nvSpPr>
        <p:spPr>
          <a:xfrm rot="5400000">
            <a:off x="4489253" y="5965960"/>
            <a:ext cx="959352" cy="591464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5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imagenes de intensamente emoc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7128792" cy="612068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>
            <a:glow rad="7239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38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imagenes de intensamente emocion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6984776" cy="626469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>
            <a:glow rad="546100">
              <a:schemeClr val="tx1">
                <a:alpha val="40000"/>
              </a:schemeClr>
            </a:glow>
            <a:outerShdw blurRad="139700" dist="50800" dir="5400000" algn="ctr" rotWithShape="0">
              <a:srgbClr val="532476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32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imagenes de intensamente emoc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6840759" cy="633670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>
            <a:glow rad="9017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2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imagenes de intensamente emoc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6912768" cy="612068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>
            <a:glow rad="927100">
              <a:schemeClr val="tx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59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imagenes de intensamente emoc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662473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4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195</TotalTime>
  <Words>291</Words>
  <Application>Microsoft Office PowerPoint</Application>
  <PresentationFormat>Presentación en pantalla (4:3)</PresentationFormat>
  <Paragraphs>42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Book Antiqua</vt:lpstr>
      <vt:lpstr>Comic Sans MS</vt:lpstr>
      <vt:lpstr>Lucida Sans</vt:lpstr>
      <vt:lpstr>Wingdings</vt:lpstr>
      <vt:lpstr>Wingdings 2</vt:lpstr>
      <vt:lpstr>Wingdings 3</vt:lpstr>
      <vt:lpstr>Vértice</vt:lpstr>
      <vt:lpstr>Procesos Afectivos  </vt:lpstr>
      <vt:lpstr>¿COMO REACCIONO ANTE LOS ESTIMULOS QUE HAY A MI ALREDEDOR?</vt:lpstr>
      <vt:lpstr>¿Qué SON LOS PROCESOS AFECTIVOS?</vt:lpstr>
      <vt:lpstr>¿Qué aspectos integran los procesos afectivos?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 partir de la proyección observada « Intensamente», analiza y resuelve:</vt:lpstr>
      <vt:lpstr>  CONDUCTA             </vt:lpstr>
      <vt:lpstr>Presentación de PowerPoint</vt:lpstr>
      <vt:lpstr>¡Para pensar!!!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Procesos AFECtivos  </dc:title>
  <dc:creator>Naty</dc:creator>
  <cp:lastModifiedBy>NATY</cp:lastModifiedBy>
  <cp:revision>44</cp:revision>
  <dcterms:created xsi:type="dcterms:W3CDTF">2019-10-08T20:43:20Z</dcterms:created>
  <dcterms:modified xsi:type="dcterms:W3CDTF">2024-08-30T13:59:35Z</dcterms:modified>
</cp:coreProperties>
</file>