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0A40F-0372-4599-8B4C-10F83D273539}" v="18" dt="2023-06-12T00:25:11.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xmlns=""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35DE4AEC-B6E4-439C-B716-EBE3D4D1DC76}"/>
              </a:ext>
            </a:extLst>
          </p:cNvPr>
          <p:cNvSpPr>
            <a:spLocks noGrp="1"/>
          </p:cNvSpPr>
          <p:nvPr>
            <p:ph type="dt" sz="half" idx="10"/>
          </p:nvPr>
        </p:nvSpPr>
        <p:spPr/>
        <p:txBody>
          <a:bodyPr/>
          <a:lstStyle/>
          <a:p>
            <a:fld id="{97BFF81C-1FCB-4DBA-8044-F1A0FCFD45A6}" type="datetime1">
              <a:rPr lang="en-US" smtClean="0"/>
              <a:t>3/17/2024</a:t>
            </a:fld>
            <a:endParaRPr lang="en-US" dirty="0"/>
          </a:p>
        </p:txBody>
      </p:sp>
      <p:sp>
        <p:nvSpPr>
          <p:cNvPr id="5" name="Footer Placeholder 4">
            <a:extLst>
              <a:ext uri="{FF2B5EF4-FFF2-40B4-BE49-F238E27FC236}">
                <a16:creationId xmlns:a16="http://schemas.microsoft.com/office/drawing/2014/main" xmlns=""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FAA8BF5F-B1F8-461F-9B3D-7D50D02423E7}"/>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4" name="Oval 13">
            <a:extLst>
              <a:ext uri="{FF2B5EF4-FFF2-40B4-BE49-F238E27FC236}">
                <a16:creationId xmlns:a16="http://schemas.microsoft.com/office/drawing/2014/main" xmlns=""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6149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xmlns=""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FA2CA47F-83AD-4BE3-AC2F-6C17883F78C7}"/>
              </a:ext>
            </a:extLst>
          </p:cNvPr>
          <p:cNvSpPr>
            <a:spLocks noGrp="1"/>
          </p:cNvSpPr>
          <p:nvPr>
            <p:ph type="dt" sz="half" idx="10"/>
          </p:nvPr>
        </p:nvSpPr>
        <p:spPr/>
        <p:txBody>
          <a:bodyPr/>
          <a:lstStyle/>
          <a:p>
            <a:fld id="{FB9092B3-2D87-4CDF-B84B-C46E5F5D31F7}" type="datetime1">
              <a:rPr lang="en-US" smtClean="0"/>
              <a:t>3/17/2024</a:t>
            </a:fld>
            <a:endParaRPr lang="en-US" dirty="0"/>
          </a:p>
        </p:txBody>
      </p:sp>
      <p:sp>
        <p:nvSpPr>
          <p:cNvPr id="5" name="Footer Placeholder 4">
            <a:extLst>
              <a:ext uri="{FF2B5EF4-FFF2-40B4-BE49-F238E27FC236}">
                <a16:creationId xmlns:a16="http://schemas.microsoft.com/office/drawing/2014/main" xmlns=""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0D70055A-71D4-49B4-8A8F-19AFDB84E958}"/>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5" name="Oval 14">
            <a:extLst>
              <a:ext uri="{FF2B5EF4-FFF2-40B4-BE49-F238E27FC236}">
                <a16:creationId xmlns:a16="http://schemas.microsoft.com/office/drawing/2014/main" xmlns=""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7047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xmlns=""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F7CE2202-679F-48B0-B2DD-F6F54711224B}"/>
              </a:ext>
            </a:extLst>
          </p:cNvPr>
          <p:cNvSpPr>
            <a:spLocks noGrp="1"/>
          </p:cNvSpPr>
          <p:nvPr>
            <p:ph type="dt" sz="half" idx="10"/>
          </p:nvPr>
        </p:nvSpPr>
        <p:spPr/>
        <p:txBody>
          <a:bodyPr/>
          <a:lstStyle/>
          <a:p>
            <a:fld id="{3D769E57-47B1-47B0-B526-3153E4B1E729}" type="datetime1">
              <a:rPr lang="en-US" smtClean="0"/>
              <a:t>3/17/2024</a:t>
            </a:fld>
            <a:endParaRPr lang="en-US" dirty="0"/>
          </a:p>
        </p:txBody>
      </p:sp>
      <p:sp>
        <p:nvSpPr>
          <p:cNvPr id="5" name="Footer Placeholder 4">
            <a:extLst>
              <a:ext uri="{FF2B5EF4-FFF2-40B4-BE49-F238E27FC236}">
                <a16:creationId xmlns:a16="http://schemas.microsoft.com/office/drawing/2014/main" xmlns=""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31BF211E-B2EA-4CDC-9E84-B6898394921B}"/>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4" name="Oval 13">
            <a:extLst>
              <a:ext uri="{FF2B5EF4-FFF2-40B4-BE49-F238E27FC236}">
                <a16:creationId xmlns:a16="http://schemas.microsoft.com/office/drawing/2014/main" xmlns=""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4097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xmlns=""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21995D22-0146-4DE2-9E78-4C00333D499A}"/>
              </a:ext>
            </a:extLst>
          </p:cNvPr>
          <p:cNvSpPr>
            <a:spLocks noGrp="1"/>
          </p:cNvSpPr>
          <p:nvPr>
            <p:ph type="dt" sz="half" idx="10"/>
          </p:nvPr>
        </p:nvSpPr>
        <p:spPr/>
        <p:txBody>
          <a:bodyPr/>
          <a:lstStyle/>
          <a:p>
            <a:fld id="{5A87773D-8987-489A-A650-3D6F7D5C7C38}" type="datetime1">
              <a:rPr lang="en-US" smtClean="0"/>
              <a:t>3/17/2024</a:t>
            </a:fld>
            <a:endParaRPr lang="en-US" dirty="0"/>
          </a:p>
        </p:txBody>
      </p:sp>
      <p:sp>
        <p:nvSpPr>
          <p:cNvPr id="5" name="Footer Placeholder 4">
            <a:extLst>
              <a:ext uri="{FF2B5EF4-FFF2-40B4-BE49-F238E27FC236}">
                <a16:creationId xmlns:a16="http://schemas.microsoft.com/office/drawing/2014/main" xmlns=""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076DB88B-64CF-4100-8F07-D191DD7939F9}"/>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4" name="Oval 13">
            <a:extLst>
              <a:ext uri="{FF2B5EF4-FFF2-40B4-BE49-F238E27FC236}">
                <a16:creationId xmlns:a16="http://schemas.microsoft.com/office/drawing/2014/main" xmlns=""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0670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xmlns=""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751AB8F6-0796-47E9-B1D4-760B7CCFC75D}"/>
              </a:ext>
            </a:extLst>
          </p:cNvPr>
          <p:cNvSpPr>
            <a:spLocks noGrp="1"/>
          </p:cNvSpPr>
          <p:nvPr>
            <p:ph type="dt" sz="half" idx="10"/>
          </p:nvPr>
        </p:nvSpPr>
        <p:spPr/>
        <p:txBody>
          <a:bodyPr/>
          <a:lstStyle/>
          <a:p>
            <a:fld id="{97E150C1-1D78-4D80-810D-E9E86F6E88AB}" type="datetime1">
              <a:rPr lang="en-US" smtClean="0"/>
              <a:t>3/17/2024</a:t>
            </a:fld>
            <a:endParaRPr lang="en-US" dirty="0"/>
          </a:p>
        </p:txBody>
      </p:sp>
      <p:sp>
        <p:nvSpPr>
          <p:cNvPr id="5" name="Footer Placeholder 4">
            <a:extLst>
              <a:ext uri="{FF2B5EF4-FFF2-40B4-BE49-F238E27FC236}">
                <a16:creationId xmlns:a16="http://schemas.microsoft.com/office/drawing/2014/main" xmlns=""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1219D265-BFBA-4C93-9B1A-B9483AE6BF32}"/>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4" name="Oval 13">
            <a:extLst>
              <a:ext uri="{FF2B5EF4-FFF2-40B4-BE49-F238E27FC236}">
                <a16:creationId xmlns:a16="http://schemas.microsoft.com/office/drawing/2014/main" xmlns=""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0834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xmlns=""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93087465-759F-4895-8FC6-DD464FB918CA}"/>
              </a:ext>
            </a:extLst>
          </p:cNvPr>
          <p:cNvSpPr>
            <a:spLocks noGrp="1"/>
          </p:cNvSpPr>
          <p:nvPr>
            <p:ph type="dt" sz="half" idx="10"/>
          </p:nvPr>
        </p:nvSpPr>
        <p:spPr/>
        <p:txBody>
          <a:bodyPr/>
          <a:lstStyle/>
          <a:p>
            <a:fld id="{29E9CBD8-1588-4B6B-B74D-87480DDE94C0}" type="datetime1">
              <a:rPr lang="en-US" smtClean="0"/>
              <a:t>3/17/2024</a:t>
            </a:fld>
            <a:endParaRPr lang="en-US" dirty="0"/>
          </a:p>
        </p:txBody>
      </p:sp>
      <p:sp>
        <p:nvSpPr>
          <p:cNvPr id="6" name="Footer Placeholder 5">
            <a:extLst>
              <a:ext uri="{FF2B5EF4-FFF2-40B4-BE49-F238E27FC236}">
                <a16:creationId xmlns:a16="http://schemas.microsoft.com/office/drawing/2014/main" xmlns=""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1C1BA574-A76A-4F4C-8CBD-768278B66E72}"/>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5" name="Oval 14">
            <a:extLst>
              <a:ext uri="{FF2B5EF4-FFF2-40B4-BE49-F238E27FC236}">
                <a16:creationId xmlns:a16="http://schemas.microsoft.com/office/drawing/2014/main" xmlns=""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6405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xmlns=""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xmlns=""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xmlns="" id="{A433C091-3B62-4087-9A97-63BBE28CFF17}"/>
              </a:ext>
            </a:extLst>
          </p:cNvPr>
          <p:cNvSpPr>
            <a:spLocks noGrp="1"/>
          </p:cNvSpPr>
          <p:nvPr>
            <p:ph type="dt" sz="half" idx="10"/>
          </p:nvPr>
        </p:nvSpPr>
        <p:spPr/>
        <p:txBody>
          <a:bodyPr/>
          <a:lstStyle/>
          <a:p>
            <a:fld id="{AD794440-721C-4D75-BD4F-4CFB3D51CDCA}" type="datetime1">
              <a:rPr lang="en-US" smtClean="0"/>
              <a:t>3/17/2024</a:t>
            </a:fld>
            <a:endParaRPr lang="en-US" dirty="0"/>
          </a:p>
        </p:txBody>
      </p:sp>
      <p:sp>
        <p:nvSpPr>
          <p:cNvPr id="8" name="Footer Placeholder 7">
            <a:extLst>
              <a:ext uri="{FF2B5EF4-FFF2-40B4-BE49-F238E27FC236}">
                <a16:creationId xmlns:a16="http://schemas.microsoft.com/office/drawing/2014/main" xmlns=""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xmlns="" id="{96618B2C-95AC-4438-97FD-07ACF297B8FE}"/>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7" name="Oval 16">
            <a:extLst>
              <a:ext uri="{FF2B5EF4-FFF2-40B4-BE49-F238E27FC236}">
                <a16:creationId xmlns:a16="http://schemas.microsoft.com/office/drawing/2014/main" xmlns=""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9215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xmlns=""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xmlns=""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xmlns="" id="{410A2C46-C908-4010-AAE2-9FA41B145C4D}"/>
              </a:ext>
            </a:extLst>
          </p:cNvPr>
          <p:cNvSpPr>
            <a:spLocks noGrp="1"/>
          </p:cNvSpPr>
          <p:nvPr>
            <p:ph type="dt" sz="half" idx="10"/>
          </p:nvPr>
        </p:nvSpPr>
        <p:spPr/>
        <p:txBody>
          <a:bodyPr/>
          <a:lstStyle/>
          <a:p>
            <a:fld id="{B2701A64-483B-4532-94FB-D8F90CB6DEE0}" type="datetime1">
              <a:rPr lang="en-US" smtClean="0"/>
              <a:t>3/17/2024</a:t>
            </a:fld>
            <a:endParaRPr lang="en-US" dirty="0"/>
          </a:p>
        </p:txBody>
      </p:sp>
      <p:sp>
        <p:nvSpPr>
          <p:cNvPr id="4" name="Footer Placeholder 3">
            <a:extLst>
              <a:ext uri="{FF2B5EF4-FFF2-40B4-BE49-F238E27FC236}">
                <a16:creationId xmlns:a16="http://schemas.microsoft.com/office/drawing/2014/main" xmlns=""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xmlns="" id="{2896FAD0-59EF-49AA-BBC6-A0EC184DD2C9}"/>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3" name="Oval 12">
            <a:extLst>
              <a:ext uri="{FF2B5EF4-FFF2-40B4-BE49-F238E27FC236}">
                <a16:creationId xmlns:a16="http://schemas.microsoft.com/office/drawing/2014/main" xmlns=""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5752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xmlns=""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xmlns=""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xmlns="" id="{0708C302-4224-4668-8CAC-3267172A0C93}"/>
              </a:ext>
            </a:extLst>
          </p:cNvPr>
          <p:cNvSpPr>
            <a:spLocks noGrp="1"/>
          </p:cNvSpPr>
          <p:nvPr>
            <p:ph type="dt" sz="half" idx="10"/>
          </p:nvPr>
        </p:nvSpPr>
        <p:spPr/>
        <p:txBody>
          <a:bodyPr/>
          <a:lstStyle/>
          <a:p>
            <a:fld id="{6F18FB39-20FB-4E2E-B861-45B709B9C3C5}" type="datetime1">
              <a:rPr lang="en-US" smtClean="0"/>
              <a:t>3/17/2024</a:t>
            </a:fld>
            <a:endParaRPr lang="en-US" dirty="0"/>
          </a:p>
        </p:txBody>
      </p:sp>
      <p:sp>
        <p:nvSpPr>
          <p:cNvPr id="3" name="Footer Placeholder 2">
            <a:extLst>
              <a:ext uri="{FF2B5EF4-FFF2-40B4-BE49-F238E27FC236}">
                <a16:creationId xmlns:a16="http://schemas.microsoft.com/office/drawing/2014/main" xmlns=""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xmlns="" id="{252CA88A-5462-4F17-AFA0-52721ADDBB8F}"/>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2" name="Oval 11">
            <a:extLst>
              <a:ext uri="{FF2B5EF4-FFF2-40B4-BE49-F238E27FC236}">
                <a16:creationId xmlns:a16="http://schemas.microsoft.com/office/drawing/2014/main" xmlns=""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0154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xmlns=""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269840A2-CF60-4C47-B955-E65BC451FE73}"/>
              </a:ext>
            </a:extLst>
          </p:cNvPr>
          <p:cNvSpPr>
            <a:spLocks noGrp="1"/>
          </p:cNvSpPr>
          <p:nvPr>
            <p:ph type="dt" sz="half" idx="10"/>
          </p:nvPr>
        </p:nvSpPr>
        <p:spPr/>
        <p:txBody>
          <a:bodyPr/>
          <a:lstStyle/>
          <a:p>
            <a:fld id="{AC48AC19-8BD6-476C-9770-8884373BCF00}" type="datetime1">
              <a:rPr lang="en-US" smtClean="0"/>
              <a:t>3/17/2024</a:t>
            </a:fld>
            <a:endParaRPr lang="en-US"/>
          </a:p>
        </p:txBody>
      </p:sp>
      <p:sp>
        <p:nvSpPr>
          <p:cNvPr id="6" name="Footer Placeholder 5">
            <a:extLst>
              <a:ext uri="{FF2B5EF4-FFF2-40B4-BE49-F238E27FC236}">
                <a16:creationId xmlns:a16="http://schemas.microsoft.com/office/drawing/2014/main" xmlns=""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6D5D5E7D-EBA7-4DB0-8C78-7EB8A85FA4FF}"/>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5" name="Oval 14">
            <a:extLst>
              <a:ext uri="{FF2B5EF4-FFF2-40B4-BE49-F238E27FC236}">
                <a16:creationId xmlns:a16="http://schemas.microsoft.com/office/drawing/2014/main" xmlns=""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6187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xmlns=""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D68C8714-2467-4715-934E-6787C84F7929}"/>
              </a:ext>
            </a:extLst>
          </p:cNvPr>
          <p:cNvSpPr>
            <a:spLocks noGrp="1"/>
          </p:cNvSpPr>
          <p:nvPr>
            <p:ph type="dt" sz="half" idx="10"/>
          </p:nvPr>
        </p:nvSpPr>
        <p:spPr/>
        <p:txBody>
          <a:bodyPr/>
          <a:lstStyle/>
          <a:p>
            <a:fld id="{F3F68C53-8AD1-4F09-9486-FB3406B99CFA}" type="datetime1">
              <a:rPr lang="en-US" smtClean="0"/>
              <a:t>3/17/2024</a:t>
            </a:fld>
            <a:endParaRPr lang="en-US" dirty="0"/>
          </a:p>
        </p:txBody>
      </p:sp>
      <p:sp>
        <p:nvSpPr>
          <p:cNvPr id="6" name="Footer Placeholder 5">
            <a:extLst>
              <a:ext uri="{FF2B5EF4-FFF2-40B4-BE49-F238E27FC236}">
                <a16:creationId xmlns:a16="http://schemas.microsoft.com/office/drawing/2014/main" xmlns=""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7C65D4DD-A2A4-4DF6-9527-E5F12FEB936C}"/>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5" name="Oval 14">
            <a:extLst>
              <a:ext uri="{FF2B5EF4-FFF2-40B4-BE49-F238E27FC236}">
                <a16:creationId xmlns:a16="http://schemas.microsoft.com/office/drawing/2014/main" xmlns=""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7177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3/17/2024</a:t>
            </a:fld>
            <a:endParaRPr lang="en-US" dirty="0"/>
          </a:p>
        </p:txBody>
      </p:sp>
      <p:sp>
        <p:nvSpPr>
          <p:cNvPr id="5" name="Footer Placeholder 4">
            <a:extLst>
              <a:ext uri="{FF2B5EF4-FFF2-40B4-BE49-F238E27FC236}">
                <a16:creationId xmlns:a16="http://schemas.microsoft.com/office/drawing/2014/main" xmlns=""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xmlns=""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‹Nº›</a:t>
            </a:fld>
            <a:endParaRPr lang="en-US" dirty="0"/>
          </a:p>
        </p:txBody>
      </p:sp>
    </p:spTree>
    <p:extLst>
      <p:ext uri="{BB962C8B-B14F-4D97-AF65-F5344CB8AC3E}">
        <p14:creationId xmlns:p14="http://schemas.microsoft.com/office/powerpoint/2010/main" val="296289917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89B7BFD-8F45-4093-AD9C-91B15B050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xmlns="" id="{46EE1299-8B15-B75F-1C2C-97C3A02BA0AB}"/>
              </a:ext>
            </a:extLst>
          </p:cNvPr>
          <p:cNvSpPr>
            <a:spLocks noGrp="1"/>
          </p:cNvSpPr>
          <p:nvPr>
            <p:ph type="ctrTitle"/>
          </p:nvPr>
        </p:nvSpPr>
        <p:spPr>
          <a:xfrm>
            <a:off x="-479234" y="352938"/>
            <a:ext cx="8262874" cy="3938846"/>
          </a:xfrm>
        </p:spPr>
        <p:txBody>
          <a:bodyPr>
            <a:normAutofit/>
          </a:bodyPr>
          <a:lstStyle/>
          <a:p>
            <a:r>
              <a:rPr lang="es-ES" sz="5000" dirty="0"/>
              <a:t>Métodos</a:t>
            </a:r>
            <a:br>
              <a:rPr lang="es-ES" sz="5000" dirty="0"/>
            </a:br>
            <a:r>
              <a:rPr lang="es-ES" sz="5000" dirty="0"/>
              <a:t/>
            </a:r>
            <a:br>
              <a:rPr lang="es-ES" sz="5000" dirty="0"/>
            </a:br>
            <a:r>
              <a:rPr lang="es-ES" sz="5000" dirty="0"/>
              <a:t> subterráneos </a:t>
            </a:r>
            <a:endParaRPr lang="es-AR" sz="5000" dirty="0"/>
          </a:p>
        </p:txBody>
      </p:sp>
      <p:sp>
        <p:nvSpPr>
          <p:cNvPr id="3" name="Subtítulo 2">
            <a:extLst>
              <a:ext uri="{FF2B5EF4-FFF2-40B4-BE49-F238E27FC236}">
                <a16:creationId xmlns:a16="http://schemas.microsoft.com/office/drawing/2014/main" xmlns="" id="{EE3BE414-EB2C-1847-2ACA-7F40E70064FA}"/>
              </a:ext>
            </a:extLst>
          </p:cNvPr>
          <p:cNvSpPr>
            <a:spLocks noGrp="1"/>
          </p:cNvSpPr>
          <p:nvPr>
            <p:ph type="subTitle" idx="1"/>
          </p:nvPr>
        </p:nvSpPr>
        <p:spPr>
          <a:xfrm>
            <a:off x="4282884" y="5454312"/>
            <a:ext cx="3626231" cy="1894031"/>
          </a:xfrm>
        </p:spPr>
        <p:txBody>
          <a:bodyPr>
            <a:normAutofit/>
          </a:bodyPr>
          <a:lstStyle/>
          <a:p>
            <a:r>
              <a:rPr lang="es-ES" dirty="0"/>
              <a:t>Laboreo de minas </a:t>
            </a:r>
            <a:r>
              <a:rPr lang="es-ES" dirty="0" err="1"/>
              <a:t>ii</a:t>
            </a:r>
            <a:endParaRPr lang="es-ES" dirty="0"/>
          </a:p>
          <a:p>
            <a:pPr algn="r"/>
            <a:r>
              <a:rPr lang="es-ES" dirty="0" smtClean="0"/>
              <a:t>2024</a:t>
            </a:r>
            <a:endParaRPr lang="es-AR" dirty="0"/>
          </a:p>
        </p:txBody>
      </p:sp>
      <p:sp>
        <p:nvSpPr>
          <p:cNvPr id="12" name="Freeform: Shape 11">
            <a:extLst>
              <a:ext uri="{FF2B5EF4-FFF2-40B4-BE49-F238E27FC236}">
                <a16:creationId xmlns:a16="http://schemas.microsoft.com/office/drawing/2014/main" xmlns="" id="{64856DF8-E786-4A2B-BCE9-1D3AA7C5D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065353"/>
            <a:ext cx="1297983" cy="277779"/>
          </a:xfrm>
          <a:custGeom>
            <a:avLst/>
            <a:gdLst>
              <a:gd name="connsiteX0" fmla="*/ 94113 w 1297983"/>
              <a:gd name="connsiteY0" fmla="*/ 0 h 277779"/>
              <a:gd name="connsiteX1" fmla="*/ 332874 w 1297983"/>
              <a:gd name="connsiteY1" fmla="*/ 238761 h 277779"/>
              <a:gd name="connsiteX2" fmla="*/ 571883 w 1297983"/>
              <a:gd name="connsiteY2" fmla="*/ 0 h 277779"/>
              <a:gd name="connsiteX3" fmla="*/ 810645 w 1297983"/>
              <a:gd name="connsiteY3" fmla="*/ 238761 h 277779"/>
              <a:gd name="connsiteX4" fmla="*/ 1049406 w 1297983"/>
              <a:gd name="connsiteY4" fmla="*/ 0 h 277779"/>
              <a:gd name="connsiteX5" fmla="*/ 1297983 w 1297983"/>
              <a:gd name="connsiteY5" fmla="*/ 248577 h 277779"/>
              <a:gd name="connsiteX6" fmla="*/ 1278599 w 1297983"/>
              <a:gd name="connsiteY6" fmla="*/ 267963 h 277779"/>
              <a:gd name="connsiteX7" fmla="*/ 1049406 w 1297983"/>
              <a:gd name="connsiteY7" fmla="*/ 39017 h 277779"/>
              <a:gd name="connsiteX8" fmla="*/ 810645 w 1297983"/>
              <a:gd name="connsiteY8" fmla="*/ 277779 h 277779"/>
              <a:gd name="connsiteX9" fmla="*/ 571883 w 1297983"/>
              <a:gd name="connsiteY9" fmla="*/ 39017 h 277779"/>
              <a:gd name="connsiteX10" fmla="*/ 332874 w 1297983"/>
              <a:gd name="connsiteY10" fmla="*/ 277779 h 277779"/>
              <a:gd name="connsiteX11" fmla="*/ 94113 w 1297983"/>
              <a:gd name="connsiteY11" fmla="*/ 39017 h 277779"/>
              <a:gd name="connsiteX12" fmla="*/ 0 w 1297983"/>
              <a:gd name="connsiteY12" fmla="*/ 133130 h 277779"/>
              <a:gd name="connsiteX13" fmla="*/ 0 w 1297983"/>
              <a:gd name="connsiteY13" fmla="*/ 94113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7983" h="277779">
                <a:moveTo>
                  <a:pt x="94113" y="0"/>
                </a:moveTo>
                <a:lnTo>
                  <a:pt x="332874" y="238761"/>
                </a:lnTo>
                <a:lnTo>
                  <a:pt x="571883" y="0"/>
                </a:lnTo>
                <a:lnTo>
                  <a:pt x="810645" y="238761"/>
                </a:lnTo>
                <a:lnTo>
                  <a:pt x="1049406" y="0"/>
                </a:lnTo>
                <a:lnTo>
                  <a:pt x="1297983" y="248577"/>
                </a:lnTo>
                <a:lnTo>
                  <a:pt x="1278599" y="267963"/>
                </a:lnTo>
                <a:lnTo>
                  <a:pt x="1049406" y="39017"/>
                </a:lnTo>
                <a:lnTo>
                  <a:pt x="810645" y="277779"/>
                </a:lnTo>
                <a:lnTo>
                  <a:pt x="571883" y="39017"/>
                </a:lnTo>
                <a:lnTo>
                  <a:pt x="332874" y="277779"/>
                </a:lnTo>
                <a:lnTo>
                  <a:pt x="94113" y="39017"/>
                </a:lnTo>
                <a:lnTo>
                  <a:pt x="0" y="133130"/>
                </a:lnTo>
                <a:lnTo>
                  <a:pt x="0" y="94113"/>
                </a:lnTo>
                <a:close/>
              </a:path>
            </a:pathLst>
          </a:custGeom>
          <a:solidFill>
            <a:schemeClr val="tx1"/>
          </a:solid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xmlns="" id="{E646A872-7F34-4E27-B0A7-9720177E3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505088"/>
            <a:ext cx="1297983" cy="277779"/>
          </a:xfrm>
          <a:custGeom>
            <a:avLst/>
            <a:gdLst>
              <a:gd name="connsiteX0" fmla="*/ 94113 w 1297983"/>
              <a:gd name="connsiteY0" fmla="*/ 0 h 277779"/>
              <a:gd name="connsiteX1" fmla="*/ 332874 w 1297983"/>
              <a:gd name="connsiteY1" fmla="*/ 238761 h 277779"/>
              <a:gd name="connsiteX2" fmla="*/ 571883 w 1297983"/>
              <a:gd name="connsiteY2" fmla="*/ 0 h 277779"/>
              <a:gd name="connsiteX3" fmla="*/ 810645 w 1297983"/>
              <a:gd name="connsiteY3" fmla="*/ 238761 h 277779"/>
              <a:gd name="connsiteX4" fmla="*/ 1049406 w 1297983"/>
              <a:gd name="connsiteY4" fmla="*/ 0 h 277779"/>
              <a:gd name="connsiteX5" fmla="*/ 1297983 w 1297983"/>
              <a:gd name="connsiteY5" fmla="*/ 248577 h 277779"/>
              <a:gd name="connsiteX6" fmla="*/ 1278599 w 1297983"/>
              <a:gd name="connsiteY6" fmla="*/ 268208 h 277779"/>
              <a:gd name="connsiteX7" fmla="*/ 1049406 w 1297983"/>
              <a:gd name="connsiteY7" fmla="*/ 39017 h 277779"/>
              <a:gd name="connsiteX8" fmla="*/ 810645 w 1297983"/>
              <a:gd name="connsiteY8" fmla="*/ 277779 h 277779"/>
              <a:gd name="connsiteX9" fmla="*/ 571883 w 1297983"/>
              <a:gd name="connsiteY9" fmla="*/ 39017 h 277779"/>
              <a:gd name="connsiteX10" fmla="*/ 332874 w 1297983"/>
              <a:gd name="connsiteY10" fmla="*/ 277779 h 277779"/>
              <a:gd name="connsiteX11" fmla="*/ 94113 w 1297983"/>
              <a:gd name="connsiteY11" fmla="*/ 39017 h 277779"/>
              <a:gd name="connsiteX12" fmla="*/ 0 w 1297983"/>
              <a:gd name="connsiteY12" fmla="*/ 133130 h 277779"/>
              <a:gd name="connsiteX13" fmla="*/ 0 w 1297983"/>
              <a:gd name="connsiteY13" fmla="*/ 94113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7983" h="277779">
                <a:moveTo>
                  <a:pt x="94113" y="0"/>
                </a:moveTo>
                <a:lnTo>
                  <a:pt x="332874" y="238761"/>
                </a:lnTo>
                <a:lnTo>
                  <a:pt x="571883" y="0"/>
                </a:lnTo>
                <a:lnTo>
                  <a:pt x="810645" y="238761"/>
                </a:lnTo>
                <a:lnTo>
                  <a:pt x="1049406" y="0"/>
                </a:lnTo>
                <a:lnTo>
                  <a:pt x="1297983" y="248577"/>
                </a:lnTo>
                <a:lnTo>
                  <a:pt x="1278599" y="268208"/>
                </a:lnTo>
                <a:lnTo>
                  <a:pt x="1049406" y="39017"/>
                </a:lnTo>
                <a:lnTo>
                  <a:pt x="810645" y="277779"/>
                </a:lnTo>
                <a:lnTo>
                  <a:pt x="571883" y="39017"/>
                </a:lnTo>
                <a:lnTo>
                  <a:pt x="332874" y="277779"/>
                </a:lnTo>
                <a:lnTo>
                  <a:pt x="94113" y="39017"/>
                </a:lnTo>
                <a:lnTo>
                  <a:pt x="0" y="133130"/>
                </a:lnTo>
                <a:lnTo>
                  <a:pt x="0" y="94113"/>
                </a:lnTo>
                <a:close/>
              </a:path>
            </a:pathLst>
          </a:custGeom>
          <a:solidFill>
            <a:schemeClr val="tx1"/>
          </a:solidFill>
          <a:ln w="9525" cap="flat">
            <a:noFill/>
            <a:prstDash val="solid"/>
            <a:miter/>
          </a:ln>
        </p:spPr>
        <p:txBody>
          <a:bodyPr wrap="square" rtlCol="0" anchor="ctr">
            <a:noAutofit/>
          </a:bodyPr>
          <a:lstStyle/>
          <a:p>
            <a:endParaRPr lang="en-US"/>
          </a:p>
        </p:txBody>
      </p:sp>
      <p:sp>
        <p:nvSpPr>
          <p:cNvPr id="16" name="Oval 15">
            <a:extLst>
              <a:ext uri="{FF2B5EF4-FFF2-40B4-BE49-F238E27FC236}">
                <a16:creationId xmlns:a16="http://schemas.microsoft.com/office/drawing/2014/main" xmlns="" id="{AE689860-A291-4B0F-AB65-421F8C20E2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83640" y="2714402"/>
            <a:ext cx="3938846" cy="3938846"/>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C82BEF57-041E-4DE3-B65C-CBE71211B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83640" y="2714402"/>
            <a:ext cx="3938846" cy="3938846"/>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D9DFE8A5-DCEC-4A43-B613-D62AC8C57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6438" y="26794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45E0BF71-78CD-4FD9-BB54-48CD141589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6438" y="267945"/>
            <a:ext cx="3055711" cy="305571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Oval 23">
            <a:extLst>
              <a:ext uri="{FF2B5EF4-FFF2-40B4-BE49-F238E27FC236}">
                <a16:creationId xmlns:a16="http://schemas.microsoft.com/office/drawing/2014/main" xmlns="" id="{26B7664A-BE61-4A65-B937-A31E08B8B9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90042" y="201891"/>
            <a:ext cx="3055711" cy="3055711"/>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raphic 212">
            <a:extLst>
              <a:ext uri="{FF2B5EF4-FFF2-40B4-BE49-F238E27FC236}">
                <a16:creationId xmlns:a16="http://schemas.microsoft.com/office/drawing/2014/main" xmlns="" id="{279CAF82-0ECF-42BE-8F37-F71941E5D4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05044" y="5297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8" name="Graphic 185">
            <a:extLst>
              <a:ext uri="{FF2B5EF4-FFF2-40B4-BE49-F238E27FC236}">
                <a16:creationId xmlns:a16="http://schemas.microsoft.com/office/drawing/2014/main" xmlns="" id="{FB9739EB-7F66-433D-841F-AB3CD18700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61467" y="1770675"/>
            <a:ext cx="1054466" cy="469689"/>
            <a:chOff x="9841624" y="4115729"/>
            <a:chExt cx="602169" cy="268223"/>
          </a:xfrm>
          <a:solidFill>
            <a:schemeClr val="tx1"/>
          </a:solidFill>
        </p:grpSpPr>
        <p:sp>
          <p:nvSpPr>
            <p:cNvPr id="29" name="Freeform: Shape 28">
              <a:extLst>
                <a:ext uri="{FF2B5EF4-FFF2-40B4-BE49-F238E27FC236}">
                  <a16:creationId xmlns:a16="http://schemas.microsoft.com/office/drawing/2014/main" xmlns="" id="{104F2BBD-A005-4DCB-9566-F2351050BE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8B00DEC7-198B-49D1-98FD-018F3ECFCF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F14DFC82-B3B3-468E-91B3-1302CFC684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D3250EFE-214E-4B8E-AF96-036A514FFB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AD058EBE-D4A5-4C43-B170-6A451F87A7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5" name="Oval 34">
            <a:extLst>
              <a:ext uri="{FF2B5EF4-FFF2-40B4-BE49-F238E27FC236}">
                <a16:creationId xmlns:a16="http://schemas.microsoft.com/office/drawing/2014/main" xmlns="" id="{033BC44A-0661-43B4-9C14-FD5963C226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37" name="Oval 36">
            <a:extLst>
              <a:ext uri="{FF2B5EF4-FFF2-40B4-BE49-F238E27FC236}">
                <a16:creationId xmlns:a16="http://schemas.microsoft.com/office/drawing/2014/main" xmlns="" id="{87045360-A428-4E4B-989C-E4EF4D920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70947" y="2618037"/>
            <a:ext cx="3938846" cy="3938846"/>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egradado de humo de colores">
            <a:extLst>
              <a:ext uri="{FF2B5EF4-FFF2-40B4-BE49-F238E27FC236}">
                <a16:creationId xmlns:a16="http://schemas.microsoft.com/office/drawing/2014/main" xmlns="" id="{9CE2D702-8858-6AD2-D6AE-D0875B13D75F}"/>
              </a:ext>
            </a:extLst>
          </p:cNvPr>
          <p:cNvPicPr>
            <a:picLocks noChangeAspect="1"/>
          </p:cNvPicPr>
          <p:nvPr/>
        </p:nvPicPr>
        <p:blipFill>
          <a:blip r:embed="rId2"/>
          <a:stretch>
            <a:fillRect/>
          </a:stretch>
        </p:blipFill>
        <p:spPr>
          <a:xfrm>
            <a:off x="5937460" y="1048004"/>
            <a:ext cx="2104795" cy="1404950"/>
          </a:xfrm>
          <a:prstGeom prst="rect">
            <a:avLst/>
          </a:prstGeom>
        </p:spPr>
      </p:pic>
      <p:sp>
        <p:nvSpPr>
          <p:cNvPr id="39" name="Graphic 212">
            <a:extLst>
              <a:ext uri="{FF2B5EF4-FFF2-40B4-BE49-F238E27FC236}">
                <a16:creationId xmlns:a16="http://schemas.microsoft.com/office/drawing/2014/main" xmlns="" id="{0AE773EE-DD7B-4F25-945A-3F59DEE68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05044" y="5297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1" name="Oval 40">
            <a:extLst>
              <a:ext uri="{FF2B5EF4-FFF2-40B4-BE49-F238E27FC236}">
                <a16:creationId xmlns:a16="http://schemas.microsoft.com/office/drawing/2014/main" xmlns="" id="{2A7F3B2F-8A53-4176-8D77-ECA28FF4D6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5735" y="4917084"/>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Degradado de humo de colores">
            <a:extLst>
              <a:ext uri="{FF2B5EF4-FFF2-40B4-BE49-F238E27FC236}">
                <a16:creationId xmlns:a16="http://schemas.microsoft.com/office/drawing/2014/main" xmlns="" id="{8100B304-34D8-BDB7-A0E3-0D61CBDE955B}"/>
              </a:ext>
            </a:extLst>
          </p:cNvPr>
          <p:cNvPicPr>
            <a:picLocks noChangeAspect="1"/>
          </p:cNvPicPr>
          <p:nvPr/>
        </p:nvPicPr>
        <p:blipFill>
          <a:blip r:embed="rId3"/>
          <a:stretch>
            <a:fillRect/>
          </a:stretch>
        </p:blipFill>
        <p:spPr>
          <a:xfrm>
            <a:off x="8359979" y="3744991"/>
            <a:ext cx="2560781" cy="1709321"/>
          </a:xfrm>
          <a:prstGeom prst="rect">
            <a:avLst/>
          </a:prstGeom>
        </p:spPr>
      </p:pic>
    </p:spTree>
    <p:extLst>
      <p:ext uri="{BB962C8B-B14F-4D97-AF65-F5344CB8AC3E}">
        <p14:creationId xmlns:p14="http://schemas.microsoft.com/office/powerpoint/2010/main" val="3197107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EBA73BF-8E04-8542-BF0B-E2AE4859ECA9}"/>
              </a:ext>
            </a:extLst>
          </p:cNvPr>
          <p:cNvSpPr>
            <a:spLocks noGrp="1"/>
          </p:cNvSpPr>
          <p:nvPr>
            <p:ph idx="1"/>
          </p:nvPr>
        </p:nvSpPr>
        <p:spPr>
          <a:xfrm>
            <a:off x="838200" y="370897"/>
            <a:ext cx="10515600" cy="6362411"/>
          </a:xfrm>
        </p:spPr>
        <p:txBody>
          <a:bodyPr>
            <a:normAutofit/>
          </a:bodyPr>
          <a:lstStyle/>
          <a:p>
            <a:pPr marL="0" indent="0">
              <a:buNone/>
            </a:pPr>
            <a:r>
              <a:rPr lang="es-AR" sz="2200" dirty="0"/>
              <a:t>El estado de las paredes determinará las posibilidades de proseguir utilizando los puntales de madera como soporte y también como plataforma de trabajo para los operarios. </a:t>
            </a:r>
          </a:p>
          <a:p>
            <a:pPr marL="0" indent="0">
              <a:buNone/>
            </a:pPr>
            <a:r>
              <a:rPr lang="es-AR" sz="2200" dirty="0"/>
              <a:t>La comunicación con el nivel superior determina el término de la explotación del rajo, procediendo finalmente al vaciando total el rajo. Finalmente se decide si se rellena totalmente el rajo vacío o se deja abierto definitivamente. </a:t>
            </a:r>
          </a:p>
          <a:p>
            <a:pPr marL="0" indent="0">
              <a:buNone/>
            </a:pPr>
            <a:r>
              <a:rPr lang="es-AR" sz="2200" dirty="0"/>
              <a:t>El método que tiene tantas dificultades de trabajo para el operario, por su dura labor física, tiene limitaciones en cuanto a las dimensiones del rajo de explotación, a </a:t>
            </a:r>
            <a:r>
              <a:rPr lang="es-AR" sz="2200" dirty="0" err="1"/>
              <a:t>fín</a:t>
            </a:r>
            <a:r>
              <a:rPr lang="es-AR" sz="2200" dirty="0"/>
              <a:t> de atenuar el esfuerzo del minero. Lo común son dos operarios por rajo. </a:t>
            </a:r>
          </a:p>
          <a:p>
            <a:pPr marL="0" indent="0">
              <a:buNone/>
            </a:pPr>
            <a:r>
              <a:rPr lang="es-AR" sz="2200" dirty="0"/>
              <a:t>Normalmente la separación entre niveles es de 20 a 25 m y entre chimeneas 30 a 35 m, teniendo en cuenta que el trabajo no es sencillo y tiene una regular seguridad </a:t>
            </a:r>
          </a:p>
          <a:p>
            <a:pPr marL="0" indent="0">
              <a:buNone/>
            </a:pPr>
            <a:endParaRPr lang="es-AR" dirty="0"/>
          </a:p>
        </p:txBody>
      </p:sp>
    </p:spTree>
    <p:extLst>
      <p:ext uri="{BB962C8B-B14F-4D97-AF65-F5344CB8AC3E}">
        <p14:creationId xmlns:p14="http://schemas.microsoft.com/office/powerpoint/2010/main" val="180199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EBBDF2-25A0-2C1D-40CE-912A11C3FCE8}"/>
              </a:ext>
            </a:extLst>
          </p:cNvPr>
          <p:cNvSpPr>
            <a:spLocks noGrp="1"/>
          </p:cNvSpPr>
          <p:nvPr>
            <p:ph type="title"/>
          </p:nvPr>
        </p:nvSpPr>
        <p:spPr>
          <a:xfrm>
            <a:off x="949036" y="185016"/>
            <a:ext cx="10515600" cy="1325563"/>
          </a:xfrm>
        </p:spPr>
        <p:txBody>
          <a:bodyPr/>
          <a:lstStyle/>
          <a:p>
            <a:pPr algn="ctr"/>
            <a:r>
              <a:rPr lang="es-ES" dirty="0"/>
              <a:t>Ventajas </a:t>
            </a:r>
            <a:endParaRPr lang="es-AR" dirty="0"/>
          </a:p>
        </p:txBody>
      </p:sp>
      <p:sp>
        <p:nvSpPr>
          <p:cNvPr id="3" name="Marcador de contenido 2">
            <a:extLst>
              <a:ext uri="{FF2B5EF4-FFF2-40B4-BE49-F238E27FC236}">
                <a16:creationId xmlns:a16="http://schemas.microsoft.com/office/drawing/2014/main" xmlns="" id="{31F7C2E2-AB92-E9EA-B363-8B6F6EBC900F}"/>
              </a:ext>
            </a:extLst>
          </p:cNvPr>
          <p:cNvSpPr>
            <a:spLocks noGrp="1"/>
          </p:cNvSpPr>
          <p:nvPr>
            <p:ph idx="1"/>
          </p:nvPr>
        </p:nvSpPr>
        <p:spPr>
          <a:xfrm>
            <a:off x="193963" y="1773382"/>
            <a:ext cx="11679381" cy="4899602"/>
          </a:xfrm>
        </p:spPr>
        <p:txBody>
          <a:bodyPr/>
          <a:lstStyle/>
          <a:p>
            <a:pPr>
              <a:buClr>
                <a:schemeClr val="accent1">
                  <a:lumMod val="75000"/>
                </a:schemeClr>
              </a:buClr>
              <a:buFont typeface="Wingdings" panose="05000000000000000000" pitchFamily="2" charset="2"/>
              <a:buChar char="q"/>
            </a:pPr>
            <a:r>
              <a:rPr lang="es-AR" dirty="0"/>
              <a:t> Costos bajos - Arranque rápido. </a:t>
            </a:r>
          </a:p>
          <a:p>
            <a:pPr>
              <a:buClr>
                <a:schemeClr val="accent1">
                  <a:lumMod val="75000"/>
                </a:schemeClr>
              </a:buClr>
              <a:buFont typeface="Wingdings" panose="05000000000000000000" pitchFamily="2" charset="2"/>
              <a:buChar char="q"/>
            </a:pPr>
            <a:r>
              <a:rPr lang="es-AR" dirty="0"/>
              <a:t> Poca fortificación (excepto puntales) </a:t>
            </a:r>
          </a:p>
          <a:p>
            <a:pPr>
              <a:buClr>
                <a:schemeClr val="accent1">
                  <a:lumMod val="75000"/>
                </a:schemeClr>
              </a:buClr>
              <a:buFont typeface="Wingdings" panose="05000000000000000000" pitchFamily="2" charset="2"/>
              <a:buChar char="q"/>
            </a:pPr>
            <a:r>
              <a:rPr lang="es-AR" dirty="0"/>
              <a:t> Buen rendimiento de extracción (3 - 5 t/</a:t>
            </a:r>
            <a:r>
              <a:rPr lang="es-AR" dirty="0" err="1"/>
              <a:t>ht</a:t>
            </a:r>
            <a:r>
              <a:rPr lang="es-AR" dirty="0"/>
              <a:t>). </a:t>
            </a:r>
          </a:p>
          <a:p>
            <a:pPr>
              <a:buClr>
                <a:schemeClr val="accent1">
                  <a:lumMod val="75000"/>
                </a:schemeClr>
              </a:buClr>
              <a:buFont typeface="Wingdings" panose="05000000000000000000" pitchFamily="2" charset="2"/>
              <a:buChar char="q"/>
            </a:pPr>
            <a:r>
              <a:rPr lang="es-AR" dirty="0"/>
              <a:t>Buena recuperación (yacimientos pequeños) </a:t>
            </a:r>
          </a:p>
          <a:p>
            <a:pPr>
              <a:buClr>
                <a:schemeClr val="accent1">
                  <a:lumMod val="75000"/>
                </a:schemeClr>
              </a:buClr>
              <a:buFont typeface="Wingdings" panose="05000000000000000000" pitchFamily="2" charset="2"/>
              <a:buChar char="q"/>
            </a:pPr>
            <a:r>
              <a:rPr lang="es-AR" dirty="0"/>
              <a:t> El mineral puede extraerse regularmente y sin interrupción alguna</a:t>
            </a:r>
          </a:p>
          <a:p>
            <a:pPr>
              <a:buClr>
                <a:schemeClr val="accent1">
                  <a:lumMod val="75000"/>
                </a:schemeClr>
              </a:buClr>
              <a:buFont typeface="Wingdings" panose="05000000000000000000" pitchFamily="2" charset="2"/>
              <a:buChar char="q"/>
            </a:pPr>
            <a:r>
              <a:rPr lang="es-AR" dirty="0"/>
              <a:t> La gravedad favorece el arranque del mineral y su extracción</a:t>
            </a:r>
          </a:p>
        </p:txBody>
      </p:sp>
    </p:spTree>
    <p:extLst>
      <p:ext uri="{BB962C8B-B14F-4D97-AF65-F5344CB8AC3E}">
        <p14:creationId xmlns:p14="http://schemas.microsoft.com/office/powerpoint/2010/main" val="120540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8B36698-76D8-0342-1BD8-7FC499419E9C}"/>
              </a:ext>
            </a:extLst>
          </p:cNvPr>
          <p:cNvSpPr>
            <a:spLocks noGrp="1"/>
          </p:cNvSpPr>
          <p:nvPr>
            <p:ph type="title"/>
          </p:nvPr>
        </p:nvSpPr>
        <p:spPr>
          <a:xfrm>
            <a:off x="838200" y="115237"/>
            <a:ext cx="10515600" cy="1325563"/>
          </a:xfrm>
        </p:spPr>
        <p:txBody>
          <a:bodyPr/>
          <a:lstStyle/>
          <a:p>
            <a:pPr algn="ctr"/>
            <a:r>
              <a:rPr lang="es-ES" dirty="0"/>
              <a:t>Desventajas </a:t>
            </a:r>
            <a:endParaRPr lang="es-AR" dirty="0"/>
          </a:p>
        </p:txBody>
      </p:sp>
      <p:sp>
        <p:nvSpPr>
          <p:cNvPr id="3" name="Marcador de contenido 2">
            <a:extLst>
              <a:ext uri="{FF2B5EF4-FFF2-40B4-BE49-F238E27FC236}">
                <a16:creationId xmlns:a16="http://schemas.microsoft.com/office/drawing/2014/main" xmlns="" id="{65228288-1075-A272-B5E1-B027AAB89EA9}"/>
              </a:ext>
            </a:extLst>
          </p:cNvPr>
          <p:cNvSpPr>
            <a:spLocks noGrp="1"/>
          </p:cNvSpPr>
          <p:nvPr>
            <p:ph idx="1"/>
          </p:nvPr>
        </p:nvSpPr>
        <p:spPr>
          <a:xfrm>
            <a:off x="235527" y="1285298"/>
            <a:ext cx="11720945" cy="4917138"/>
          </a:xfrm>
        </p:spPr>
        <p:txBody>
          <a:bodyPr>
            <a:normAutofit fontScale="92500"/>
          </a:bodyPr>
          <a:lstStyle/>
          <a:p>
            <a:pPr>
              <a:buClr>
                <a:schemeClr val="accent1">
                  <a:lumMod val="75000"/>
                </a:schemeClr>
              </a:buClr>
              <a:buFont typeface="Wingdings" panose="05000000000000000000" pitchFamily="2" charset="2"/>
              <a:buChar char="q"/>
            </a:pPr>
            <a:r>
              <a:rPr lang="es-AR" dirty="0"/>
              <a:t>Limitaciones en las posibilidades de aplicación</a:t>
            </a:r>
          </a:p>
          <a:p>
            <a:pPr>
              <a:buClr>
                <a:schemeClr val="accent1">
                  <a:lumMod val="75000"/>
                </a:schemeClr>
              </a:buClr>
              <a:buFont typeface="Wingdings" panose="05000000000000000000" pitchFamily="2" charset="2"/>
              <a:buChar char="q"/>
            </a:pPr>
            <a:r>
              <a:rPr lang="es-AR" dirty="0"/>
              <a:t>Poco selectivo (no se puede clasificar el mineral ni separarlo de la caja) </a:t>
            </a:r>
          </a:p>
          <a:p>
            <a:pPr>
              <a:buClr>
                <a:schemeClr val="accent1">
                  <a:lumMod val="75000"/>
                </a:schemeClr>
              </a:buClr>
              <a:buFont typeface="Wingdings" panose="05000000000000000000" pitchFamily="2" charset="2"/>
              <a:buChar char="q"/>
            </a:pPr>
            <a:r>
              <a:rPr lang="es-AR" dirty="0"/>
              <a:t> Dilución del mineral debido a desprendimientos de la roca de caja </a:t>
            </a:r>
          </a:p>
          <a:p>
            <a:pPr>
              <a:buClr>
                <a:schemeClr val="accent1">
                  <a:lumMod val="75000"/>
                </a:schemeClr>
              </a:buClr>
              <a:buFont typeface="Wingdings" panose="05000000000000000000" pitchFamily="2" charset="2"/>
              <a:buChar char="q"/>
            </a:pPr>
            <a:r>
              <a:rPr lang="es-AR" dirty="0"/>
              <a:t>Limitada libertad de movimiento del operario en el rajo y transporte de herramientas</a:t>
            </a:r>
          </a:p>
          <a:p>
            <a:pPr>
              <a:buClr>
                <a:schemeClr val="accent1">
                  <a:lumMod val="75000"/>
                </a:schemeClr>
              </a:buClr>
              <a:buFont typeface="Wingdings" panose="05000000000000000000" pitchFamily="2" charset="2"/>
              <a:buChar char="q"/>
            </a:pPr>
            <a:r>
              <a:rPr lang="es-AR" dirty="0"/>
              <a:t>Método de dura labor física para el operario, difícil y de seguridad regular</a:t>
            </a:r>
          </a:p>
          <a:p>
            <a:pPr>
              <a:buClr>
                <a:schemeClr val="accent1">
                  <a:lumMod val="75000"/>
                </a:schemeClr>
              </a:buClr>
              <a:buFont typeface="Wingdings" panose="05000000000000000000" pitchFamily="2" charset="2"/>
              <a:buChar char="q"/>
            </a:pPr>
            <a:r>
              <a:rPr lang="es-AR" dirty="0"/>
              <a:t>Las voladuras deben lograr que el mineral se fragmente en trozos pequeños para evitar que no se atasque en los buzones o en los embudos</a:t>
            </a:r>
          </a:p>
          <a:p>
            <a:pPr>
              <a:buClr>
                <a:schemeClr val="accent1">
                  <a:lumMod val="75000"/>
                </a:schemeClr>
              </a:buClr>
              <a:buFont typeface="Wingdings" panose="05000000000000000000" pitchFamily="2" charset="2"/>
              <a:buChar char="q"/>
            </a:pPr>
            <a:r>
              <a:rPr lang="es-AR" dirty="0"/>
              <a:t>La ventilación no es sencilla en yacimientos pequeños</a:t>
            </a:r>
          </a:p>
        </p:txBody>
      </p:sp>
    </p:spTree>
    <p:extLst>
      <p:ext uri="{BB962C8B-B14F-4D97-AF65-F5344CB8AC3E}">
        <p14:creationId xmlns:p14="http://schemas.microsoft.com/office/powerpoint/2010/main" val="217599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18B374B-7515-4493-2682-82F68A8F65CC}"/>
              </a:ext>
            </a:extLst>
          </p:cNvPr>
          <p:cNvSpPr>
            <a:spLocks noGrp="1"/>
          </p:cNvSpPr>
          <p:nvPr>
            <p:ph idx="1"/>
          </p:nvPr>
        </p:nvSpPr>
        <p:spPr>
          <a:xfrm>
            <a:off x="678873" y="1249073"/>
            <a:ext cx="11281063" cy="5858308"/>
          </a:xfrm>
        </p:spPr>
        <p:txBody>
          <a:bodyPr numCol="2">
            <a:normAutofit/>
          </a:bodyPr>
          <a:lstStyle/>
          <a:p>
            <a:pPr marL="0" indent="0">
              <a:buNone/>
            </a:pPr>
            <a:r>
              <a:rPr lang="es-AR" dirty="0"/>
              <a:t>RECUPERACIÓN DEL MÉTODO. SELECTIVIDAD </a:t>
            </a:r>
          </a:p>
          <a:p>
            <a:pPr>
              <a:buClr>
                <a:schemeClr val="accent1">
                  <a:lumMod val="75000"/>
                </a:schemeClr>
              </a:buClr>
              <a:buFont typeface="Wingdings" panose="05000000000000000000" pitchFamily="2" charset="2"/>
              <a:buChar char="q"/>
            </a:pPr>
            <a:r>
              <a:rPr lang="es-AR" sz="1800" dirty="0"/>
              <a:t>Recuperación muy buena, sobre todo en yacimientos pequeños - Selectividad mala. </a:t>
            </a:r>
          </a:p>
          <a:p>
            <a:pPr marL="0" indent="0">
              <a:buNone/>
            </a:pPr>
            <a:r>
              <a:rPr lang="es-AR" dirty="0"/>
              <a:t> </a:t>
            </a:r>
          </a:p>
          <a:p>
            <a:pPr marL="0" indent="0">
              <a:buNone/>
            </a:pPr>
            <a:r>
              <a:rPr lang="es-AR" dirty="0"/>
              <a:t>SEGURIDAD DEL MÉTODO </a:t>
            </a:r>
          </a:p>
          <a:p>
            <a:pPr>
              <a:buClr>
                <a:schemeClr val="accent1">
                  <a:lumMod val="75000"/>
                </a:schemeClr>
              </a:buClr>
              <a:buFont typeface="Wingdings" panose="05000000000000000000" pitchFamily="2" charset="2"/>
              <a:buChar char="q"/>
            </a:pPr>
            <a:r>
              <a:rPr lang="es-AR" sz="1800" dirty="0"/>
              <a:t> Regular - Posible derrumbe y rotura techo artificial. </a:t>
            </a:r>
          </a:p>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buNone/>
            </a:pPr>
            <a:r>
              <a:rPr lang="es-AR" dirty="0"/>
              <a:t>RENDIMIENTOS. PRODUCTIVIDAD. PRECIOS. COSTOS </a:t>
            </a:r>
          </a:p>
          <a:p>
            <a:pPr>
              <a:buClr>
                <a:schemeClr val="accent1">
                  <a:lumMod val="75000"/>
                </a:schemeClr>
              </a:buClr>
              <a:buFont typeface="Wingdings" panose="05000000000000000000" pitchFamily="2" charset="2"/>
              <a:buChar char="q"/>
            </a:pPr>
            <a:r>
              <a:rPr lang="es-AR" sz="1800" dirty="0"/>
              <a:t>Buen rendimiento y productividad (3 - 5 t/</a:t>
            </a:r>
            <a:r>
              <a:rPr lang="es-AR" sz="1800" dirty="0" err="1"/>
              <a:t>ht</a:t>
            </a:r>
            <a:r>
              <a:rPr lang="es-AR" sz="1800" dirty="0"/>
              <a:t>). </a:t>
            </a:r>
          </a:p>
          <a:p>
            <a:pPr>
              <a:buClr>
                <a:schemeClr val="accent1">
                  <a:lumMod val="75000"/>
                </a:schemeClr>
              </a:buClr>
              <a:buFont typeface="Wingdings" panose="05000000000000000000" pitchFamily="2" charset="2"/>
              <a:buChar char="q"/>
            </a:pPr>
            <a:r>
              <a:rPr lang="es-AR" sz="1800" dirty="0"/>
              <a:t> Método de bajo costo explotación </a:t>
            </a:r>
          </a:p>
          <a:p>
            <a:pPr marL="0" indent="0">
              <a:buNone/>
            </a:pPr>
            <a:r>
              <a:rPr lang="es-AR" dirty="0"/>
              <a:t>MECANIZACIÓN Y TENDENCIAS EVOLUTIVAS DEL MÉTODO </a:t>
            </a:r>
          </a:p>
          <a:p>
            <a:pPr>
              <a:buClr>
                <a:schemeClr val="accent1">
                  <a:lumMod val="75000"/>
                </a:schemeClr>
              </a:buClr>
              <a:buFont typeface="Wingdings" panose="05000000000000000000" pitchFamily="2" charset="2"/>
              <a:buChar char="q"/>
            </a:pPr>
            <a:r>
              <a:rPr lang="es-AR" sz="1800" dirty="0"/>
              <a:t>Poca Mecanización (carga y transporte). </a:t>
            </a:r>
          </a:p>
          <a:p>
            <a:pPr>
              <a:buClr>
                <a:schemeClr val="accent1">
                  <a:lumMod val="75000"/>
                </a:schemeClr>
              </a:buClr>
              <a:buFont typeface="Wingdings" panose="05000000000000000000" pitchFamily="2" charset="2"/>
              <a:buChar char="q"/>
            </a:pPr>
            <a:r>
              <a:rPr lang="es-AR" sz="1800" dirty="0"/>
              <a:t>Realce sobre saca </a:t>
            </a:r>
          </a:p>
          <a:p>
            <a:pPr>
              <a:buClr>
                <a:schemeClr val="accent1">
                  <a:lumMod val="75000"/>
                </a:schemeClr>
              </a:buClr>
              <a:buFont typeface="Wingdings" panose="05000000000000000000" pitchFamily="2" charset="2"/>
              <a:buChar char="q"/>
            </a:pPr>
            <a:r>
              <a:rPr lang="es-AR" sz="1800" dirty="0"/>
              <a:t>Corte y Relleno </a:t>
            </a:r>
          </a:p>
          <a:p>
            <a:pPr marL="0" indent="0">
              <a:buNone/>
            </a:pPr>
            <a:endParaRPr lang="es-AR" sz="1800" dirty="0"/>
          </a:p>
          <a:p>
            <a:pPr marL="0" indent="0">
              <a:buNone/>
            </a:pPr>
            <a:endParaRPr lang="es-AR" dirty="0"/>
          </a:p>
        </p:txBody>
      </p:sp>
    </p:spTree>
    <p:extLst>
      <p:ext uri="{BB962C8B-B14F-4D97-AF65-F5344CB8AC3E}">
        <p14:creationId xmlns:p14="http://schemas.microsoft.com/office/powerpoint/2010/main" val="276551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xmlns="" id="{2A638C7D-9088-41A9-88A0-7357157BC1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31180" y="1109243"/>
            <a:ext cx="4842710" cy="4842710"/>
            <a:chOff x="1881974" y="1174396"/>
            <a:chExt cx="5290997" cy="5290997"/>
          </a:xfrm>
        </p:grpSpPr>
        <p:sp>
          <p:nvSpPr>
            <p:cNvPr id="40" name="Oval 39">
              <a:extLst>
                <a:ext uri="{FF2B5EF4-FFF2-40B4-BE49-F238E27FC236}">
                  <a16:creationId xmlns:a16="http://schemas.microsoft.com/office/drawing/2014/main" xmlns="" id="{9714B173-1D32-4BBC-A685-1F5D257ABD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BEF82DD1-2343-4F41-B6A7-A6489A713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43" name="Oval 42">
            <a:extLst>
              <a:ext uri="{FF2B5EF4-FFF2-40B4-BE49-F238E27FC236}">
                <a16:creationId xmlns:a16="http://schemas.microsoft.com/office/drawing/2014/main" xmlns=""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0270" y="1095407"/>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F50C305-09B3-E027-745A-476E32B40162}"/>
              </a:ext>
            </a:extLst>
          </p:cNvPr>
          <p:cNvSpPr>
            <a:spLocks noGrp="1"/>
          </p:cNvSpPr>
          <p:nvPr>
            <p:ph type="title"/>
          </p:nvPr>
        </p:nvSpPr>
        <p:spPr>
          <a:xfrm>
            <a:off x="5644751" y="568517"/>
            <a:ext cx="6161004" cy="886379"/>
          </a:xfrm>
        </p:spPr>
        <p:txBody>
          <a:bodyPr>
            <a:normAutofit/>
          </a:bodyPr>
          <a:lstStyle/>
          <a:p>
            <a:r>
              <a:rPr lang="es-ES" dirty="0"/>
              <a:t>FORTIFICACION </a:t>
            </a:r>
            <a:endParaRPr lang="es-AR" dirty="0"/>
          </a:p>
        </p:txBody>
      </p:sp>
      <p:grpSp>
        <p:nvGrpSpPr>
          <p:cNvPr id="45" name="Group 44">
            <a:extLst>
              <a:ext uri="{FF2B5EF4-FFF2-40B4-BE49-F238E27FC236}">
                <a16:creationId xmlns:a16="http://schemas.microsoft.com/office/drawing/2014/main" xmlns="" id="{3F219210-B16A-47B6-9AA8-207DAFF37E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tx1"/>
          </a:solidFill>
        </p:grpSpPr>
        <p:sp>
          <p:nvSpPr>
            <p:cNvPr id="46" name="Freeform: Shape 45">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7" name="Freeform: Shape 46">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5" name="Imagen 4">
            <a:extLst>
              <a:ext uri="{FF2B5EF4-FFF2-40B4-BE49-F238E27FC236}">
                <a16:creationId xmlns:a16="http://schemas.microsoft.com/office/drawing/2014/main" xmlns="" id="{6CC35CDA-826C-6878-193C-89BC75A3F0B0}"/>
              </a:ext>
            </a:extLst>
          </p:cNvPr>
          <p:cNvPicPr>
            <a:picLocks noChangeAspect="1"/>
          </p:cNvPicPr>
          <p:nvPr/>
        </p:nvPicPr>
        <p:blipFill rotWithShape="1">
          <a:blip r:embed="rId2"/>
          <a:srcRect l="7936" r="29314"/>
          <a:stretch/>
        </p:blipFill>
        <p:spPr>
          <a:xfrm>
            <a:off x="1649077" y="1864214"/>
            <a:ext cx="3217333" cy="3217333"/>
          </a:xfrm>
          <a:prstGeom prst="rect">
            <a:avLst/>
          </a:prstGeom>
        </p:spPr>
      </p:pic>
      <p:grpSp>
        <p:nvGrpSpPr>
          <p:cNvPr id="49" name="Graphic 185">
            <a:extLst>
              <a:ext uri="{FF2B5EF4-FFF2-40B4-BE49-F238E27FC236}">
                <a16:creationId xmlns:a16="http://schemas.microsoft.com/office/drawing/2014/main" xmlns=""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solidFill>
        </p:grpSpPr>
        <p:sp>
          <p:nvSpPr>
            <p:cNvPr id="50" name="Freeform: Shape 49">
              <a:extLst>
                <a:ext uri="{FF2B5EF4-FFF2-40B4-BE49-F238E27FC236}">
                  <a16:creationId xmlns:a16="http://schemas.microsoft.com/office/drawing/2014/main" xmlns=""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Marcador de contenido 2">
            <a:extLst>
              <a:ext uri="{FF2B5EF4-FFF2-40B4-BE49-F238E27FC236}">
                <a16:creationId xmlns:a16="http://schemas.microsoft.com/office/drawing/2014/main" xmlns="" id="{6EBDAAB0-E886-E05D-28C5-977AA5252EEB}"/>
              </a:ext>
            </a:extLst>
          </p:cNvPr>
          <p:cNvSpPr>
            <a:spLocks noGrp="1"/>
          </p:cNvSpPr>
          <p:nvPr>
            <p:ph idx="1"/>
          </p:nvPr>
        </p:nvSpPr>
        <p:spPr>
          <a:xfrm>
            <a:off x="6234868" y="1820369"/>
            <a:ext cx="5217173" cy="4351338"/>
          </a:xfrm>
        </p:spPr>
        <p:txBody>
          <a:bodyPr>
            <a:normAutofit/>
          </a:bodyPr>
          <a:lstStyle/>
          <a:p>
            <a:pPr>
              <a:buClr>
                <a:schemeClr val="accent1">
                  <a:lumMod val="75000"/>
                </a:schemeClr>
              </a:buClr>
              <a:buFont typeface="Wingdings" panose="05000000000000000000" pitchFamily="2" charset="2"/>
              <a:buChar char="q"/>
            </a:pPr>
            <a:r>
              <a:rPr lang="es-ES" dirty="0"/>
              <a:t> MADERA</a:t>
            </a:r>
            <a:endParaRPr lang="es-AR" dirty="0"/>
          </a:p>
        </p:txBody>
      </p:sp>
    </p:spTree>
    <p:extLst>
      <p:ext uri="{BB962C8B-B14F-4D97-AF65-F5344CB8AC3E}">
        <p14:creationId xmlns:p14="http://schemas.microsoft.com/office/powerpoint/2010/main" val="339316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xmlns="" id="{2A638C7D-9088-41A9-88A0-7357157BC1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31180" y="1109243"/>
            <a:ext cx="4842710" cy="4842710"/>
            <a:chOff x="1881974" y="1174396"/>
            <a:chExt cx="5290997" cy="5290997"/>
          </a:xfrm>
        </p:grpSpPr>
        <p:sp>
          <p:nvSpPr>
            <p:cNvPr id="16" name="Oval 15">
              <a:extLst>
                <a:ext uri="{FF2B5EF4-FFF2-40B4-BE49-F238E27FC236}">
                  <a16:creationId xmlns:a16="http://schemas.microsoft.com/office/drawing/2014/main" xmlns="" id="{9714B173-1D32-4BBC-A685-1F5D257ABD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BEF82DD1-2343-4F41-B6A7-A6489A713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9" name="Oval 18">
            <a:extLst>
              <a:ext uri="{FF2B5EF4-FFF2-40B4-BE49-F238E27FC236}">
                <a16:creationId xmlns:a16="http://schemas.microsoft.com/office/drawing/2014/main" xmlns=""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0270" y="1095407"/>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xmlns="" id="{3F219210-B16A-47B6-9AA8-207DAFF37E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tx1"/>
          </a:solidFill>
        </p:grpSpPr>
        <p:sp>
          <p:nvSpPr>
            <p:cNvPr id="22" name="Freeform: Shape 21">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5" name="Imagen 4">
            <a:extLst>
              <a:ext uri="{FF2B5EF4-FFF2-40B4-BE49-F238E27FC236}">
                <a16:creationId xmlns:a16="http://schemas.microsoft.com/office/drawing/2014/main" xmlns="" id="{7FB43AB6-48E3-73CE-D68C-6E569A265FA6}"/>
              </a:ext>
            </a:extLst>
          </p:cNvPr>
          <p:cNvPicPr>
            <a:picLocks noChangeAspect="1"/>
          </p:cNvPicPr>
          <p:nvPr/>
        </p:nvPicPr>
        <p:blipFill>
          <a:blip r:embed="rId2"/>
          <a:stretch>
            <a:fillRect/>
          </a:stretch>
        </p:blipFill>
        <p:spPr>
          <a:xfrm>
            <a:off x="1649077" y="1965059"/>
            <a:ext cx="3217333" cy="2959945"/>
          </a:xfrm>
          <a:prstGeom prst="rect">
            <a:avLst/>
          </a:prstGeom>
        </p:spPr>
      </p:pic>
      <p:grpSp>
        <p:nvGrpSpPr>
          <p:cNvPr id="25" name="Graphic 185">
            <a:extLst>
              <a:ext uri="{FF2B5EF4-FFF2-40B4-BE49-F238E27FC236}">
                <a16:creationId xmlns:a16="http://schemas.microsoft.com/office/drawing/2014/main" xmlns=""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solidFill>
        </p:grpSpPr>
        <p:sp>
          <p:nvSpPr>
            <p:cNvPr id="26" name="Freeform: Shape 25">
              <a:extLst>
                <a:ext uri="{FF2B5EF4-FFF2-40B4-BE49-F238E27FC236}">
                  <a16:creationId xmlns:a16="http://schemas.microsoft.com/office/drawing/2014/main" xmlns=""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8" name="Marcador de contenido 2">
            <a:extLst>
              <a:ext uri="{FF2B5EF4-FFF2-40B4-BE49-F238E27FC236}">
                <a16:creationId xmlns:a16="http://schemas.microsoft.com/office/drawing/2014/main" xmlns="" id="{A6447AAC-3004-9CD8-E921-1BD9F1DE9164}"/>
              </a:ext>
            </a:extLst>
          </p:cNvPr>
          <p:cNvSpPr>
            <a:spLocks noGrp="1"/>
          </p:cNvSpPr>
          <p:nvPr>
            <p:ph idx="1"/>
          </p:nvPr>
        </p:nvSpPr>
        <p:spPr>
          <a:xfrm>
            <a:off x="6899467" y="779359"/>
            <a:ext cx="5217173" cy="4351338"/>
          </a:xfrm>
        </p:spPr>
        <p:txBody>
          <a:bodyPr>
            <a:normAutofit/>
          </a:bodyPr>
          <a:lstStyle/>
          <a:p>
            <a:pPr>
              <a:buClr>
                <a:schemeClr val="accent1">
                  <a:lumMod val="75000"/>
                </a:schemeClr>
              </a:buClr>
              <a:buFont typeface="Wingdings" panose="05000000000000000000" pitchFamily="2" charset="2"/>
              <a:buChar char="q"/>
            </a:pPr>
            <a:r>
              <a:rPr lang="es-ES" dirty="0"/>
              <a:t> MADERA</a:t>
            </a:r>
            <a:endParaRPr lang="es-AR" dirty="0"/>
          </a:p>
        </p:txBody>
      </p:sp>
    </p:spTree>
    <p:extLst>
      <p:ext uri="{BB962C8B-B14F-4D97-AF65-F5344CB8AC3E}">
        <p14:creationId xmlns:p14="http://schemas.microsoft.com/office/powerpoint/2010/main" val="258353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2" name="Rectangle 381">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4" name="Group 383">
            <a:extLst>
              <a:ext uri="{FF2B5EF4-FFF2-40B4-BE49-F238E27FC236}">
                <a16:creationId xmlns:a16="http://schemas.microsoft.com/office/drawing/2014/main" xmlns="" id="{268C940D-4516-4630-B49F-65C1A82FEA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791258" y="619275"/>
            <a:ext cx="932200" cy="932200"/>
            <a:chOff x="10791258" y="619275"/>
            <a:chExt cx="932200" cy="932200"/>
          </a:xfrm>
        </p:grpSpPr>
        <p:sp>
          <p:nvSpPr>
            <p:cNvPr id="385" name="Graphic 212">
              <a:extLst>
                <a:ext uri="{FF2B5EF4-FFF2-40B4-BE49-F238E27FC236}">
                  <a16:creationId xmlns:a16="http://schemas.microsoft.com/office/drawing/2014/main" xmlns="" id="{160C130F-E752-44CF-98A8-75490C2A2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86" name="Graphic 212">
              <a:extLst>
                <a:ext uri="{FF2B5EF4-FFF2-40B4-BE49-F238E27FC236}">
                  <a16:creationId xmlns:a16="http://schemas.microsoft.com/office/drawing/2014/main" xmlns="" id="{9690DAC5-9FBA-4943-959B-751AF2B46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Marcador de contenido 2">
            <a:extLst>
              <a:ext uri="{FF2B5EF4-FFF2-40B4-BE49-F238E27FC236}">
                <a16:creationId xmlns:a16="http://schemas.microsoft.com/office/drawing/2014/main" xmlns="" id="{E35C4C25-74F0-EE52-AF99-0719E6E5B4AA}"/>
              </a:ext>
            </a:extLst>
          </p:cNvPr>
          <p:cNvSpPr>
            <a:spLocks noGrp="1"/>
          </p:cNvSpPr>
          <p:nvPr>
            <p:ph idx="1"/>
          </p:nvPr>
        </p:nvSpPr>
        <p:spPr>
          <a:xfrm>
            <a:off x="946520" y="1747592"/>
            <a:ext cx="5217173" cy="4351338"/>
          </a:xfrm>
        </p:spPr>
        <p:txBody>
          <a:bodyPr>
            <a:normAutofit/>
          </a:bodyPr>
          <a:lstStyle/>
          <a:p>
            <a:pPr>
              <a:buClr>
                <a:schemeClr val="accent1">
                  <a:lumMod val="75000"/>
                </a:schemeClr>
              </a:buClr>
              <a:buFont typeface="Wingdings" panose="05000000000000000000" pitchFamily="2" charset="2"/>
              <a:buChar char="q"/>
            </a:pPr>
            <a:r>
              <a:rPr lang="es-ES" dirty="0"/>
              <a:t>ACERO </a:t>
            </a:r>
            <a:endParaRPr lang="es-AR" dirty="0"/>
          </a:p>
        </p:txBody>
      </p:sp>
      <p:grpSp>
        <p:nvGrpSpPr>
          <p:cNvPr id="388" name="Group 387">
            <a:extLst>
              <a:ext uri="{FF2B5EF4-FFF2-40B4-BE49-F238E27FC236}">
                <a16:creationId xmlns:a16="http://schemas.microsoft.com/office/drawing/2014/main" xmlns="" id="{C93F2521-5FCA-4EE4-ADB9-C71AB81B88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91531" y="1216299"/>
            <a:ext cx="1598829" cy="531293"/>
            <a:chOff x="6491531" y="1420258"/>
            <a:chExt cx="1598829" cy="531293"/>
          </a:xfrm>
          <a:solidFill>
            <a:schemeClr val="tx1"/>
          </a:solidFill>
        </p:grpSpPr>
        <p:grpSp>
          <p:nvGrpSpPr>
            <p:cNvPr id="389" name="Graphic 190">
              <a:extLst>
                <a:ext uri="{FF2B5EF4-FFF2-40B4-BE49-F238E27FC236}">
                  <a16:creationId xmlns:a16="http://schemas.microsoft.com/office/drawing/2014/main" xmlns="" id="{701F4A7E-EE52-4FFF-847D-941A57F6EDA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6491531" y="1420258"/>
              <a:ext cx="1598829" cy="531293"/>
              <a:chOff x="2504802" y="1755501"/>
              <a:chExt cx="1598829" cy="531293"/>
            </a:xfrm>
            <a:grpFill/>
          </p:grpSpPr>
          <p:sp>
            <p:nvSpPr>
              <p:cNvPr id="393" name="Freeform: Shape 392">
                <a:extLst>
                  <a:ext uri="{FF2B5EF4-FFF2-40B4-BE49-F238E27FC236}">
                    <a16:creationId xmlns:a16="http://schemas.microsoft.com/office/drawing/2014/main" xmlns="" id="{44C45BFB-2AD2-45F8-9F4B-9151A686E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82FD8094-5F5E-411D-96E3-0D8E76B94F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390" name="Graphic 190">
              <a:extLst>
                <a:ext uri="{FF2B5EF4-FFF2-40B4-BE49-F238E27FC236}">
                  <a16:creationId xmlns:a16="http://schemas.microsoft.com/office/drawing/2014/main" xmlns="" id="{F3FB933A-7D1C-4A1F-9589-2006261FD96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6491531" y="1420258"/>
              <a:ext cx="1598829" cy="531293"/>
              <a:chOff x="2504802" y="1755501"/>
              <a:chExt cx="1598829" cy="531293"/>
            </a:xfrm>
            <a:grpFill/>
          </p:grpSpPr>
          <p:sp>
            <p:nvSpPr>
              <p:cNvPr id="391" name="Freeform: Shape 390">
                <a:extLst>
                  <a:ext uri="{FF2B5EF4-FFF2-40B4-BE49-F238E27FC236}">
                    <a16:creationId xmlns:a16="http://schemas.microsoft.com/office/drawing/2014/main" xmlns="" id="{965C4036-D195-4D1E-B436-A03795967C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54F38E9F-35FC-437D-BE4E-33FDF60565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6" name="Imagen 5">
            <a:extLst>
              <a:ext uri="{FF2B5EF4-FFF2-40B4-BE49-F238E27FC236}">
                <a16:creationId xmlns:a16="http://schemas.microsoft.com/office/drawing/2014/main" xmlns="" id="{FDD86E18-5B9A-083A-09F4-CAEED6B4796D}"/>
              </a:ext>
            </a:extLst>
          </p:cNvPr>
          <p:cNvPicPr>
            <a:picLocks noChangeAspect="1"/>
          </p:cNvPicPr>
          <p:nvPr/>
        </p:nvPicPr>
        <p:blipFill rotWithShape="1">
          <a:blip r:embed="rId2"/>
          <a:srcRect l="1878" r="32930" b="2"/>
          <a:stretch/>
        </p:blipFill>
        <p:spPr>
          <a:xfrm>
            <a:off x="5527011" y="1820333"/>
            <a:ext cx="5217173" cy="3707640"/>
          </a:xfrm>
          <a:prstGeom prst="rect">
            <a:avLst/>
          </a:prstGeom>
        </p:spPr>
      </p:pic>
      <p:grpSp>
        <p:nvGrpSpPr>
          <p:cNvPr id="396" name="Group 395">
            <a:extLst>
              <a:ext uri="{FF2B5EF4-FFF2-40B4-BE49-F238E27FC236}">
                <a16:creationId xmlns:a16="http://schemas.microsoft.com/office/drawing/2014/main" xmlns="" id="{2B7E220D-70BE-46E1-87EA-9239C10828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154385" y="4466592"/>
            <a:ext cx="1443404" cy="1443428"/>
            <a:chOff x="10154385" y="4452524"/>
            <a:chExt cx="1443404" cy="1443428"/>
          </a:xfrm>
          <a:solidFill>
            <a:schemeClr val="tx1"/>
          </a:solidFill>
        </p:grpSpPr>
        <p:grpSp>
          <p:nvGrpSpPr>
            <p:cNvPr id="397" name="Graphic 4">
              <a:extLst>
                <a:ext uri="{FF2B5EF4-FFF2-40B4-BE49-F238E27FC236}">
                  <a16:creationId xmlns:a16="http://schemas.microsoft.com/office/drawing/2014/main" xmlns="" id="{FC1A5110-77D2-40E7-81AD-268BA675FE7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0154385" y="4452524"/>
              <a:ext cx="1443404" cy="1443428"/>
              <a:chOff x="5734037" y="3067039"/>
              <a:chExt cx="724483" cy="724489"/>
            </a:xfrm>
            <a:grpFill/>
          </p:grpSpPr>
          <p:sp>
            <p:nvSpPr>
              <p:cNvPr id="568" name="Freeform: Shape 567">
                <a:extLst>
                  <a:ext uri="{FF2B5EF4-FFF2-40B4-BE49-F238E27FC236}">
                    <a16:creationId xmlns:a16="http://schemas.microsoft.com/office/drawing/2014/main" xmlns="" id="{4FA2A3FD-1B3F-42AF-BC02-85F36E0565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7AD487CA-8FBC-4540-AC49-97AE50C651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0D84CF57-47D1-43F3-A27F-4554C8874D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CBEE7FBD-98AD-4AD4-8928-24BF44632D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84FD382E-B389-4D8F-A55E-6DFA291F0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98382AB7-ABEA-406A-BC9C-E929CB72C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687410AC-739F-4AF0-B3F3-BA1EE2D846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297F7ECB-7025-4A18-B6C1-9A8F179D81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E8BF277F-8AC7-4B9F-A748-658BC32F47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3861EEE4-BFC2-47F9-B33D-2CF7EF91D1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6EDB4948-A661-493E-A726-89FD160435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690295D3-F01C-40D4-AC18-38CDB597D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DE279E4F-F139-423E-AF42-7C309EE9E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BE503EF8-F0B7-4F0E-B82E-742BB8DB8E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8BF1F2E6-2E0A-4F5C-AF29-167B9214D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D465F6F4-1BA9-4F7B-9980-3571C7C5CC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FFF3428D-3135-4073-AB27-8292AA4211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2EE4FAE5-DC40-43E2-BACB-84C2CCDA3A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97E1E565-91F8-469C-998D-413D4E3D00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7AADD30B-6564-45CD-A760-00AD0ED73C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3B9ABBD5-5E76-4812-A4CF-2A8B16ADA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2F97912E-EDA5-4A75-A106-B25426BB66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A8D15062-DCA7-43EE-AB75-CD9C80F379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80EB5712-3433-46B4-A8DF-04A8D03E3E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6F3BFE28-EB41-4640-802B-FAA4F7378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203F4E0E-E3AE-4B10-B1BC-529CC3CD03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1B83F41D-7419-46EC-8C00-37127DC3A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9991303F-ED54-4483-97A9-3143D1CA72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0B99A87F-D826-40DC-B688-B209D5253B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3CB798D6-E3C9-41B2-8F20-F0CF870681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9CF03CDA-070F-49AE-B37C-4D08A1BAD2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D4CBFC42-413D-4BC6-9BEA-078040C01E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24A02437-3BDD-4242-9C52-0DB006A35E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7209D1D0-DC11-43F3-8050-D8C01D3B62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8A37369D-62F1-4A67-B1A1-658CBED41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68CD3744-B811-40BE-B10F-4D5B1AA93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3048B8EA-2CD0-40CF-B570-BD99E0F77C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2D8EA840-350B-405A-A1BB-40D93A00ED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6BFAC7FE-90ED-4400-9E88-D3EB802CF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F8A49AFF-4D6A-4290-A811-6ADBC2A2A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A5267CD0-3312-488A-ADC9-2A215FC9B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734AF3AE-4171-471C-AFDE-0A4B563D9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9761283D-6867-470C-85BB-833A5997B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232907EC-87D6-4A76-97C7-ED83798B87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9AE06A14-FDDB-4888-9F8A-C027B6FC7A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408FBBF8-91F0-43DF-84FE-8585BD4C01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40F8B312-3204-4812-9CED-599503CC06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B3163C36-49A9-42CD-84AB-945A54810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C737819E-C741-419C-8B07-6CBF226F4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86094C82-164A-490B-A711-CBC5914A7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B97614F7-51E5-4AEF-B768-8C452874D2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B6227872-28BD-445D-96AD-EF00622F8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C1DC2CF0-2FA0-43FC-9509-0C6DB072B6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9795B481-57FF-4E8E-83AA-E5D2E3E2F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148378AF-5FAD-46E5-9709-EA405E6749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A673CCD4-0D19-45A5-A1E8-0C6F8E2C41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EE686E15-638D-450E-BD41-9EEC16695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19970629-2923-493A-A315-FA7EDF1312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D8839461-CBD3-4A9A-BBCF-09A883587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06ACA65A-A638-4499-9A58-4BBB2D850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1E2A7DEF-7652-4468-8E3F-6FF0C0A9F9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B20F00C4-6808-4F91-8495-A7C27E49A1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4254291C-CB21-424F-AF32-0C70F16421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C6D37468-BE92-4741-86A9-1417F2AA43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2A361414-EF46-4101-B08C-BA761D10D3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62B99449-370E-4EEE-9DB6-159197F278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FAA977E9-699A-4D73-B0CF-CE0C4EB20C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9EDD115C-F555-4352-B8FB-C7F9829FA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9454379A-04D7-4413-8E59-262DB6BCD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8E65F25A-79A5-4F0D-A340-475979F2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838E1E5B-3968-49BD-843C-C8C0F44C6E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94CA466D-7602-4464-BAB2-071A59F8A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4A1357E7-09DA-4B68-A637-F277764E94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1EFCA436-DAC9-4B9E-82BE-E0DE3F5C8A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FA482722-F397-4F01-97DD-D018FE637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5CF6C289-6A1B-4031-84CC-4DA52D08ED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42F190D1-D9E1-46D5-A212-6560B860B6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08ADD086-4DD1-4EBA-BC75-CD93AE4D4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75A280D7-478F-468E-9644-B09B8FDEB7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C9BE9354-BB23-458F-9AE3-DD8AC4F1E6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xmlns="" id="{861A354D-F521-44EF-9140-7393D26D2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xmlns="" id="{C76B3340-3BF4-4FB9-B7FA-751617C73B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C802BF6D-7C7F-41BF-B0CA-C5E6AFABB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712FB0EF-009B-4384-BD25-D3C6EBCC97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922F2BA9-9373-465D-8F24-F58DB9B1B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4FAD72B3-1B8B-4B05-B201-419A776FB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xmlns="" id="{AC81E68B-1417-445D-9B51-60A0F91E5B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xmlns="" id="{7D5A9E27-E07F-4466-9021-D25D85CDC9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CF5DC41D-2B9C-4659-9F3E-C3A2BDE8B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xmlns="" id="{5AA3263F-DADF-4BDD-82AC-F44BC4FE0F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xmlns="" id="{8999662B-626A-4D98-920C-CDA407F83B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D6C410A6-2F1A-4222-8D50-2781C5D7E5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9221CD39-A736-45F1-92AA-8533C1D277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B3025FBC-7A41-410A-AC63-DD483277D2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09A5D562-F236-406C-A6FF-163F8FE290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98086E1B-8B11-4A2D-BB70-33C51E476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7B908F0B-B32A-46B3-8587-82EC271B8C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xmlns="" id="{B2687ECF-D561-41B0-AD3C-7F627A412B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xmlns="" id="{F7F6218A-89E1-41D8-8C8C-6CF0F70F5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CAFE4E14-C851-4334-9F44-DFD70DD46D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7011BCD2-D4B9-4726-8FF7-FF4B12983A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D21E20DA-52FD-41FC-AB37-5468D9F20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69EB0F03-97F9-4207-9552-FD5F92185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F1675131-367D-4E22-8170-BE1BCA565B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8CA3664D-20A4-4FCC-9CD3-E7A452C5B4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A9515CFE-D1C5-4594-A572-DB2235C694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DCFB6755-EA85-4DA9-A570-59F500E95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824F6828-D6CE-44D4-BF48-6FA7F58862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97E302B6-BC6F-4DF5-B1FA-3BEE992671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42327E29-F07F-4C06-A1E3-19EBCABEE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xmlns="" id="{1FF70127-1DB3-4507-ABD4-BE6242907A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xmlns="" id="{9655D743-D6D1-4AAF-8644-B7B6053308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xmlns="" id="{AEB3D1EA-07D1-4406-BF5A-AEA41D7D2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0DFB99DC-1A5F-455D-9AD5-B84298D1CB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30CD14F4-787A-4CB1-87CB-FD4A288166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A23CE74A-BDFD-4B56-84CA-734581FCF2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9E4FE61F-77E6-40E1-97B9-2B88B7CE9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3C5471DE-7760-4942-9752-D8676B2BE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AFC6266D-DA02-4614-88F2-7077DCC291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xmlns="" id="{AE1A43A2-78D9-4279-B715-FED7BD949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xmlns="" id="{A2B18DEA-1741-42E2-9097-7B5DE00183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A78E9B74-5DCA-4B60-89A6-2B3A85E24A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057B4547-96DD-4BA0-994D-C76DE93AD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30454D66-4E7A-44FE-9822-3D34133AB3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29051627-5724-440D-8B81-D4F83BE986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38507626-34D1-4BBF-B9EF-BDE8BBBF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209CB8E9-BC41-4D95-B65F-8285256ADF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FB597DBE-D5A0-45B1-A659-8452BF04A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053D2250-26AE-4ED4-8644-0A23D1CBC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932173CC-8796-4913-BFB5-DEABBA8553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79FC0C90-AECD-45F4-8BAD-CA3DAC393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9475113E-1AC5-4621-A394-9D0657FC01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EF8491AB-6DD8-4293-B4D7-550388F1BB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1851A60B-8BBD-4C38-9143-0AF1DC783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B9810BA7-727E-4871-A866-A0CD5EE6CD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E2252C24-7565-4F9E-81B7-F0385F30CB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91095F58-4C7C-4261-AF74-4C8BEA99F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A79FED60-FFC3-4420-BB54-25D7E3D20C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1B619CEC-F915-4E63-AF98-E4212F9F6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03FBB620-A91A-4FF4-B380-DC4FEC600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912F7E0D-8362-4060-BB77-EC596B279A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4F11F9EE-F36A-4206-AE5B-60825B153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F342A80B-ACB4-4C6F-8250-212611A28B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D4EC40C9-93C0-498E-A05D-17EF46BB9B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E42CF2F2-4895-495A-B10B-EE6C93BDBD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2AFEDFDC-CB51-46B4-8294-26B55F973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AD19ED5F-B560-4366-AD14-9EC71C7ED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42E95D3F-2E55-4021-9D6F-B6E7224C9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F45660DB-2DA2-4937-B362-69FA55D2B5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FA488514-5D26-42FF-BD81-E9F2E1DE3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421E4366-604D-4893-BE4C-08D448A06C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9128E702-7B78-4B59-BAB4-530DF53A8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xmlns="" id="{97456D98-32F2-4486-81EE-5CBDC5137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xmlns="" id="{F3173B06-C53D-4E52-B3D3-7D10BB963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xmlns="" id="{A5E08649-A0F1-4F92-9B1A-23DD0768E2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xmlns="" id="{0386755E-BD00-42F5-8AFD-3FE177FD6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xmlns="" id="{38479D89-3237-4F5A-9785-2F84E973F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xmlns="" id="{F86502C8-2734-48E5-9834-A8435644CD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xmlns="" id="{CEA77AA6-BB37-4CE8-9E75-DB4F595BA2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xmlns="" id="{CF79F8C8-5618-4880-A26B-8310380F0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xmlns="" id="{880EE80C-A78F-4B21-985E-50CACEF2EB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xmlns="" id="{0EDC8879-9797-42E5-AB8E-E36229BF3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xmlns="" id="{1B37764D-AF04-4F2C-81D9-5EFA3E5C02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xmlns="" id="{31C6105B-1E1B-4444-A6E5-5B157F3C16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xmlns="" id="{559B4EC8-EFFF-4DCA-AAB8-26AF6679DE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xmlns="" id="{ED93E274-9D58-4EC9-80D4-33D9D3A090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xmlns="" id="{6E5616A1-0B5F-4D6D-910E-792B393B33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xmlns="" id="{BDD0D9C8-A2E7-4C95-BBC5-5E2D62D670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xmlns="" id="{509401FA-7222-4A17-828C-1729888E93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98" name="Graphic 4">
              <a:extLst>
                <a:ext uri="{FF2B5EF4-FFF2-40B4-BE49-F238E27FC236}">
                  <a16:creationId xmlns:a16="http://schemas.microsoft.com/office/drawing/2014/main" xmlns="" id="{7B025375-9B31-46A6-87EC-BA8E94E678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0154385" y="4452524"/>
              <a:ext cx="1443404" cy="1443428"/>
              <a:chOff x="5734037" y="3067039"/>
              <a:chExt cx="724483" cy="724489"/>
            </a:xfrm>
            <a:grpFill/>
          </p:grpSpPr>
          <p:sp>
            <p:nvSpPr>
              <p:cNvPr id="399" name="Freeform: Shape 398">
                <a:extLst>
                  <a:ext uri="{FF2B5EF4-FFF2-40B4-BE49-F238E27FC236}">
                    <a16:creationId xmlns:a16="http://schemas.microsoft.com/office/drawing/2014/main" xmlns="" id="{454AFC84-3FCF-4783-9CE6-BE7BCF5CB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EEC3B2D5-1605-4334-8CC6-33D5D53E7F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893286B7-109A-47DD-BD18-3A8E2FCDF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A6E4611D-D180-45CC-95F3-4D780BF21A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075D9DF6-64E6-48A9-89BE-1AEDF3DBA2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A77E91B6-62FE-4219-8648-2FA062EE04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E05794AA-8ED8-4FEB-B9E2-3D68295520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0CEF7D50-E12D-4F46-9B10-16E903FB7F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4D885088-5CE2-4ABB-AC5F-8E295C63A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B7F9B5BB-81CC-442B-B607-5F084799EE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1CC6AB35-BB47-42CE-9492-77B57C361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E13E089E-A0F7-4B85-BFEF-EABBF38248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9306C271-11BD-4ACA-99FC-BC847B6AB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A51C39C2-B68B-4FB3-AF93-3B6EFC5EB8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D19A9E62-BA64-414F-9053-428828BD4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90F1A2A5-D670-4734-B018-570175184E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D896E20F-D59A-4E5C-AAC2-ED79FCAC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B3B49622-0DD4-4378-A974-3EC752B2D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8BF83D4D-5E95-4F61-8A1C-624625209F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FB270157-AA6D-4EE4-9506-368F8C97C6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94DA0BEE-AE9D-4CE8-B249-C229E628E8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AD089CCA-7A85-405E-9AF7-96F814E3B8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5E30352E-9DBA-4777-A093-B6F3D60607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264C5F14-2A45-42AA-948A-6C7D19578F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B3CF5D72-A8B6-4A2B-8F09-46F06C3B96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8D32D7ED-2507-43E0-BCA0-69F1D9219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6029896F-72B5-4FBB-98D7-A4A6B7A8EB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C735037E-DA25-4564-960C-F744D00E1C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975717CD-2FAA-46E2-825A-5A409DC36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9ABAD2C5-9937-47FF-9A17-132CEA54C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5319C0FD-333B-49B2-B54F-959084B1C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A3F88462-C743-4DF3-9A31-09108B3DD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5A47CC3C-9310-422C-8AF8-CF56E286B3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64CBAB0F-DFA6-4370-AF0D-EAEA0DA18E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CB75D567-78A7-4986-B241-E03EB5B6A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A6065FE5-5B5D-426F-A331-FFB91E483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48748863-F066-4C39-BA9E-951EA19F14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2988B46B-EC58-4704-8960-75C617B2C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3C8F94F3-22A8-4403-BAF4-DA1344D120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6144F6B6-FBD2-44C5-93F2-36FB060AB8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FDFF1114-943E-4377-9482-AC35E9B91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E29A169E-8860-41C6-B2BA-656C9E87F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D1DA92F1-025A-41CC-892D-006269B6C0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5B423574-AD0E-466C-A690-E3BF7ABCC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C37E67DD-12D5-49FA-AE92-B1F4186329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3E085075-A03E-4D1C-A2BE-219D51E77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A552ECBE-4DF7-4004-80CB-33A3864DC1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BB1DFB18-112F-43BE-938F-949ACF4CE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7107EA75-B66F-478F-A9A4-8BE4090A18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B032A1FF-0163-4F65-9627-3D0E330E7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68F81DD7-3941-40F3-A5C5-1D25AD61E7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767D955C-E4A5-47E9-B07D-7C7FD8E395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331DEA5B-7DF4-4F3E-B837-7388E6701C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F640D8A9-2845-4810-99AA-3464C47FB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C1AA428D-A610-40EA-926D-72664C6A3A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088B6BF5-3A26-476D-AF79-46892B0AE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A0D38E94-BDA0-466A-866C-7D754B54B6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2E4807B4-64BB-4BB1-A6C7-B9F8B78FE5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AB74427A-2B27-4328-8ECD-0166E61D8A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058C6F50-4093-4240-B613-EA20F73E29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341C2F64-B446-495C-B3ED-DA19115FD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DEDDACDA-D780-49ED-88B3-AC1E6CECD3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3B6F340F-6BFF-4869-B569-850333B1C4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C4FC277F-1805-46F5-8D99-EE30A5FCD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DE3D8861-A4CB-46F2-812C-4857D1E763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5C3AD847-D9CA-4EC5-890E-21244786F3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CA89CE44-4244-411C-A74F-1446D8BC13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60E6026F-2714-4620-8EE9-3C55C2D6C2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C0A828ED-45A9-4D69-975D-19CD36650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970CBCD0-B8B7-483D-A17D-9351A1A47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8BDEF120-B9AE-44F5-B98D-937D9C9293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A8C22314-7ABA-46AF-98F6-EA626787D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8E57EC52-CDFD-4DC8-8C7F-DA76CBC94D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2E44CDAD-CC81-4519-A934-3E75CB58F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D7234B76-B5E7-497F-8C9A-BEADE7D2A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D308AC98-72DE-4623-8351-5CDBA5F858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16BCA60F-A345-4A89-8E76-8F628DE249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B712711F-FF52-40E0-8B6D-7AB132EFBB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EBB99ABA-6734-4713-A9AA-6A0613DB3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A8DBC39A-A841-4DAD-A5EE-BAD254A4FA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E88E8002-19BD-4C58-ACEF-D092676D50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637DEA0B-D0C3-4386-B016-901208881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1E085198-3B84-4E70-8004-5B739F0D0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1F8854E4-646B-4843-9429-2E68B3AE9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D75E4420-1C5B-4C29-9622-F3DA7E0BFB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69099746-E839-480D-A294-3851848558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35C60C66-6A6A-42B6-82CE-9F5BCAD5F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A85425DE-B5F8-4166-8F76-168A6E6F58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AF5E9558-8664-40E2-818A-C90536250A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620CC716-8E51-492E-95F3-7DF5778E8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87956267-D439-4A6C-8779-9864DDF69C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E566625F-0177-4163-AAC6-DD5AA35254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01580694-1781-46F9-B2C4-76F4689BAD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1635D9A5-51BC-49A2-9AE2-4C8147FC5E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B6D58AC8-F8B3-4C3D-AE9F-26677AE638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53CA316E-6515-47CF-9F53-7A0EE31AF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F8E79866-F842-47A5-8D8C-0185FD69D0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A1939D2F-E660-4CFF-BF9C-2146DD9CC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3F048F16-4CC3-406C-93A3-3CEDF31C42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BA5658A8-AB7B-409C-A206-50CDD581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1A4F8AC2-9FA1-4E5B-ACB2-661CAABFEE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6438DDE6-AE18-4B2A-92CE-57D6032A1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19B002FA-1035-4DE8-8097-3675A4FB2E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699ADFD1-CBA1-4C59-A545-CA6EEAF2C4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85DDA6CB-B8BF-4E57-BF2E-5C880FAF87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6A8B2946-9D70-4DD4-B9B2-606E8F83A0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C319A466-F3AE-4F1F-BD2F-77D9F148B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C6CF0A07-A757-404E-9880-5AF3D52DE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DD3C2686-5B08-4159-865F-1B0A72E7EB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5AAB7354-0524-4F71-83F0-35FAFA9EE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C93C7EEE-727B-4A0D-AA01-3B0893F866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7F98C909-0D3D-402C-86A1-9647DA57BA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29CF4616-0FC7-4D90-97D4-47F26C31BF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A5151952-7057-44BC-B171-EC280CDD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0CC14CA9-836E-4131-9614-CC7AF80C7A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B9227461-A59A-437A-A371-0B3DD0510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4564435B-AE59-45CC-A733-1D61AB9A5F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24964014-4F54-4767-B2A1-1E68A49A2E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AB12DA42-BE2F-486C-A207-50F0B2A0D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F35083CD-4EE4-48A6-BDE4-DCEB0CD087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2ACA69B4-304D-4E76-91E8-B824CC474C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05FBB8B7-7087-4F0C-8A80-BA19FA3C5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708B546A-B18E-4E08-B52F-1F1FB4515C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4D083028-5844-4BA9-91D6-6066256F8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46BDB7B8-D976-4509-BB67-E960BEB6E3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1F8D90CC-4AD0-49F4-B215-61FD0A2FE8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FA255F4C-2D85-48C3-A425-B1B090100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64D88F2F-ACB0-4172-BB9F-71ABC334D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6102F024-AF29-4883-BE6C-52EFD02071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809DB4B0-EDB8-4635-9A3D-B48E596585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BA4BB9B4-19AF-4964-8FDE-1C02C01F37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3466ACF5-678D-47AC-A8E1-250FBEA6E5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CF4BE354-56F1-4CC0-ABC3-CFA225559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1FF6AB4A-7E14-48F4-B58E-D3BCD7F55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826A8026-2DFD-4691-81ED-CF8C6C8101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DCBE85A3-D478-4EBF-A094-768EDE80E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9B03629E-D0C6-47D9-9E55-FB00BFBAD0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7ECA1C99-3F19-4C93-9683-CDDBE2840F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6E53F2EA-BC30-4BEC-BBA5-FF485FD8B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4FE941FB-7EBE-489D-B1D8-06BC9E2F78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4FCECFFB-D979-4814-99CC-B8C0CCE047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5218BC88-1436-4861-9108-ED5C49172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7C43492A-8ADB-4CDA-976F-F9159DE140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448A8C4E-CD2B-4E83-895D-6B1071C5E9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2315E315-11E8-4514-BE71-EEA42E2372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26C36A72-5D83-400B-9DC6-D6A4F7D365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DF388598-6DD8-4B12-8DBD-1F8933348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42ADD8C0-C6F0-46A9-8D78-B6026B55B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B5CC1749-FD2F-40FD-AA5A-CAFE9C6E2F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38F5A197-D6C9-4BDB-A9DE-7FFE84B351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0B6C64F3-7126-4337-9067-15A64EF535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5A902BCF-C9BF-4566-AC1E-1E91502F2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xmlns="" id="{09B1FBFF-C965-462A-9B34-D01689CAFE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C13CFECF-7502-40A2-92A6-3DBC74DF93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01280C84-683C-4088-8E3C-8A98A6749E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3747508C-3AE5-4D8D-A086-A46FDBEDE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EEC02501-119D-4C07-AB8C-A131B125B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xmlns="" id="{8F899201-EDD3-4F1A-89A6-345290E70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225488C2-1481-42C0-AE4D-4052F7EFF7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84F224FC-B0FB-4A2E-A9BD-0F7CFB241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D04F68AF-F37B-4407-8471-E549ADCFA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6030291B-8F7B-4D02-A35F-561C0DAA8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3E961417-D5BB-4D51-8FD8-340228425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133EAFF3-FE9C-4606-89F9-19982C0FE9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01882DC7-070C-47B0-B378-FA112A6CAC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BDF1B4B0-0A75-4538-A610-7272090817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6E4AD28E-F206-45E2-9B00-A2E68FFB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735023C8-4EFD-461A-8FFD-C780358566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7FFEB6B5-C11C-4B5F-BCC4-C86C5659E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010198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0" name="Rectangle 369">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2" name="Group 371">
            <a:extLst>
              <a:ext uri="{FF2B5EF4-FFF2-40B4-BE49-F238E27FC236}">
                <a16:creationId xmlns:a16="http://schemas.microsoft.com/office/drawing/2014/main" xmlns="" id="{268C940D-4516-4630-B49F-65C1A82FEA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791258" y="619275"/>
            <a:ext cx="932200" cy="932200"/>
            <a:chOff x="10791258" y="619275"/>
            <a:chExt cx="932200" cy="932200"/>
          </a:xfrm>
        </p:grpSpPr>
        <p:sp>
          <p:nvSpPr>
            <p:cNvPr id="373" name="Graphic 212">
              <a:extLst>
                <a:ext uri="{FF2B5EF4-FFF2-40B4-BE49-F238E27FC236}">
                  <a16:creationId xmlns:a16="http://schemas.microsoft.com/office/drawing/2014/main" xmlns="" id="{160C130F-E752-44CF-98A8-75490C2A2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4" name="Graphic 212">
              <a:extLst>
                <a:ext uri="{FF2B5EF4-FFF2-40B4-BE49-F238E27FC236}">
                  <a16:creationId xmlns:a16="http://schemas.microsoft.com/office/drawing/2014/main" xmlns="" id="{9690DAC5-9FBA-4943-959B-751AF2B46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4" name="Marcador de contenido 2">
            <a:extLst>
              <a:ext uri="{FF2B5EF4-FFF2-40B4-BE49-F238E27FC236}">
                <a16:creationId xmlns:a16="http://schemas.microsoft.com/office/drawing/2014/main" xmlns="" id="{9DE7AC24-AA43-2DBE-4A9C-07EDA17B2DF0}"/>
              </a:ext>
            </a:extLst>
          </p:cNvPr>
          <p:cNvSpPr>
            <a:spLocks noGrp="1"/>
          </p:cNvSpPr>
          <p:nvPr>
            <p:ph idx="1"/>
          </p:nvPr>
        </p:nvSpPr>
        <p:spPr>
          <a:xfrm>
            <a:off x="946520" y="1747592"/>
            <a:ext cx="5217173" cy="4351338"/>
          </a:xfrm>
        </p:spPr>
        <p:txBody>
          <a:bodyPr>
            <a:normAutofit/>
          </a:bodyPr>
          <a:lstStyle/>
          <a:p>
            <a:pPr>
              <a:buClr>
                <a:schemeClr val="accent1">
                  <a:lumMod val="75000"/>
                </a:schemeClr>
              </a:buClr>
              <a:buFont typeface="Wingdings" panose="05000000000000000000" pitchFamily="2" charset="2"/>
              <a:buChar char="q"/>
            </a:pPr>
            <a:r>
              <a:rPr lang="es-ES" dirty="0"/>
              <a:t>ACERO </a:t>
            </a:r>
            <a:endParaRPr lang="es-AR" dirty="0"/>
          </a:p>
        </p:txBody>
      </p:sp>
      <p:grpSp>
        <p:nvGrpSpPr>
          <p:cNvPr id="376" name="Group 375">
            <a:extLst>
              <a:ext uri="{FF2B5EF4-FFF2-40B4-BE49-F238E27FC236}">
                <a16:creationId xmlns:a16="http://schemas.microsoft.com/office/drawing/2014/main" xmlns="" id="{C93F2521-5FCA-4EE4-ADB9-C71AB81B88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91531" y="1216299"/>
            <a:ext cx="1598829" cy="531293"/>
            <a:chOff x="6491531" y="1420258"/>
            <a:chExt cx="1598829" cy="531293"/>
          </a:xfrm>
          <a:solidFill>
            <a:schemeClr val="tx1"/>
          </a:solidFill>
        </p:grpSpPr>
        <p:grpSp>
          <p:nvGrpSpPr>
            <p:cNvPr id="377" name="Graphic 190">
              <a:extLst>
                <a:ext uri="{FF2B5EF4-FFF2-40B4-BE49-F238E27FC236}">
                  <a16:creationId xmlns:a16="http://schemas.microsoft.com/office/drawing/2014/main" xmlns="" id="{701F4A7E-EE52-4FFF-847D-941A57F6EDA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6491531" y="1420258"/>
              <a:ext cx="1598829" cy="531293"/>
              <a:chOff x="2504802" y="1755501"/>
              <a:chExt cx="1598829" cy="531293"/>
            </a:xfrm>
            <a:grpFill/>
          </p:grpSpPr>
          <p:sp>
            <p:nvSpPr>
              <p:cNvPr id="381" name="Freeform: Shape 380">
                <a:extLst>
                  <a:ext uri="{FF2B5EF4-FFF2-40B4-BE49-F238E27FC236}">
                    <a16:creationId xmlns:a16="http://schemas.microsoft.com/office/drawing/2014/main" xmlns="" id="{44C45BFB-2AD2-45F8-9F4B-9151A686E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xmlns="" id="{82FD8094-5F5E-411D-96E3-0D8E76B94F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378" name="Graphic 190">
              <a:extLst>
                <a:ext uri="{FF2B5EF4-FFF2-40B4-BE49-F238E27FC236}">
                  <a16:creationId xmlns:a16="http://schemas.microsoft.com/office/drawing/2014/main" xmlns="" id="{F3FB933A-7D1C-4A1F-9589-2006261FD96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6491531" y="1420258"/>
              <a:ext cx="1598829" cy="531293"/>
              <a:chOff x="2504802" y="1755501"/>
              <a:chExt cx="1598829" cy="531293"/>
            </a:xfrm>
            <a:grpFill/>
          </p:grpSpPr>
          <p:sp>
            <p:nvSpPr>
              <p:cNvPr id="379" name="Freeform: Shape 378">
                <a:extLst>
                  <a:ext uri="{FF2B5EF4-FFF2-40B4-BE49-F238E27FC236}">
                    <a16:creationId xmlns:a16="http://schemas.microsoft.com/office/drawing/2014/main" xmlns="" id="{965C4036-D195-4D1E-B436-A03795967C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xmlns="" id="{54F38E9F-35FC-437D-BE4E-33FDF60565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6" name="Imagen 5">
            <a:extLst>
              <a:ext uri="{FF2B5EF4-FFF2-40B4-BE49-F238E27FC236}">
                <a16:creationId xmlns:a16="http://schemas.microsoft.com/office/drawing/2014/main" xmlns="" id="{BB218509-09C7-CB7C-5259-4784BE06B7F6}"/>
              </a:ext>
            </a:extLst>
          </p:cNvPr>
          <p:cNvPicPr>
            <a:picLocks noChangeAspect="1"/>
          </p:cNvPicPr>
          <p:nvPr/>
        </p:nvPicPr>
        <p:blipFill rotWithShape="1">
          <a:blip r:embed="rId2"/>
          <a:srcRect l="10128" r="17219" b="-2"/>
          <a:stretch/>
        </p:blipFill>
        <p:spPr>
          <a:xfrm>
            <a:off x="4656355" y="1820334"/>
            <a:ext cx="6151709" cy="3853570"/>
          </a:xfrm>
          <a:prstGeom prst="rect">
            <a:avLst/>
          </a:prstGeom>
        </p:spPr>
      </p:pic>
      <p:grpSp>
        <p:nvGrpSpPr>
          <p:cNvPr id="384" name="Group 383">
            <a:extLst>
              <a:ext uri="{FF2B5EF4-FFF2-40B4-BE49-F238E27FC236}">
                <a16:creationId xmlns:a16="http://schemas.microsoft.com/office/drawing/2014/main" xmlns="" id="{2B7E220D-70BE-46E1-87EA-9239C10828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154385" y="4466592"/>
            <a:ext cx="1443404" cy="1443428"/>
            <a:chOff x="10154385" y="4452524"/>
            <a:chExt cx="1443404" cy="1443428"/>
          </a:xfrm>
          <a:solidFill>
            <a:schemeClr val="tx1"/>
          </a:solidFill>
        </p:grpSpPr>
        <p:grpSp>
          <p:nvGrpSpPr>
            <p:cNvPr id="385" name="Graphic 4">
              <a:extLst>
                <a:ext uri="{FF2B5EF4-FFF2-40B4-BE49-F238E27FC236}">
                  <a16:creationId xmlns:a16="http://schemas.microsoft.com/office/drawing/2014/main" xmlns="" id="{FC1A5110-77D2-40E7-81AD-268BA675FE7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0154385" y="4452524"/>
              <a:ext cx="1443404" cy="1443428"/>
              <a:chOff x="5734037" y="3067039"/>
              <a:chExt cx="724483" cy="724489"/>
            </a:xfrm>
            <a:grpFill/>
          </p:grpSpPr>
          <p:sp>
            <p:nvSpPr>
              <p:cNvPr id="556" name="Freeform: Shape 555">
                <a:extLst>
                  <a:ext uri="{FF2B5EF4-FFF2-40B4-BE49-F238E27FC236}">
                    <a16:creationId xmlns:a16="http://schemas.microsoft.com/office/drawing/2014/main" xmlns="" id="{4FA2A3FD-1B3F-42AF-BC02-85F36E0565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7AD487CA-8FBC-4540-AC49-97AE50C651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0D84CF57-47D1-43F3-A27F-4554C8874D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CBEE7FBD-98AD-4AD4-8928-24BF44632D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84FD382E-B389-4D8F-A55E-6DFA291F0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98382AB7-ABEA-406A-BC9C-E929CB72C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687410AC-739F-4AF0-B3F3-BA1EE2D846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297F7ECB-7025-4A18-B6C1-9A8F179D81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E8BF277F-8AC7-4B9F-A748-658BC32F47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3861EEE4-BFC2-47F9-B33D-2CF7EF91D1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6EDB4948-A661-493E-A726-89FD160435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690295D3-F01C-40D4-AC18-38CDB597D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xmlns="" id="{DE279E4F-F139-423E-AF42-7C309EE9E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BE503EF8-F0B7-4F0E-B82E-742BB8DB8E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8BF1F2E6-2E0A-4F5C-AF29-167B9214D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D465F6F4-1BA9-4F7B-9980-3571C7C5CC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FFF3428D-3135-4073-AB27-8292AA4211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2EE4FAE5-DC40-43E2-BACB-84C2CCDA3A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97E1E565-91F8-469C-998D-413D4E3D00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7AADD30B-6564-45CD-A760-00AD0ED73C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3B9ABBD5-5E76-4812-A4CF-2A8B16ADA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2F97912E-EDA5-4A75-A106-B25426BB66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A8D15062-DCA7-43EE-AB75-CD9C80F379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80EB5712-3433-46B4-A8DF-04A8D03E3E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6F3BFE28-EB41-4640-802B-FAA4F7378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203F4E0E-E3AE-4B10-B1BC-529CC3CD03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1B83F41D-7419-46EC-8C00-37127DC3A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9991303F-ED54-4483-97A9-3143D1CA72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0B99A87F-D826-40DC-B688-B209D5253B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3CB798D6-E3C9-41B2-8F20-F0CF870681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9CF03CDA-070F-49AE-B37C-4D08A1BAD2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D4CBFC42-413D-4BC6-9BEA-078040C01E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24A02437-3BDD-4242-9C52-0DB006A35E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7209D1D0-DC11-43F3-8050-D8C01D3B62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8A37369D-62F1-4A67-B1A1-658CBED41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68CD3744-B811-40BE-B10F-4D5B1AA93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3048B8EA-2CD0-40CF-B570-BD99E0F77C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2D8EA840-350B-405A-A1BB-40D93A00ED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6BFAC7FE-90ED-4400-9E88-D3EB802CF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F8A49AFF-4D6A-4290-A811-6ADBC2A2A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A5267CD0-3312-488A-ADC9-2A215FC9B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734AF3AE-4171-471C-AFDE-0A4B563D9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9761283D-6867-470C-85BB-833A5997B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232907EC-87D6-4A76-97C7-ED83798B87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9AE06A14-FDDB-4888-9F8A-C027B6FC7A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408FBBF8-91F0-43DF-84FE-8585BD4C01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40F8B312-3204-4812-9CED-599503CC06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B3163C36-49A9-42CD-84AB-945A54810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C737819E-C741-419C-8B07-6CBF226F4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86094C82-164A-490B-A711-CBC5914A7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B97614F7-51E5-4AEF-B768-8C452874D2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B6227872-28BD-445D-96AD-EF00622F8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C1DC2CF0-2FA0-43FC-9509-0C6DB072B6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9795B481-57FF-4E8E-83AA-E5D2E3E2F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148378AF-5FAD-46E5-9709-EA405E6749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A673CCD4-0D19-45A5-A1E8-0C6F8E2C41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EE686E15-638D-450E-BD41-9EEC16695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19970629-2923-493A-A315-FA7EDF1312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D8839461-CBD3-4A9A-BBCF-09A883587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06ACA65A-A638-4499-9A58-4BBB2D850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1E2A7DEF-7652-4468-8E3F-6FF0C0A9F9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B20F00C4-6808-4F91-8495-A7C27E49A1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4254291C-CB21-424F-AF32-0C70F16421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C6D37468-BE92-4741-86A9-1417F2AA43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2A361414-EF46-4101-B08C-BA761D10D3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62B99449-370E-4EEE-9DB6-159197F278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FAA977E9-699A-4D73-B0CF-CE0C4EB20C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9EDD115C-F555-4352-B8FB-C7F9829FA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9454379A-04D7-4413-8E59-262DB6BCD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8E65F25A-79A5-4F0D-A340-475979F2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838E1E5B-3968-49BD-843C-C8C0F44C6E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94CA466D-7602-4464-BAB2-071A59F8A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4A1357E7-09DA-4B68-A637-F277764E94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1EFCA436-DAC9-4B9E-82BE-E0DE3F5C8A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FA482722-F397-4F01-97DD-D018FE637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5CF6C289-6A1B-4031-84CC-4DA52D08ED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42F190D1-D9E1-46D5-A212-6560B860B6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08ADD086-4DD1-4EBA-BC75-CD93AE4D4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75A280D7-478F-468E-9644-B09B8FDEB7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C9BE9354-BB23-458F-9AE3-DD8AC4F1E6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861A354D-F521-44EF-9140-7393D26D2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C76B3340-3BF4-4FB9-B7FA-751617C73B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C802BF6D-7C7F-41BF-B0CA-C5E6AFABB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712FB0EF-009B-4384-BD25-D3C6EBCC97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922F2BA9-9373-465D-8F24-F58DB9B1B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4FAD72B3-1B8B-4B05-B201-419A776FB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AC81E68B-1417-445D-9B51-60A0F91E5B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7D5A9E27-E07F-4466-9021-D25D85CDC9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CF5DC41D-2B9C-4659-9F3E-C3A2BDE8B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5AA3263F-DADF-4BDD-82AC-F44BC4FE0F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8999662B-626A-4D98-920C-CDA407F83B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D6C410A6-2F1A-4222-8D50-2781C5D7E5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xmlns="" id="{9221CD39-A736-45F1-92AA-8533C1D277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xmlns="" id="{B3025FBC-7A41-410A-AC63-DD483277D2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09A5D562-F236-406C-A6FF-163F8FE290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98086E1B-8B11-4A2D-BB70-33C51E476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7B908F0B-B32A-46B3-8587-82EC271B8C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B2687ECF-D561-41B0-AD3C-7F627A412B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xmlns="" id="{F7F6218A-89E1-41D8-8C8C-6CF0F70F5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xmlns="" id="{CAFE4E14-C851-4334-9F44-DFD70DD46D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7011BCD2-D4B9-4726-8FF7-FF4B12983A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xmlns="" id="{D21E20DA-52FD-41FC-AB37-5468D9F20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xmlns="" id="{69EB0F03-97F9-4207-9552-FD5F92185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F1675131-367D-4E22-8170-BE1BCA565B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8CA3664D-20A4-4FCC-9CD3-E7A452C5B4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A9515CFE-D1C5-4594-A572-DB2235C694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DCFB6755-EA85-4DA9-A570-59F500E95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824F6828-D6CE-44D4-BF48-6FA7F58862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97E302B6-BC6F-4DF5-B1FA-3BEE992671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xmlns="" id="{42327E29-F07F-4C06-A1E3-19EBCABEE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xmlns="" id="{1FF70127-1DB3-4507-ABD4-BE6242907A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9655D743-D6D1-4AAF-8644-B7B6053308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AEB3D1EA-07D1-4406-BF5A-AEA41D7D2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0DFB99DC-1A5F-455D-9AD5-B84298D1CB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30CD14F4-787A-4CB1-87CB-FD4A288166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A23CE74A-BDFD-4B56-84CA-734581FCF2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9E4FE61F-77E6-40E1-97B9-2B88B7CE9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3C5471DE-7760-4942-9752-D8676B2BE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AFC6266D-DA02-4614-88F2-7077DCC291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AE1A43A2-78D9-4279-B715-FED7BD949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A2B18DEA-1741-42E2-9097-7B5DE00183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A78E9B74-5DCA-4B60-89A6-2B3A85E24A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xmlns="" id="{057B4547-96DD-4BA0-994D-C76DE93AD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xmlns="" id="{30454D66-4E7A-44FE-9822-3D34133AB3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xmlns="" id="{29051627-5724-440D-8B81-D4F83BE986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38507626-34D1-4BBF-B9EF-BDE8BBBF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209CB8E9-BC41-4D95-B65F-8285256ADF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FB597DBE-D5A0-45B1-A659-8452BF04A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053D2250-26AE-4ED4-8644-0A23D1CBC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932173CC-8796-4913-BFB5-DEABBA8553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79FC0C90-AECD-45F4-8BAD-CA3DAC393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xmlns="" id="{9475113E-1AC5-4621-A394-9D0657FC01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xmlns="" id="{EF8491AB-6DD8-4293-B4D7-550388F1BB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1851A60B-8BBD-4C38-9143-0AF1DC783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B9810BA7-727E-4871-A866-A0CD5EE6CD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E2252C24-7565-4F9E-81B7-F0385F30CB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91095F58-4C7C-4261-AF74-4C8BEA99F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A79FED60-FFC3-4420-BB54-25D7E3D20C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1B619CEC-F915-4E63-AF98-E4212F9F6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03FBB620-A91A-4FF4-B380-DC4FEC600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912F7E0D-8362-4060-BB77-EC596B279A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4F11F9EE-F36A-4206-AE5B-60825B153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F342A80B-ACB4-4C6F-8250-212611A28B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D4EC40C9-93C0-498E-A05D-17EF46BB9B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E42CF2F2-4895-495A-B10B-EE6C93BDBD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2AFEDFDC-CB51-46B4-8294-26B55F973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AD19ED5F-B560-4366-AD14-9EC71C7ED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42E95D3F-2E55-4021-9D6F-B6E7224C9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F45660DB-2DA2-4937-B362-69FA55D2B5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FA488514-5D26-42FF-BD81-E9F2E1DE3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421E4366-604D-4893-BE4C-08D448A06C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9128E702-7B78-4B59-BAB4-530DF53A8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97456D98-32F2-4486-81EE-5CBDC5137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F3173B06-C53D-4E52-B3D3-7D10BB963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A5E08649-A0F1-4F92-9B1A-23DD0768E2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0386755E-BD00-42F5-8AFD-3FE177FD6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38479D89-3237-4F5A-9785-2F84E973F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F86502C8-2734-48E5-9834-A8435644CD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CEA77AA6-BB37-4CE8-9E75-DB4F595BA2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CF79F8C8-5618-4880-A26B-8310380F0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880EE80C-A78F-4B21-985E-50CACEF2EB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0EDC8879-9797-42E5-AB8E-E36229BF3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1B37764D-AF04-4F2C-81D9-5EFA3E5C02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31C6105B-1E1B-4444-A6E5-5B157F3C16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xmlns="" id="{559B4EC8-EFFF-4DCA-AAB8-26AF6679DE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xmlns="" id="{ED93E274-9D58-4EC9-80D4-33D9D3A090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xmlns="" id="{6E5616A1-0B5F-4D6D-910E-792B393B33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xmlns="" id="{BDD0D9C8-A2E7-4C95-BBC5-5E2D62D670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xmlns="" id="{509401FA-7222-4A17-828C-1729888E93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86" name="Graphic 4">
              <a:extLst>
                <a:ext uri="{FF2B5EF4-FFF2-40B4-BE49-F238E27FC236}">
                  <a16:creationId xmlns:a16="http://schemas.microsoft.com/office/drawing/2014/main" xmlns="" id="{7B025375-9B31-46A6-87EC-BA8E94E678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0154385" y="4452524"/>
              <a:ext cx="1443404" cy="1443428"/>
              <a:chOff x="5734037" y="3067039"/>
              <a:chExt cx="724483" cy="724489"/>
            </a:xfrm>
            <a:grpFill/>
          </p:grpSpPr>
          <p:sp>
            <p:nvSpPr>
              <p:cNvPr id="387" name="Freeform: Shape 386">
                <a:extLst>
                  <a:ext uri="{FF2B5EF4-FFF2-40B4-BE49-F238E27FC236}">
                    <a16:creationId xmlns:a16="http://schemas.microsoft.com/office/drawing/2014/main" xmlns="" id="{454AFC84-3FCF-4783-9CE6-BE7BCF5CB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EEC3B2D5-1605-4334-8CC6-33D5D53E7F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893286B7-109A-47DD-BD18-3A8E2FCDF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A6E4611D-D180-45CC-95F3-4D780BF21A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075D9DF6-64E6-48A9-89BE-1AEDF3DBA2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A77E91B6-62FE-4219-8648-2FA062EE04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E05794AA-8ED8-4FEB-B9E2-3D68295520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0CEF7D50-E12D-4F46-9B10-16E903FB7F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4D885088-5CE2-4ABB-AC5F-8E295C63A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B7F9B5BB-81CC-442B-B607-5F084799EE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1CC6AB35-BB47-42CE-9492-77B57C361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E13E089E-A0F7-4B85-BFEF-EABBF38248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9306C271-11BD-4ACA-99FC-BC847B6AB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A51C39C2-B68B-4FB3-AF93-3B6EFC5EB8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D19A9E62-BA64-414F-9053-428828BD4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90F1A2A5-D670-4734-B018-570175184E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D896E20F-D59A-4E5C-AAC2-ED79FCAC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B3B49622-0DD4-4378-A974-3EC752B2D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8BF83D4D-5E95-4F61-8A1C-624625209F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FB270157-AA6D-4EE4-9506-368F8C97C6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94DA0BEE-AE9D-4CE8-B249-C229E628E8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AD089CCA-7A85-405E-9AF7-96F814E3B8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5E30352E-9DBA-4777-A093-B6F3D60607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264C5F14-2A45-42AA-948A-6C7D19578F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B3CF5D72-A8B6-4A2B-8F09-46F06C3B96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8D32D7ED-2507-43E0-BCA0-69F1D9219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6029896F-72B5-4FBB-98D7-A4A6B7A8EB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C735037E-DA25-4564-960C-F744D00E1C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975717CD-2FAA-46E2-825A-5A409DC36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9ABAD2C5-9937-47FF-9A17-132CEA54C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5319C0FD-333B-49B2-B54F-959084B1C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A3F88462-C743-4DF3-9A31-09108B3DD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5A47CC3C-9310-422C-8AF8-CF56E286B3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64CBAB0F-DFA6-4370-AF0D-EAEA0DA18E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CB75D567-78A7-4986-B241-E03EB5B6A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A6065FE5-5B5D-426F-A331-FFB91E483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48748863-F066-4C39-BA9E-951EA19F14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2988B46B-EC58-4704-8960-75C617B2C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3C8F94F3-22A8-4403-BAF4-DA1344D120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6144F6B6-FBD2-44C5-93F2-36FB060AB8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FDFF1114-943E-4377-9482-AC35E9B91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E29A169E-8860-41C6-B2BA-656C9E87F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D1DA92F1-025A-41CC-892D-006269B6C0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5B423574-AD0E-466C-A690-E3BF7ABCC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C37E67DD-12D5-49FA-AE92-B1F4186329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3E085075-A03E-4D1C-A2BE-219D51E77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A552ECBE-4DF7-4004-80CB-33A3864DC1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BB1DFB18-112F-43BE-938F-949ACF4CE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7107EA75-B66F-478F-A9A4-8BE4090A18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B032A1FF-0163-4F65-9627-3D0E330E7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68F81DD7-3941-40F3-A5C5-1D25AD61E7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767D955C-E4A5-47E9-B07D-7C7FD8E395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331DEA5B-7DF4-4F3E-B837-7388E6701C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F640D8A9-2845-4810-99AA-3464C47FB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C1AA428D-A610-40EA-926D-72664C6A3A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088B6BF5-3A26-476D-AF79-46892B0AE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A0D38E94-BDA0-466A-866C-7D754B54B6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2E4807B4-64BB-4BB1-A6C7-B9F8B78FE5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AB74427A-2B27-4328-8ECD-0166E61D8A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058C6F50-4093-4240-B613-EA20F73E29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341C2F64-B446-495C-B3ED-DA19115FD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DEDDACDA-D780-49ED-88B3-AC1E6CECD3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3B6F340F-6BFF-4869-B569-850333B1C4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C4FC277F-1805-46F5-8D99-EE30A5FCD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DE3D8861-A4CB-46F2-812C-4857D1E763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5C3AD847-D9CA-4EC5-890E-21244786F3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CA89CE44-4244-411C-A74F-1446D8BC13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60E6026F-2714-4620-8EE9-3C55C2D6C2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C0A828ED-45A9-4D69-975D-19CD36650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970CBCD0-B8B7-483D-A17D-9351A1A47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8BDEF120-B9AE-44F5-B98D-937D9C9293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A8C22314-7ABA-46AF-98F6-EA626787D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8E57EC52-CDFD-4DC8-8C7F-DA76CBC94D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2E44CDAD-CC81-4519-A934-3E75CB58F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D7234B76-B5E7-497F-8C9A-BEADE7D2A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D308AC98-72DE-4623-8351-5CDBA5F858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16BCA60F-A345-4A89-8E76-8F628DE249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B712711F-FF52-40E0-8B6D-7AB132EFBB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EBB99ABA-6734-4713-A9AA-6A0613DB3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A8DBC39A-A841-4DAD-A5EE-BAD254A4FA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E88E8002-19BD-4C58-ACEF-D092676D50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637DEA0B-D0C3-4386-B016-901208881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1E085198-3B84-4E70-8004-5B739F0D0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1F8854E4-646B-4843-9429-2E68B3AE9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D75E4420-1C5B-4C29-9622-F3DA7E0BFB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69099746-E839-480D-A294-3851848558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35C60C66-6A6A-42B6-82CE-9F5BCAD5F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A85425DE-B5F8-4166-8F76-168A6E6F58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AF5E9558-8664-40E2-818A-C90536250A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620CC716-8E51-492E-95F3-7DF5778E8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87956267-D439-4A6C-8779-9864DDF69C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E566625F-0177-4163-AAC6-DD5AA35254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01580694-1781-46F9-B2C4-76F4689BAD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1635D9A5-51BC-49A2-9AE2-4C8147FC5E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B6D58AC8-F8B3-4C3D-AE9F-26677AE638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53CA316E-6515-47CF-9F53-7A0EE31AF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F8E79866-F842-47A5-8D8C-0185FD69D0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A1939D2F-E660-4CFF-BF9C-2146DD9CC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3F048F16-4CC3-406C-93A3-3CEDF31C42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BA5658A8-AB7B-409C-A206-50CDD581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1A4F8AC2-9FA1-4E5B-ACB2-661CAABFEE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6438DDE6-AE18-4B2A-92CE-57D6032A1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19B002FA-1035-4DE8-8097-3675A4FB2E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699ADFD1-CBA1-4C59-A545-CA6EEAF2C4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85DDA6CB-B8BF-4E57-BF2E-5C880FAF87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6A8B2946-9D70-4DD4-B9B2-606E8F83A0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C319A466-F3AE-4F1F-BD2F-77D9F148B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C6CF0A07-A757-404E-9880-5AF3D52DE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DD3C2686-5B08-4159-865F-1B0A72E7EB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5AAB7354-0524-4F71-83F0-35FAFA9EE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C93C7EEE-727B-4A0D-AA01-3B0893F866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7F98C909-0D3D-402C-86A1-9647DA57BA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29CF4616-0FC7-4D90-97D4-47F26C31BF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A5151952-7057-44BC-B171-EC280CDD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0CC14CA9-836E-4131-9614-CC7AF80C7A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B9227461-A59A-437A-A371-0B3DD0510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4564435B-AE59-45CC-A733-1D61AB9A5F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24964014-4F54-4767-B2A1-1E68A49A2E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AB12DA42-BE2F-486C-A207-50F0B2A0D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F35083CD-4EE4-48A6-BDE4-DCEB0CD087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2ACA69B4-304D-4E76-91E8-B824CC474C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05FBB8B7-7087-4F0C-8A80-BA19FA3C5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708B546A-B18E-4E08-B52F-1F1FB4515C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4D083028-5844-4BA9-91D6-6066256F8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46BDB7B8-D976-4509-BB67-E960BEB6E3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1F8D90CC-4AD0-49F4-B215-61FD0A2FE8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FA255F4C-2D85-48C3-A425-B1B090100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64D88F2F-ACB0-4172-BB9F-71ABC334D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6102F024-AF29-4883-BE6C-52EFD02071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809DB4B0-EDB8-4635-9A3D-B48E596585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BA4BB9B4-19AF-4964-8FDE-1C02C01F37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3466ACF5-678D-47AC-A8E1-250FBEA6E5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CF4BE354-56F1-4CC0-ABC3-CFA225559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1FF6AB4A-7E14-48F4-B58E-D3BCD7F55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826A8026-2DFD-4691-81ED-CF8C6C8101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DCBE85A3-D478-4EBF-A094-768EDE80E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9B03629E-D0C6-47D9-9E55-FB00BFBAD0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7ECA1C99-3F19-4C93-9683-CDDBE2840F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6E53F2EA-BC30-4BEC-BBA5-FF485FD8B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4FE941FB-7EBE-489D-B1D8-06BC9E2F78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4FCECFFB-D979-4814-99CC-B8C0CCE047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5218BC88-1436-4861-9108-ED5C49172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7C43492A-8ADB-4CDA-976F-F9159DE140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448A8C4E-CD2B-4E83-895D-6B1071C5E9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2315E315-11E8-4514-BE71-EEA42E2372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26C36A72-5D83-400B-9DC6-D6A4F7D365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DF388598-6DD8-4B12-8DBD-1F8933348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42ADD8C0-C6F0-46A9-8D78-B6026B55B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B5CC1749-FD2F-40FD-AA5A-CAFE9C6E2F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38F5A197-D6C9-4BDB-A9DE-7FFE84B351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0B6C64F3-7126-4337-9067-15A64EF535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5A902BCF-C9BF-4566-AC1E-1E91502F2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09B1FBFF-C965-462A-9B34-D01689CAFE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C13CFECF-7502-40A2-92A6-3DBC74DF93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01280C84-683C-4088-8E3C-8A98A6749E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3747508C-3AE5-4D8D-A086-A46FDBEDE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EEC02501-119D-4C07-AB8C-A131B125B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8F899201-EDD3-4F1A-89A6-345290E70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225488C2-1481-42C0-AE4D-4052F7EFF7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84F224FC-B0FB-4A2E-A9BD-0F7CFB241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D04F68AF-F37B-4407-8471-E549ADCFA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6030291B-8F7B-4D02-A35F-561C0DAA8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3E961417-D5BB-4D51-8FD8-340228425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133EAFF3-FE9C-4606-89F9-19982C0FE9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xmlns="" id="{01882DC7-070C-47B0-B378-FA112A6CAC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BDF1B4B0-0A75-4538-A610-7272090817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6E4AD28E-F206-45E2-9B00-A2E68FFB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735023C8-4EFD-461A-8FFD-C780358566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7FFEB6B5-C11C-4B5F-BCC4-C86C5659E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291383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F265C2-84AE-79BE-94D7-1D7B40F7CABB}"/>
              </a:ext>
            </a:extLst>
          </p:cNvPr>
          <p:cNvSpPr>
            <a:spLocks noGrp="1"/>
          </p:cNvSpPr>
          <p:nvPr>
            <p:ph type="title"/>
          </p:nvPr>
        </p:nvSpPr>
        <p:spPr/>
        <p:txBody>
          <a:bodyPr/>
          <a:lstStyle/>
          <a:p>
            <a:r>
              <a:rPr lang="es-ES" dirty="0"/>
              <a:t>Recordando las clasificaciones Alemana y Americana tenemos lo siguiente..</a:t>
            </a:r>
            <a:endParaRPr lang="es-AR" dirty="0"/>
          </a:p>
        </p:txBody>
      </p:sp>
      <p:sp>
        <p:nvSpPr>
          <p:cNvPr id="3" name="Marcador de contenido 2">
            <a:extLst>
              <a:ext uri="{FF2B5EF4-FFF2-40B4-BE49-F238E27FC236}">
                <a16:creationId xmlns:a16="http://schemas.microsoft.com/office/drawing/2014/main" xmlns="" id="{1162D8D6-EB14-784D-5FA6-5BECD4D1A374}"/>
              </a:ext>
            </a:extLst>
          </p:cNvPr>
          <p:cNvSpPr>
            <a:spLocks noGrp="1"/>
          </p:cNvSpPr>
          <p:nvPr>
            <p:ph idx="1"/>
          </p:nvPr>
        </p:nvSpPr>
        <p:spPr>
          <a:xfrm>
            <a:off x="0" y="1825624"/>
            <a:ext cx="12192000" cy="5032375"/>
          </a:xfrm>
        </p:spPr>
        <p:txBody>
          <a:bodyPr numCol="2"/>
          <a:lstStyle/>
          <a:p>
            <a:pPr marL="0" indent="0">
              <a:buNone/>
            </a:pPr>
            <a:r>
              <a:rPr lang="es-ES" b="1" dirty="0">
                <a:effectLst>
                  <a:outerShdw blurRad="38100" dist="38100" dir="2700000" algn="tl">
                    <a:srgbClr val="000000">
                      <a:alpha val="43137"/>
                    </a:srgbClr>
                  </a:outerShdw>
                </a:effectLst>
              </a:rPr>
              <a:t>GRUPO I </a:t>
            </a:r>
          </a:p>
          <a:p>
            <a:pPr marL="0" indent="0">
              <a:buNone/>
            </a:pPr>
            <a:r>
              <a:rPr lang="es-ES" sz="1800" dirty="0"/>
              <a:t>(Métodos que dejan el rajo abierto)</a:t>
            </a:r>
          </a:p>
          <a:p>
            <a:pPr marL="0" indent="0">
              <a:buNone/>
            </a:pPr>
            <a:r>
              <a:rPr lang="es-ES" sz="1800" dirty="0"/>
              <a:t>A- Cámaras y Pilares </a:t>
            </a:r>
          </a:p>
          <a:p>
            <a:pPr marL="0" indent="0">
              <a:buNone/>
            </a:pPr>
            <a:r>
              <a:rPr lang="es-ES" sz="1800" dirty="0"/>
              <a:t>B- Rajos Abiertos </a:t>
            </a:r>
          </a:p>
          <a:p>
            <a:pPr marL="0" indent="0">
              <a:buNone/>
            </a:pPr>
            <a:r>
              <a:rPr lang="es-ES" sz="1800" dirty="0"/>
              <a:t>C- Rajos por Subniveles</a:t>
            </a:r>
          </a:p>
          <a:p>
            <a:pPr marL="0" indent="0">
              <a:buNone/>
            </a:pPr>
            <a:r>
              <a:rPr lang="es-ES" sz="1800" dirty="0"/>
              <a:t>D- Barrenacion Larga desde subnivel en retirada </a:t>
            </a:r>
          </a:p>
          <a:p>
            <a:pPr marL="0" indent="0">
              <a:buNone/>
            </a:pPr>
            <a:r>
              <a:rPr lang="es-ES" sz="1800" dirty="0"/>
              <a:t>E- Cráteres Verticales por Retroceso (VCR) </a:t>
            </a:r>
          </a:p>
          <a:p>
            <a:pPr marL="0" indent="0">
              <a:buNone/>
            </a:pPr>
            <a:endParaRPr lang="es-AR" dirty="0"/>
          </a:p>
          <a:p>
            <a:pPr marL="0" indent="0">
              <a:buNone/>
            </a:pPr>
            <a:endParaRPr lang="es-AR" dirty="0"/>
          </a:p>
          <a:p>
            <a:pPr marL="0" indent="0">
              <a:buNone/>
            </a:pPr>
            <a:endParaRPr lang="es-AR" dirty="0"/>
          </a:p>
          <a:p>
            <a:pPr marL="0" indent="0">
              <a:buNone/>
            </a:pPr>
            <a:r>
              <a:rPr lang="es-AR" b="1" dirty="0">
                <a:effectLst>
                  <a:outerShdw blurRad="38100" dist="38100" dir="2700000" algn="tl">
                    <a:srgbClr val="000000">
                      <a:alpha val="43137"/>
                    </a:srgbClr>
                  </a:outerShdw>
                </a:effectLst>
              </a:rPr>
              <a:t>GRUPO II</a:t>
            </a:r>
          </a:p>
          <a:p>
            <a:pPr marL="0" indent="0">
              <a:buNone/>
            </a:pPr>
            <a:r>
              <a:rPr lang="es-AR" sz="1800" dirty="0"/>
              <a:t>(Relleno provisorio del rajo con material )</a:t>
            </a:r>
          </a:p>
          <a:p>
            <a:pPr marL="0" indent="0">
              <a:buNone/>
            </a:pPr>
            <a:r>
              <a:rPr lang="es-AR" sz="1800" dirty="0"/>
              <a:t>A- Realce sobre saca </a:t>
            </a:r>
          </a:p>
          <a:p>
            <a:pPr marL="0" indent="0">
              <a:buNone/>
            </a:pPr>
            <a:endParaRPr lang="es-AR" sz="1800" dirty="0"/>
          </a:p>
          <a:p>
            <a:pPr marL="0" indent="0">
              <a:buNone/>
            </a:pPr>
            <a:endParaRPr lang="es-AR" sz="1800" dirty="0"/>
          </a:p>
          <a:p>
            <a:pPr marL="0" indent="0">
              <a:buNone/>
            </a:pPr>
            <a:r>
              <a:rPr lang="es-AR" b="1" dirty="0">
                <a:effectLst>
                  <a:outerShdw blurRad="38100" dist="38100" dir="2700000" algn="tl">
                    <a:srgbClr val="000000">
                      <a:alpha val="43137"/>
                    </a:srgbClr>
                  </a:outerShdw>
                </a:effectLst>
              </a:rPr>
              <a:t>GRUPO III</a:t>
            </a:r>
          </a:p>
          <a:p>
            <a:pPr marL="0" indent="0">
              <a:buNone/>
            </a:pPr>
            <a:r>
              <a:rPr lang="es-AR" sz="1800" dirty="0"/>
              <a:t>(Rellenar el rajo con material y asegurar con fortificación)</a:t>
            </a:r>
          </a:p>
          <a:p>
            <a:pPr marL="0" indent="0">
              <a:buNone/>
            </a:pPr>
            <a:r>
              <a:rPr lang="es-AR" sz="1800" dirty="0"/>
              <a:t>A- Cuadros cuadrados</a:t>
            </a:r>
          </a:p>
          <a:p>
            <a:pPr marL="0" indent="0">
              <a:buNone/>
            </a:pPr>
            <a:endParaRPr lang="es-AR" dirty="0"/>
          </a:p>
        </p:txBody>
      </p:sp>
    </p:spTree>
    <p:extLst>
      <p:ext uri="{BB962C8B-B14F-4D97-AF65-F5344CB8AC3E}">
        <p14:creationId xmlns:p14="http://schemas.microsoft.com/office/powerpoint/2010/main" val="331636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6FD22A8-0DE9-7208-135A-3F95B11530F7}"/>
              </a:ext>
            </a:extLst>
          </p:cNvPr>
          <p:cNvSpPr>
            <a:spLocks noGrp="1"/>
          </p:cNvSpPr>
          <p:nvPr>
            <p:ph idx="1"/>
          </p:nvPr>
        </p:nvSpPr>
        <p:spPr>
          <a:xfrm>
            <a:off x="935182" y="1063625"/>
            <a:ext cx="10515600" cy="4351338"/>
          </a:xfrm>
        </p:spPr>
        <p:txBody>
          <a:bodyPr numCol="2"/>
          <a:lstStyle/>
          <a:p>
            <a:pPr marL="0" indent="0">
              <a:buNone/>
            </a:pPr>
            <a:r>
              <a:rPr lang="es-ES" b="1" dirty="0">
                <a:effectLst>
                  <a:outerShdw blurRad="38100" dist="38100" dir="2700000" algn="tl">
                    <a:srgbClr val="000000">
                      <a:alpha val="43137"/>
                    </a:srgbClr>
                  </a:outerShdw>
                </a:effectLst>
              </a:rPr>
              <a:t>GRUPO IV</a:t>
            </a:r>
            <a:endParaRPr lang="es-AR" sz="1800" b="1" dirty="0">
              <a:effectLst>
                <a:outerShdw blurRad="38100" dist="38100" dir="2700000" algn="tl">
                  <a:srgbClr val="000000">
                    <a:alpha val="43137"/>
                  </a:srgbClr>
                </a:outerShdw>
              </a:effectLst>
            </a:endParaRPr>
          </a:p>
          <a:p>
            <a:pPr marL="0" indent="0">
              <a:buNone/>
            </a:pPr>
            <a:r>
              <a:rPr lang="es-ES" sz="1800" dirty="0"/>
              <a:t>(Relleno definitivo con material)</a:t>
            </a:r>
          </a:p>
          <a:p>
            <a:pPr marL="0" indent="0">
              <a:buNone/>
            </a:pPr>
            <a:r>
              <a:rPr lang="es-ES" sz="1800" dirty="0"/>
              <a:t>A- Corte y Relleno </a:t>
            </a:r>
          </a:p>
          <a:p>
            <a:pPr marL="0" indent="0">
              <a:buNone/>
            </a:pPr>
            <a:r>
              <a:rPr lang="es-ES" sz="1800" dirty="0"/>
              <a:t>B- Corte y Relleno mecanizado </a:t>
            </a:r>
          </a:p>
          <a:p>
            <a:pPr marL="0" indent="0">
              <a:buNone/>
            </a:pPr>
            <a:r>
              <a:rPr lang="es-ES" sz="1800" dirty="0"/>
              <a:t>C- </a:t>
            </a:r>
            <a:r>
              <a:rPr lang="es-ES" sz="1800" dirty="0" err="1"/>
              <a:t>Resuing</a:t>
            </a:r>
            <a:endParaRPr lang="es-ES" sz="1800" dirty="0"/>
          </a:p>
          <a:p>
            <a:pPr marL="0" indent="0">
              <a:buNone/>
            </a:pPr>
            <a:endParaRPr lang="es-ES" sz="1800" dirty="0"/>
          </a:p>
          <a:p>
            <a:pPr marL="0" indent="0">
              <a:buNone/>
            </a:pPr>
            <a:endParaRPr lang="es-ES" sz="1800" dirty="0"/>
          </a:p>
          <a:p>
            <a:pPr marL="0" indent="0">
              <a:buNone/>
            </a:pPr>
            <a:endParaRPr lang="es-ES" sz="1800" dirty="0"/>
          </a:p>
          <a:p>
            <a:pPr marL="0" indent="0">
              <a:buNone/>
            </a:pPr>
            <a:endParaRPr lang="es-ES" sz="1800" dirty="0"/>
          </a:p>
          <a:p>
            <a:pPr marL="0" indent="0">
              <a:buNone/>
            </a:pPr>
            <a:r>
              <a:rPr lang="es-ES" b="1" dirty="0">
                <a:effectLst>
                  <a:outerShdw blurRad="38100" dist="38100" dir="2700000" algn="tl">
                    <a:srgbClr val="000000">
                      <a:alpha val="43137"/>
                    </a:srgbClr>
                  </a:outerShdw>
                </a:effectLst>
              </a:rPr>
              <a:t>GRUPO V</a:t>
            </a:r>
          </a:p>
          <a:p>
            <a:pPr marL="0" indent="0">
              <a:buNone/>
            </a:pPr>
            <a:r>
              <a:rPr lang="es-ES" sz="1800" dirty="0"/>
              <a:t>(Relleno definitivo con material)</a:t>
            </a:r>
          </a:p>
          <a:p>
            <a:pPr marL="0" indent="0">
              <a:buNone/>
            </a:pPr>
            <a:r>
              <a:rPr lang="es-ES" sz="1800" dirty="0"/>
              <a:t>A- Hundimiento de Bloques</a:t>
            </a:r>
          </a:p>
          <a:p>
            <a:pPr marL="0" indent="0">
              <a:buNone/>
            </a:pPr>
            <a:r>
              <a:rPr lang="es-ES" sz="1800" dirty="0"/>
              <a:t>B-Hundimientos por subniveles</a:t>
            </a:r>
          </a:p>
          <a:p>
            <a:pPr marL="0" indent="0">
              <a:buNone/>
            </a:pPr>
            <a:r>
              <a:rPr lang="es-ES" sz="1800" dirty="0"/>
              <a:t>C-Frentes Largos </a:t>
            </a:r>
          </a:p>
          <a:p>
            <a:pPr marL="0" indent="0">
              <a:buNone/>
            </a:pPr>
            <a:r>
              <a:rPr lang="es-ES" sz="1800" dirty="0"/>
              <a:t> </a:t>
            </a:r>
          </a:p>
        </p:txBody>
      </p:sp>
    </p:spTree>
    <p:extLst>
      <p:ext uri="{BB962C8B-B14F-4D97-AF65-F5344CB8AC3E}">
        <p14:creationId xmlns:p14="http://schemas.microsoft.com/office/powerpoint/2010/main" val="50032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944E7C-708A-BE39-BC57-81C6E4D551E0}"/>
              </a:ext>
            </a:extLst>
          </p:cNvPr>
          <p:cNvSpPr>
            <a:spLocks noGrp="1"/>
          </p:cNvSpPr>
          <p:nvPr>
            <p:ph type="title"/>
          </p:nvPr>
        </p:nvSpPr>
        <p:spPr>
          <a:xfrm>
            <a:off x="1156855" y="140148"/>
            <a:ext cx="10515600" cy="1325563"/>
          </a:xfrm>
        </p:spPr>
        <p:txBody>
          <a:bodyPr/>
          <a:lstStyle/>
          <a:p>
            <a:r>
              <a:rPr lang="es-ES" dirty="0"/>
              <a:t>GRUPO I              </a:t>
            </a:r>
            <a:r>
              <a:rPr lang="es-ES" dirty="0">
                <a:ln w="0">
                  <a:solidFill>
                    <a:sysClr val="windowText" lastClr="000000"/>
                  </a:solidFill>
                </a:ln>
                <a:solidFill>
                  <a:schemeClr val="accent1"/>
                </a:solidFill>
                <a:effectLst>
                  <a:outerShdw blurRad="38100" dist="25400" dir="5400000" algn="ctr" rotWithShape="0">
                    <a:srgbClr val="6E747A">
                      <a:alpha val="43000"/>
                    </a:srgbClr>
                  </a:outerShdw>
                </a:effectLst>
              </a:rPr>
              <a:t>“RAJOS ABIERTOS”</a:t>
            </a:r>
            <a:endParaRPr lang="es-AR" dirty="0">
              <a:ln w="0">
                <a:solidFill>
                  <a:sysClr val="windowText" lastClr="000000"/>
                </a:solidFill>
              </a:ln>
            </a:endParaRPr>
          </a:p>
        </p:txBody>
      </p:sp>
      <p:sp>
        <p:nvSpPr>
          <p:cNvPr id="3" name="Marcador de contenido 2">
            <a:extLst>
              <a:ext uri="{FF2B5EF4-FFF2-40B4-BE49-F238E27FC236}">
                <a16:creationId xmlns:a16="http://schemas.microsoft.com/office/drawing/2014/main" xmlns="" id="{00179738-503F-B41B-0E35-1995AA117D4F}"/>
              </a:ext>
            </a:extLst>
          </p:cNvPr>
          <p:cNvSpPr>
            <a:spLocks noGrp="1"/>
          </p:cNvSpPr>
          <p:nvPr>
            <p:ph idx="1"/>
          </p:nvPr>
        </p:nvSpPr>
        <p:spPr>
          <a:xfrm>
            <a:off x="838200" y="2058843"/>
            <a:ext cx="10515600" cy="4351338"/>
          </a:xfrm>
        </p:spPr>
        <p:txBody>
          <a:bodyPr>
            <a:normAutofit/>
          </a:bodyPr>
          <a:lstStyle/>
          <a:p>
            <a:pPr marL="0" indent="0">
              <a:buNone/>
            </a:pPr>
            <a:r>
              <a:rPr lang="es-ES" sz="2200" dirty="0"/>
              <a:t>Se trata de métodos en los que el “hueco” que fue creado mediante la explotación del mineral se conserva SIN relleno o hundimiento, es decir, no se emplea ningún tipo de fortificación natural o artificial(rajos por sub niveles), o se puede emplear fortificación natural (Cámaras y Pilares) o con fortificación natural de madera(Rajos enmaderados).</a:t>
            </a:r>
          </a:p>
          <a:p>
            <a:pPr marL="0" indent="0">
              <a:buNone/>
            </a:pPr>
            <a:endParaRPr lang="es-AR" sz="1800" dirty="0"/>
          </a:p>
          <a:p>
            <a:pPr marL="0" indent="0">
              <a:buNone/>
            </a:pPr>
            <a:endParaRPr lang="es-AR" sz="1800" dirty="0"/>
          </a:p>
          <a:p>
            <a:pPr marL="0" indent="0">
              <a:buNone/>
            </a:pPr>
            <a:endParaRPr lang="es-AR" sz="1800" dirty="0"/>
          </a:p>
        </p:txBody>
      </p:sp>
      <p:sp>
        <p:nvSpPr>
          <p:cNvPr id="4" name="Flecha: a la derecha 3">
            <a:extLst>
              <a:ext uri="{FF2B5EF4-FFF2-40B4-BE49-F238E27FC236}">
                <a16:creationId xmlns:a16="http://schemas.microsoft.com/office/drawing/2014/main" xmlns="" id="{A4D5D846-08B8-3522-DAA6-9E64944F2CFB}"/>
              </a:ext>
            </a:extLst>
          </p:cNvPr>
          <p:cNvSpPr/>
          <p:nvPr/>
        </p:nvSpPr>
        <p:spPr>
          <a:xfrm>
            <a:off x="4299641" y="615893"/>
            <a:ext cx="471055" cy="37407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 name="Imagen 5">
            <a:extLst>
              <a:ext uri="{FF2B5EF4-FFF2-40B4-BE49-F238E27FC236}">
                <a16:creationId xmlns:a16="http://schemas.microsoft.com/office/drawing/2014/main" xmlns="" id="{E7D8A202-5C81-87FF-6DE0-50618315935C}"/>
              </a:ext>
            </a:extLst>
          </p:cNvPr>
          <p:cNvPicPr>
            <a:picLocks noChangeAspect="1"/>
          </p:cNvPicPr>
          <p:nvPr/>
        </p:nvPicPr>
        <p:blipFill>
          <a:blip r:embed="rId2"/>
          <a:stretch>
            <a:fillRect/>
          </a:stretch>
        </p:blipFill>
        <p:spPr>
          <a:xfrm>
            <a:off x="1648691" y="4399234"/>
            <a:ext cx="2886478" cy="2191056"/>
          </a:xfrm>
          <a:prstGeom prst="rect">
            <a:avLst/>
          </a:prstGeom>
        </p:spPr>
      </p:pic>
      <p:pic>
        <p:nvPicPr>
          <p:cNvPr id="8" name="Imagen 7">
            <a:extLst>
              <a:ext uri="{FF2B5EF4-FFF2-40B4-BE49-F238E27FC236}">
                <a16:creationId xmlns:a16="http://schemas.microsoft.com/office/drawing/2014/main" xmlns="" id="{69098D0C-DCD8-D5BA-7B2E-8E37EF5E1D86}"/>
              </a:ext>
            </a:extLst>
          </p:cNvPr>
          <p:cNvPicPr>
            <a:picLocks noChangeAspect="1"/>
          </p:cNvPicPr>
          <p:nvPr/>
        </p:nvPicPr>
        <p:blipFill>
          <a:blip r:embed="rId3"/>
          <a:stretch>
            <a:fillRect/>
          </a:stretch>
        </p:blipFill>
        <p:spPr>
          <a:xfrm>
            <a:off x="5652321" y="3757630"/>
            <a:ext cx="4584327" cy="2923132"/>
          </a:xfrm>
          <a:prstGeom prst="rect">
            <a:avLst/>
          </a:prstGeom>
        </p:spPr>
      </p:pic>
    </p:spTree>
    <p:extLst>
      <p:ext uri="{BB962C8B-B14F-4D97-AF65-F5344CB8AC3E}">
        <p14:creationId xmlns:p14="http://schemas.microsoft.com/office/powerpoint/2010/main" val="252164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B1320E-3D0C-59D6-1DFB-BCAD3056E3EC}"/>
              </a:ext>
            </a:extLst>
          </p:cNvPr>
          <p:cNvSpPr>
            <a:spLocks noGrp="1"/>
          </p:cNvSpPr>
          <p:nvPr>
            <p:ph type="title"/>
          </p:nvPr>
        </p:nvSpPr>
        <p:spPr>
          <a:xfrm>
            <a:off x="1239982" y="115743"/>
            <a:ext cx="10515600" cy="1325563"/>
          </a:xfrm>
        </p:spPr>
        <p:txBody>
          <a:bodyPr/>
          <a:lstStyle/>
          <a:p>
            <a:r>
              <a:rPr lang="es-ES" dirty="0"/>
              <a:t>Principios y Características </a:t>
            </a:r>
            <a:endParaRPr lang="es-AR" dirty="0"/>
          </a:p>
        </p:txBody>
      </p:sp>
      <p:sp>
        <p:nvSpPr>
          <p:cNvPr id="3" name="Marcador de contenido 2">
            <a:extLst>
              <a:ext uri="{FF2B5EF4-FFF2-40B4-BE49-F238E27FC236}">
                <a16:creationId xmlns:a16="http://schemas.microsoft.com/office/drawing/2014/main" xmlns="" id="{AE96FBEE-587A-1B8C-2E2C-2E50CF0EAE48}"/>
              </a:ext>
            </a:extLst>
          </p:cNvPr>
          <p:cNvSpPr>
            <a:spLocks noGrp="1"/>
          </p:cNvSpPr>
          <p:nvPr>
            <p:ph idx="1"/>
          </p:nvPr>
        </p:nvSpPr>
        <p:spPr/>
        <p:txBody>
          <a:bodyPr>
            <a:normAutofit fontScale="85000" lnSpcReduction="20000"/>
          </a:bodyPr>
          <a:lstStyle/>
          <a:p>
            <a:pPr marL="0" indent="0">
              <a:buNone/>
            </a:pPr>
            <a:r>
              <a:rPr lang="es-AR" sz="2900" dirty="0"/>
              <a:t>El método en general consiste en el arranque del mineral de forma ascendente (realce), comenzando en la parte inferior del rajo y siguiendo hacia arriba. Existen diferentes variantes de este, uno de ellos es el open stopes (rajos abiertos) en el que el rajo de explotación se deja abierto sin emplear ningún tipo de fortificación.</a:t>
            </a:r>
          </a:p>
          <a:p>
            <a:pPr marL="0" indent="0">
              <a:buNone/>
            </a:pPr>
            <a:r>
              <a:rPr lang="es-AR" sz="2900" dirty="0"/>
              <a:t>En el caso de las variantes rajos enmaderados, el rajo de explotación se fortifica en forma sistemática con puntales de madera que van desde el techo al piso.</a:t>
            </a:r>
          </a:p>
          <a:p>
            <a:pPr marL="0" indent="0">
              <a:buNone/>
            </a:pPr>
            <a:r>
              <a:rPr lang="es-AR" sz="2900" dirty="0"/>
              <a:t>Para todos los casos el mineral que se arranca se deja provisoriamente en el rajo de explotación sirviendo de protección al techo de la galería base.</a:t>
            </a:r>
          </a:p>
          <a:p>
            <a:endParaRPr lang="es-AR" sz="2900" dirty="0"/>
          </a:p>
          <a:p>
            <a:endParaRPr lang="es-AR" dirty="0"/>
          </a:p>
        </p:txBody>
      </p:sp>
    </p:spTree>
    <p:extLst>
      <p:ext uri="{BB962C8B-B14F-4D97-AF65-F5344CB8AC3E}">
        <p14:creationId xmlns:p14="http://schemas.microsoft.com/office/powerpoint/2010/main" val="206963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Marcador de contenido 4">
            <a:extLst>
              <a:ext uri="{FF2B5EF4-FFF2-40B4-BE49-F238E27FC236}">
                <a16:creationId xmlns:a16="http://schemas.microsoft.com/office/drawing/2014/main" xmlns="" id="{0279859D-A58B-AE0D-6B31-F8D8C2D042AC}"/>
              </a:ext>
            </a:extLst>
          </p:cNvPr>
          <p:cNvPicPr>
            <a:picLocks noChangeAspect="1"/>
          </p:cNvPicPr>
          <p:nvPr/>
        </p:nvPicPr>
        <p:blipFill rotWithShape="1">
          <a:blip r:embed="rId2"/>
          <a:srcRect l="14123" r="9942" b="1"/>
          <a:stretch/>
        </p:blipFill>
        <p:spPr>
          <a:xfrm>
            <a:off x="1233299" y="655673"/>
            <a:ext cx="5998774" cy="556623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4" name="Group 13">
            <a:extLst>
              <a:ext uri="{FF2B5EF4-FFF2-40B4-BE49-F238E27FC236}">
                <a16:creationId xmlns:a16="http://schemas.microsoft.com/office/drawing/2014/main" xmlns="" id="{B894EFA8-F425-4D19-A94B-445388B31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tx1"/>
          </a:solidFill>
        </p:grpSpPr>
        <p:sp>
          <p:nvSpPr>
            <p:cNvPr id="15" name="Freeform: Shape 14">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18" name="Group 17">
            <a:extLst>
              <a:ext uri="{FF2B5EF4-FFF2-40B4-BE49-F238E27FC236}">
                <a16:creationId xmlns:a16="http://schemas.microsoft.com/office/drawing/2014/main" xmlns="" id="{C28CAB86-AA69-4EF8-A4E2-4E020497D0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tx1">
              <a:alpha val="20000"/>
            </a:schemeClr>
          </a:solidFill>
        </p:grpSpPr>
        <p:sp>
          <p:nvSpPr>
            <p:cNvPr id="19" name="Freeform: Shape 18">
              <a:extLst>
                <a:ext uri="{FF2B5EF4-FFF2-40B4-BE49-F238E27FC236}">
                  <a16:creationId xmlns:a16="http://schemas.microsoft.com/office/drawing/2014/main" xmlns="" id="{29A36BEE-5544-45FB-88F3-9E156F32E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xmlns="" id="{5B49ECF4-1585-4D6B-AB63-D49C92945E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2" name="Graphic 185">
            <a:extLst>
              <a:ext uri="{FF2B5EF4-FFF2-40B4-BE49-F238E27FC236}">
                <a16:creationId xmlns:a16="http://schemas.microsoft.com/office/drawing/2014/main" xmlns="" id="{617CAA5F-37E3-4DF6-9DD0-68A40D2161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alpha val="20000"/>
            </a:schemeClr>
          </a:solidFill>
        </p:grpSpPr>
        <p:sp>
          <p:nvSpPr>
            <p:cNvPr id="23" name="Freeform: Shape 22">
              <a:extLst>
                <a:ext uri="{FF2B5EF4-FFF2-40B4-BE49-F238E27FC236}">
                  <a16:creationId xmlns:a16="http://schemas.microsoft.com/office/drawing/2014/main" xmlns="" id="{2FCF03A3-80B7-45BC-AA40-A335CC8168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E9D3C77A-275B-4C9E-A407-B09450E564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DC6C5B5B-80BB-41D8-A377-C653EF1B01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DCA5D93A-E913-46A0-9684-20B6B4B8CA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FE6EFE8A-51D2-4AF6-A18C-29A9E5EF5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9" name="Content Placeholder 8">
            <a:extLst>
              <a:ext uri="{FF2B5EF4-FFF2-40B4-BE49-F238E27FC236}">
                <a16:creationId xmlns:a16="http://schemas.microsoft.com/office/drawing/2014/main" xmlns="" id="{7B6C8075-FBF7-65EF-4942-0A6AF97E431D}"/>
              </a:ext>
            </a:extLst>
          </p:cNvPr>
          <p:cNvSpPr>
            <a:spLocks noGrp="1"/>
          </p:cNvSpPr>
          <p:nvPr>
            <p:ph idx="1"/>
          </p:nvPr>
        </p:nvSpPr>
        <p:spPr>
          <a:xfrm>
            <a:off x="7499894" y="2766019"/>
            <a:ext cx="5217173" cy="4351338"/>
          </a:xfrm>
        </p:spPr>
        <p:txBody>
          <a:bodyPr>
            <a:normAutofit/>
          </a:bodyPr>
          <a:lstStyle/>
          <a:p>
            <a:pPr marL="0" indent="0">
              <a:buNone/>
            </a:pPr>
            <a:r>
              <a:rPr lang="en-US" dirty="0"/>
              <a:t>Rajos enmaderados</a:t>
            </a:r>
          </a:p>
          <a:p>
            <a:pPr marL="0" indent="0">
              <a:buNone/>
            </a:pPr>
            <a:endParaRPr lang="en-US" dirty="0"/>
          </a:p>
        </p:txBody>
      </p:sp>
      <p:grpSp>
        <p:nvGrpSpPr>
          <p:cNvPr id="29" name="Graphic 185">
            <a:extLst>
              <a:ext uri="{FF2B5EF4-FFF2-40B4-BE49-F238E27FC236}">
                <a16:creationId xmlns:a16="http://schemas.microsoft.com/office/drawing/2014/main" xmlns=""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solidFill>
        </p:grpSpPr>
        <p:sp>
          <p:nvSpPr>
            <p:cNvPr id="30" name="Freeform: Shape 29">
              <a:extLst>
                <a:ext uri="{FF2B5EF4-FFF2-40B4-BE49-F238E27FC236}">
                  <a16:creationId xmlns:a16="http://schemas.microsoft.com/office/drawing/2014/main" xmlns=""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7824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A04CA1-35E3-6972-E91D-0830335F2662}"/>
              </a:ext>
            </a:extLst>
          </p:cNvPr>
          <p:cNvSpPr>
            <a:spLocks noGrp="1"/>
          </p:cNvSpPr>
          <p:nvPr>
            <p:ph type="title"/>
          </p:nvPr>
        </p:nvSpPr>
        <p:spPr>
          <a:xfrm>
            <a:off x="1059873" y="212725"/>
            <a:ext cx="10515600" cy="1325563"/>
          </a:xfrm>
        </p:spPr>
        <p:txBody>
          <a:bodyPr/>
          <a:lstStyle/>
          <a:p>
            <a:r>
              <a:rPr lang="es-ES" dirty="0"/>
              <a:t>Condiciones de Aplicación </a:t>
            </a:r>
            <a:endParaRPr lang="es-AR" dirty="0"/>
          </a:p>
        </p:txBody>
      </p:sp>
      <p:sp>
        <p:nvSpPr>
          <p:cNvPr id="3" name="Marcador de contenido 2">
            <a:extLst>
              <a:ext uri="{FF2B5EF4-FFF2-40B4-BE49-F238E27FC236}">
                <a16:creationId xmlns:a16="http://schemas.microsoft.com/office/drawing/2014/main" xmlns="" id="{028545C4-AC3D-301A-B091-C9995EFB16B2}"/>
              </a:ext>
            </a:extLst>
          </p:cNvPr>
          <p:cNvSpPr>
            <a:spLocks noGrp="1"/>
          </p:cNvSpPr>
          <p:nvPr>
            <p:ph idx="1"/>
          </p:nvPr>
        </p:nvSpPr>
        <p:spPr>
          <a:xfrm>
            <a:off x="602672" y="2293937"/>
            <a:ext cx="10515600" cy="4351338"/>
          </a:xfrm>
        </p:spPr>
        <p:txBody>
          <a:bodyPr/>
          <a:lstStyle/>
          <a:p>
            <a:pPr>
              <a:buClr>
                <a:schemeClr val="accent1">
                  <a:lumMod val="75000"/>
                </a:schemeClr>
              </a:buClr>
              <a:buFont typeface="Wingdings" panose="05000000000000000000" pitchFamily="2" charset="2"/>
              <a:buChar char="q"/>
            </a:pPr>
            <a:r>
              <a:rPr lang="es-ES" dirty="0"/>
              <a:t> Techo, piso y mineral firmes </a:t>
            </a:r>
          </a:p>
          <a:p>
            <a:pPr marL="0" indent="0">
              <a:buClr>
                <a:schemeClr val="accent1">
                  <a:lumMod val="75000"/>
                </a:schemeClr>
              </a:buClr>
              <a:buNone/>
            </a:pPr>
            <a:endParaRPr lang="es-ES" dirty="0"/>
          </a:p>
          <a:p>
            <a:pPr>
              <a:buClr>
                <a:schemeClr val="accent1">
                  <a:lumMod val="75000"/>
                </a:schemeClr>
              </a:buClr>
              <a:buFont typeface="Wingdings" panose="05000000000000000000" pitchFamily="2" charset="2"/>
              <a:buChar char="q"/>
            </a:pPr>
            <a:r>
              <a:rPr lang="es-ES" dirty="0"/>
              <a:t>No es necesario fortificación del mineral </a:t>
            </a:r>
          </a:p>
          <a:p>
            <a:pPr marL="0" indent="0">
              <a:buClr>
                <a:schemeClr val="accent1">
                  <a:lumMod val="75000"/>
                </a:schemeClr>
              </a:buClr>
              <a:buNone/>
            </a:pPr>
            <a:endParaRPr lang="es-ES" dirty="0"/>
          </a:p>
          <a:p>
            <a:pPr>
              <a:buClr>
                <a:schemeClr val="accent1">
                  <a:lumMod val="75000"/>
                </a:schemeClr>
              </a:buClr>
              <a:buFont typeface="Wingdings" panose="05000000000000000000" pitchFamily="2" charset="2"/>
              <a:buChar char="q"/>
            </a:pPr>
            <a:r>
              <a:rPr lang="es-ES" dirty="0"/>
              <a:t>Buzamiento mayor al ángulo de reposo</a:t>
            </a:r>
          </a:p>
          <a:p>
            <a:pPr marL="0" indent="0">
              <a:buClr>
                <a:schemeClr val="accent1">
                  <a:lumMod val="75000"/>
                </a:schemeClr>
              </a:buClr>
              <a:buNone/>
            </a:pPr>
            <a:endParaRPr lang="es-ES" dirty="0"/>
          </a:p>
          <a:p>
            <a:pPr>
              <a:buClr>
                <a:schemeClr val="accent1">
                  <a:lumMod val="75000"/>
                </a:schemeClr>
              </a:buClr>
              <a:buFont typeface="Wingdings" panose="05000000000000000000" pitchFamily="2" charset="2"/>
              <a:buChar char="q"/>
            </a:pPr>
            <a:r>
              <a:rPr lang="es-ES" b="1" dirty="0"/>
              <a:t>Minerales de Fe, Pb, Cu, </a:t>
            </a:r>
            <a:r>
              <a:rPr lang="es-ES" b="1" dirty="0" err="1"/>
              <a:t>Au,Ag</a:t>
            </a:r>
            <a:r>
              <a:rPr lang="es-ES" dirty="0"/>
              <a:t>, entre otros</a:t>
            </a:r>
            <a:endParaRPr lang="es-AR" dirty="0"/>
          </a:p>
        </p:txBody>
      </p:sp>
    </p:spTree>
    <p:extLst>
      <p:ext uri="{BB962C8B-B14F-4D97-AF65-F5344CB8AC3E}">
        <p14:creationId xmlns:p14="http://schemas.microsoft.com/office/powerpoint/2010/main" val="335443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54A438-3E14-73BA-31D3-5A82FB15DD63}"/>
              </a:ext>
            </a:extLst>
          </p:cNvPr>
          <p:cNvSpPr>
            <a:spLocks noGrp="1"/>
          </p:cNvSpPr>
          <p:nvPr>
            <p:ph type="title"/>
          </p:nvPr>
        </p:nvSpPr>
        <p:spPr>
          <a:xfrm>
            <a:off x="1184564" y="115743"/>
            <a:ext cx="10515600" cy="1325563"/>
          </a:xfrm>
        </p:spPr>
        <p:txBody>
          <a:bodyPr/>
          <a:lstStyle/>
          <a:p>
            <a:r>
              <a:rPr lang="es-ES" dirty="0"/>
              <a:t>Descripción del Método</a:t>
            </a:r>
            <a:endParaRPr lang="es-AR" dirty="0"/>
          </a:p>
        </p:txBody>
      </p:sp>
      <p:sp>
        <p:nvSpPr>
          <p:cNvPr id="3" name="Marcador de contenido 2">
            <a:extLst>
              <a:ext uri="{FF2B5EF4-FFF2-40B4-BE49-F238E27FC236}">
                <a16:creationId xmlns:a16="http://schemas.microsoft.com/office/drawing/2014/main" xmlns="" id="{7D9A65ED-2FC7-EC75-59E2-35BEB3FEB7C8}"/>
              </a:ext>
            </a:extLst>
          </p:cNvPr>
          <p:cNvSpPr>
            <a:spLocks noGrp="1"/>
          </p:cNvSpPr>
          <p:nvPr>
            <p:ph idx="1"/>
          </p:nvPr>
        </p:nvSpPr>
        <p:spPr>
          <a:xfrm>
            <a:off x="-1" y="1441306"/>
            <a:ext cx="12053455" cy="5416694"/>
          </a:xfrm>
        </p:spPr>
        <p:txBody>
          <a:bodyPr>
            <a:normAutofit fontScale="85000" lnSpcReduction="20000"/>
          </a:bodyPr>
          <a:lstStyle/>
          <a:p>
            <a:pPr marL="0" indent="0">
              <a:buNone/>
            </a:pPr>
            <a:r>
              <a:rPr lang="es-ES" dirty="0"/>
              <a:t>El mismo se basa en sostener las paredes del rajo con puntales de madera que se colocan desde el techo hasta el piso. </a:t>
            </a:r>
          </a:p>
          <a:p>
            <a:pPr marL="0" indent="0">
              <a:buNone/>
            </a:pPr>
            <a:r>
              <a:rPr lang="es-ES" dirty="0"/>
              <a:t>De acuerdo a la manera en que distribuyamos los puntales de madera es como se va a denominar el método. </a:t>
            </a:r>
          </a:p>
          <a:p>
            <a:pPr marL="0" indent="0">
              <a:buNone/>
            </a:pPr>
            <a:r>
              <a:rPr lang="es-ES" dirty="0"/>
              <a:t>           </a:t>
            </a:r>
          </a:p>
          <a:p>
            <a:pPr marL="0" indent="0">
              <a:buNone/>
            </a:pPr>
            <a:endParaRPr lang="es-ES" dirty="0"/>
          </a:p>
          <a:p>
            <a:pPr marL="0" indent="0">
              <a:buNone/>
            </a:pPr>
            <a:r>
              <a:rPr lang="es-ES" dirty="0"/>
              <a:t>               Distribución irregular                                    Rajos abiertos (open </a:t>
            </a:r>
            <a:r>
              <a:rPr lang="es-ES" dirty="0" err="1"/>
              <a:t>stopes</a:t>
            </a:r>
            <a:r>
              <a:rPr lang="es-ES" dirty="0"/>
              <a:t>)</a:t>
            </a:r>
          </a:p>
          <a:p>
            <a:pPr marL="0" indent="0">
              <a:buNone/>
            </a:pPr>
            <a:endParaRPr lang="es-ES" dirty="0"/>
          </a:p>
          <a:p>
            <a:pPr marL="0" indent="0">
              <a:buNone/>
            </a:pPr>
            <a:r>
              <a:rPr lang="es-ES" dirty="0"/>
              <a:t>               Distribución regular                                      Rajos enmaderados (</a:t>
            </a:r>
            <a:r>
              <a:rPr lang="es-ES" dirty="0" err="1"/>
              <a:t>stulled</a:t>
            </a:r>
            <a:r>
              <a:rPr lang="es-ES" dirty="0"/>
              <a:t> </a:t>
            </a:r>
            <a:r>
              <a:rPr lang="es-ES" dirty="0" err="1"/>
              <a:t>stopes</a:t>
            </a:r>
            <a:r>
              <a:rPr lang="es-ES" dirty="0"/>
              <a:t>)</a:t>
            </a:r>
          </a:p>
          <a:p>
            <a:pPr marL="0" indent="0">
              <a:buNone/>
            </a:pPr>
            <a:endParaRPr lang="es-AR" dirty="0"/>
          </a:p>
          <a:p>
            <a:pPr marL="0" indent="0">
              <a:buNone/>
            </a:pPr>
            <a:r>
              <a:rPr lang="es-AR" dirty="0"/>
              <a:t>La enmaderación provee, además del soporte provisorio de las paredes, una plataforma de trabajo. </a:t>
            </a:r>
          </a:p>
          <a:p>
            <a:pPr marL="0" indent="0">
              <a:buNone/>
            </a:pPr>
            <a:endParaRPr lang="es-AR" dirty="0"/>
          </a:p>
        </p:txBody>
      </p:sp>
      <p:sp>
        <p:nvSpPr>
          <p:cNvPr id="4" name="Flecha: a la derecha 3">
            <a:extLst>
              <a:ext uri="{FF2B5EF4-FFF2-40B4-BE49-F238E27FC236}">
                <a16:creationId xmlns:a16="http://schemas.microsoft.com/office/drawing/2014/main" xmlns="" id="{82F0ECC4-A2B3-6395-2663-57F7A81CD85C}"/>
              </a:ext>
            </a:extLst>
          </p:cNvPr>
          <p:cNvSpPr/>
          <p:nvPr/>
        </p:nvSpPr>
        <p:spPr>
          <a:xfrm>
            <a:off x="5181601" y="4026981"/>
            <a:ext cx="415636" cy="22167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Flecha: a la derecha 4">
            <a:extLst>
              <a:ext uri="{FF2B5EF4-FFF2-40B4-BE49-F238E27FC236}">
                <a16:creationId xmlns:a16="http://schemas.microsoft.com/office/drawing/2014/main" xmlns="" id="{6C60E572-F6BE-33CF-188C-37C9C5B167BD}"/>
              </a:ext>
            </a:extLst>
          </p:cNvPr>
          <p:cNvSpPr/>
          <p:nvPr/>
        </p:nvSpPr>
        <p:spPr>
          <a:xfrm>
            <a:off x="5181601" y="4911436"/>
            <a:ext cx="415636" cy="22167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58376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84BB586-5411-4A59-BA1A-7032F0F28046}"/>
              </a:ext>
            </a:extLst>
          </p:cNvPr>
          <p:cNvSpPr>
            <a:spLocks noGrp="1"/>
          </p:cNvSpPr>
          <p:nvPr>
            <p:ph idx="1"/>
          </p:nvPr>
        </p:nvSpPr>
        <p:spPr>
          <a:xfrm>
            <a:off x="858982" y="969818"/>
            <a:ext cx="11215255" cy="6567055"/>
          </a:xfrm>
        </p:spPr>
        <p:txBody>
          <a:bodyPr>
            <a:noAutofit/>
          </a:bodyPr>
          <a:lstStyle/>
          <a:p>
            <a:pPr marL="0" indent="0">
              <a:buNone/>
            </a:pPr>
            <a:r>
              <a:rPr lang="es-AR" sz="2000" dirty="0"/>
              <a:t>Se debe preparar una galería base con puente natural (pilar de mineral), mejor calidad soporte de la galería, o artificial (entibación de la galería con enmaderación) y los buzones en la galería artificial o los embudos en la de puente natural para la descarga del mineral quebrado. </a:t>
            </a:r>
          </a:p>
          <a:p>
            <a:pPr marL="0" indent="0">
              <a:buNone/>
            </a:pPr>
            <a:r>
              <a:rPr lang="es-AR" sz="2000" dirty="0"/>
              <a:t>El corte de la rebanada de producción se inicia encima de la galería artificial (el techo de la galería entibada se protege con una cama de madera sobre la cual cae el mineral quebrado) o sobre la de puente natural. </a:t>
            </a:r>
          </a:p>
          <a:p>
            <a:pPr marL="0" indent="0">
              <a:buNone/>
            </a:pPr>
            <a:r>
              <a:rPr lang="es-AR" sz="2000" dirty="0"/>
              <a:t>Iniciados los cortes a partir de una de las chimeneas laterales se avanza en dirección a la otra. </a:t>
            </a:r>
          </a:p>
          <a:p>
            <a:pPr marL="0" indent="0">
              <a:buNone/>
            </a:pPr>
            <a:r>
              <a:rPr lang="es-AR" sz="2000" dirty="0"/>
              <a:t>El corte puede también comenzarse simultáneamente desde las dos chimeneas. Terminado el corte del primer piso se deja un espacio abierto entre el mineral quebrado y el techo de rajo de 1,50 m y se inicia el segundo, el tercero y así sucesivamente hasta completar el rajo. El mineral quebrado solamente se acumulará en el rajo en una pequeña cubierta para proteger el techo de la galería base, mientras el excedente se extrae. En los lugares en que se considera necesario se colocarán puntales de cabecera a patilla o de techo a piso para evitar desprendimientos de cajas. </a:t>
            </a:r>
          </a:p>
        </p:txBody>
      </p:sp>
    </p:spTree>
    <p:extLst>
      <p:ext uri="{BB962C8B-B14F-4D97-AF65-F5344CB8AC3E}">
        <p14:creationId xmlns:p14="http://schemas.microsoft.com/office/powerpoint/2010/main" val="2571079253"/>
      </p:ext>
    </p:extLst>
  </p:cSld>
  <p:clrMapOvr>
    <a:masterClrMapping/>
  </p:clrMapOvr>
</p:sld>
</file>

<file path=ppt/theme/theme1.xml><?xml version="1.0" encoding="utf-8"?>
<a:theme xmlns:a="http://schemas.openxmlformats.org/drawingml/2006/main" name="FunkyShapesVTI">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kyShapesVTI" id="{A7F40C41-3FB2-45B0-B0D6-DFB7FDD9B7AD}" vid="{C49381A0-09CD-46EE-B141-E2CDD87ABFE3}"/>
    </a:ext>
  </a:extLst>
</a:theme>
</file>

<file path=docProps/app.xml><?xml version="1.0" encoding="utf-8"?>
<Properties xmlns="http://schemas.openxmlformats.org/officeDocument/2006/extended-properties" xmlns:vt="http://schemas.openxmlformats.org/officeDocument/2006/docPropsVTypes">
  <TotalTime>197</TotalTime>
  <Words>1022</Words>
  <Application>Microsoft Office PowerPoint</Application>
  <PresentationFormat>Personalizado</PresentationFormat>
  <Paragraphs>107</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FunkyShapesVTI</vt:lpstr>
      <vt:lpstr>Métodos   subterráneos </vt:lpstr>
      <vt:lpstr>Recordando las clasificaciones Alemana y Americana tenemos lo siguiente..</vt:lpstr>
      <vt:lpstr>Presentación de PowerPoint</vt:lpstr>
      <vt:lpstr>GRUPO I              “RAJOS ABIERTOS”</vt:lpstr>
      <vt:lpstr>Principios y Características </vt:lpstr>
      <vt:lpstr>Presentación de PowerPoint</vt:lpstr>
      <vt:lpstr>Condiciones de Aplicación </vt:lpstr>
      <vt:lpstr>Descripción del Método</vt:lpstr>
      <vt:lpstr>Presentación de PowerPoint</vt:lpstr>
      <vt:lpstr>Presentación de PowerPoint</vt:lpstr>
      <vt:lpstr>Ventajas </vt:lpstr>
      <vt:lpstr>Desventajas </vt:lpstr>
      <vt:lpstr>Presentación de PowerPoint</vt:lpstr>
      <vt:lpstr>FORTIFICACION </vt:lpstr>
      <vt:lpstr>Presentación de PowerPoint</vt:lpstr>
      <vt:lpstr>Presentación de PowerPoint</vt:lpstr>
      <vt:lpstr>Presentación de PowerPoint</vt:lpstr>
    </vt:vector>
  </TitlesOfParts>
  <Company>EXO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Métodos   subterráneos</dc:title>
  <dc:creator>Aldana Grgic</dc:creator>
  <cp:lastModifiedBy>Aldana Nicole Grgic</cp:lastModifiedBy>
  <cp:revision>3</cp:revision>
  <dcterms:created xsi:type="dcterms:W3CDTF">2023-06-11T15:26:59Z</dcterms:created>
  <dcterms:modified xsi:type="dcterms:W3CDTF">2024-03-18T01:30:09Z</dcterms:modified>
</cp:coreProperties>
</file>