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2" r:id="rId20"/>
    <p:sldId id="275" r:id="rId2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333333"/>
    <a:srgbClr val="1C1C1C"/>
    <a:srgbClr val="0808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671" autoAdjust="0"/>
  </p:normalViewPr>
  <p:slideViewPr>
    <p:cSldViewPr>
      <p:cViewPr>
        <p:scale>
          <a:sx n="77" d="100"/>
          <a:sy n="77" d="100"/>
        </p:scale>
        <p:origin x="-1176" y="174"/>
      </p:cViewPr>
      <p:guideLst>
        <p:guide orient="horz" pos="2160"/>
        <p:guide pos="2880"/>
      </p:guideLst>
    </p:cSldViewPr>
  </p:slideViewPr>
  <p:outlineViewPr>
    <p:cViewPr>
      <p:scale>
        <a:sx n="33" d="100"/>
        <a:sy n="33" d="100"/>
      </p:scale>
      <p:origin x="0" y="69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23530254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142123254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19984497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372309189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164693975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347190025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345866150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412254087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317605553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347156422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D53C9BB-CEAF-43AC-BC8D-D3FE387B04AE}" type="datetimeFigureOut">
              <a:rPr lang="es-AR" smtClean="0"/>
              <a:t>17/10/2024</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B71DBC79-E2DF-4580-8AC2-ADD15FD9E7BB}" type="slidenum">
              <a:rPr lang="es-AR" smtClean="0"/>
              <a:t>‹Nº›</a:t>
            </a:fld>
            <a:endParaRPr lang="es-AR" dirty="0"/>
          </a:p>
        </p:txBody>
      </p:sp>
    </p:spTree>
    <p:extLst>
      <p:ext uri="{BB962C8B-B14F-4D97-AF65-F5344CB8AC3E}">
        <p14:creationId xmlns:p14="http://schemas.microsoft.com/office/powerpoint/2010/main" val="48313780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3C9BB-CEAF-43AC-BC8D-D3FE387B04AE}" type="datetimeFigureOut">
              <a:rPr lang="es-AR" smtClean="0"/>
              <a:t>17/10/2024</a:t>
            </a:fld>
            <a:endParaRPr lang="es-A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BC79-E2DF-4580-8AC2-ADD15FD9E7BB}" type="slidenum">
              <a:rPr lang="es-AR" smtClean="0"/>
              <a:t>‹Nº›</a:t>
            </a:fld>
            <a:endParaRPr lang="es-AR" dirty="0"/>
          </a:p>
        </p:txBody>
      </p:sp>
    </p:spTree>
    <p:extLst>
      <p:ext uri="{BB962C8B-B14F-4D97-AF65-F5344CB8AC3E}">
        <p14:creationId xmlns:p14="http://schemas.microsoft.com/office/powerpoint/2010/main" val="628822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44824"/>
            <a:ext cx="8064896" cy="1584176"/>
          </a:xfrm>
        </p:spPr>
        <p:txBody>
          <a:bodyPr>
            <a:normAutofit/>
          </a:bodyPr>
          <a:lstStyle/>
          <a:p>
            <a:pPr algn="l"/>
            <a:r>
              <a:rPr lang="es-AR" sz="2800" u="sng" dirty="0">
                <a:latin typeface="BankGothic Lt BT" pitchFamily="34" charset="0"/>
              </a:rPr>
              <a:t>Materia</a:t>
            </a:r>
            <a:r>
              <a:rPr lang="es-AR" sz="2800" dirty="0">
                <a:latin typeface="BankGothic Lt BT" pitchFamily="34" charset="0"/>
              </a:rPr>
              <a:t>: </a:t>
            </a:r>
            <a:r>
              <a:rPr lang="es-AR" sz="3200" dirty="0">
                <a:latin typeface="BankGothic Lt BT" pitchFamily="34" charset="0"/>
              </a:rPr>
              <a:t>Tecnología de la información y la comunicación </a:t>
            </a:r>
          </a:p>
        </p:txBody>
      </p:sp>
      <p:sp>
        <p:nvSpPr>
          <p:cNvPr id="3" name="2 Subtítulo"/>
          <p:cNvSpPr>
            <a:spLocks noGrp="1"/>
          </p:cNvSpPr>
          <p:nvPr>
            <p:ph type="subTitle" idx="1"/>
          </p:nvPr>
        </p:nvSpPr>
        <p:spPr>
          <a:xfrm>
            <a:off x="611560" y="3717032"/>
            <a:ext cx="6400800" cy="1440159"/>
          </a:xfrm>
        </p:spPr>
        <p:txBody>
          <a:bodyPr/>
          <a:lstStyle/>
          <a:p>
            <a:pPr algn="l"/>
            <a:r>
              <a:rPr lang="es-AR" u="sng" dirty="0">
                <a:solidFill>
                  <a:schemeClr val="tx1"/>
                </a:solidFill>
                <a:latin typeface="BankGothic Lt BT" pitchFamily="34" charset="0"/>
              </a:rPr>
              <a:t>Tema</a:t>
            </a:r>
            <a:r>
              <a:rPr lang="es-AR" dirty="0">
                <a:solidFill>
                  <a:schemeClr val="tx1"/>
                </a:solidFill>
                <a:latin typeface="BankGothic Lt BT" pitchFamily="34" charset="0"/>
              </a:rPr>
              <a:t>: Los Simpson</a:t>
            </a:r>
          </a:p>
          <a:p>
            <a:pPr algn="l"/>
            <a:r>
              <a:rPr lang="es-AR" u="sng" dirty="0">
                <a:solidFill>
                  <a:schemeClr val="tx1"/>
                </a:solidFill>
                <a:latin typeface="BankGothic Lt BT" pitchFamily="34" charset="0"/>
              </a:rPr>
              <a:t>Nombre</a:t>
            </a:r>
            <a:r>
              <a:rPr lang="es-AR" dirty="0" smtClean="0">
                <a:solidFill>
                  <a:schemeClr val="tx1"/>
                </a:solidFill>
                <a:latin typeface="BankGothic Lt BT" pitchFamily="34" charset="0"/>
              </a:rPr>
              <a:t>: Valentín gallo</a:t>
            </a:r>
            <a:endParaRPr lang="es-AR" dirty="0">
              <a:solidFill>
                <a:schemeClr val="tx1"/>
              </a:solidFill>
              <a:latin typeface="BankGothic Lt BT" pitchFamily="34" charset="0"/>
            </a:endParaRPr>
          </a:p>
        </p:txBody>
      </p:sp>
      <p:pic>
        <p:nvPicPr>
          <p:cNvPr id="5" name="CANCIÓN ORIGINAL DE LOS SIMPSON_70k">
            <a:hlinkClick r:id="" action="ppaction://media"/>
            <a:extLst>
              <a:ext uri="{FF2B5EF4-FFF2-40B4-BE49-F238E27FC236}">
                <a16:creationId xmlns:a16="http://schemas.microsoft.com/office/drawing/2014/main" xmlns="" id="{EF2398BE-CD57-4192-827D-A189EE484E49}"/>
              </a:ext>
            </a:extLst>
          </p:cNvPr>
          <p:cNvPicPr>
            <a:picLocks noChangeAspect="1"/>
          </p:cNvPicPr>
          <p:nvPr>
            <a:audioFile r:link="rId2"/>
            <p:extLst>
              <p:ext uri="{DAA4B4D4-6D71-4841-9C94-3DE7FCFB9230}">
                <p14:media xmlns:p14="http://schemas.microsoft.com/office/powerpoint/2010/main" r:embed="rId3">
                  <p14:trim st="9700"/>
                </p14:media>
              </p:ext>
            </p:extLst>
          </p:nvPr>
        </p:nvPicPr>
        <p:blipFill>
          <a:blip r:embed="rId5"/>
          <a:stretch>
            <a:fillRect/>
          </a:stretch>
        </p:blipFill>
        <p:spPr>
          <a:xfrm>
            <a:off x="4032738" y="5148173"/>
            <a:ext cx="609600" cy="609600"/>
          </a:xfrm>
          <a:prstGeom prst="rect">
            <a:avLst/>
          </a:prstGeom>
        </p:spPr>
      </p:pic>
    </p:spTree>
    <p:custDataLst>
      <p:tags r:id="rId1"/>
    </p:custDataLst>
    <p:extLst>
      <p:ext uri="{BB962C8B-B14F-4D97-AF65-F5344CB8AC3E}">
        <p14:creationId xmlns:p14="http://schemas.microsoft.com/office/powerpoint/2010/main" val="3599329407"/>
      </p:ext>
    </p:extLst>
  </p:cSld>
  <p:clrMapOvr>
    <a:masterClrMapping/>
  </p:clrMapOvr>
  <p:transition spd="slow" advClick="0" advTm="972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39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extLst>
    <p:ext uri="{E180D4A7-C9FB-4DFB-919C-405C955672EB}">
      <p14:showEvtLst xmlns:p14="http://schemas.microsoft.com/office/powerpoint/2010/main">
        <p14:playEvt time="0"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2352" y="1196752"/>
            <a:ext cx="8579296" cy="5540360"/>
          </a:xfrm>
          <a:solidFill>
            <a:srgbClr val="5F5F5F">
              <a:alpha val="43000"/>
            </a:srgbClr>
          </a:solidFill>
          <a:ln>
            <a:solidFill>
              <a:schemeClr val="bg2">
                <a:lumMod val="90000"/>
              </a:schemeClr>
            </a:solidFill>
          </a:ln>
        </p:spPr>
        <p:txBody>
          <a:bodyPr numCol="2" spcCol="180000">
            <a:normAutofit/>
          </a:bodyPr>
          <a:lstStyle/>
          <a:p>
            <a:pPr algn="l"/>
            <a:r>
              <a:rPr lang="es-AR" sz="2400" b="1" dirty="0">
                <a:latin typeface="BankGothic Lt BT" pitchFamily="34" charset="0"/>
              </a:rPr>
              <a:t>más conocido como Ned es un personaje ficticio de la serie de televisión de dibujos animados Los Simpson. </a:t>
            </a:r>
            <a:br>
              <a:rPr lang="es-AR" sz="2400" b="1" dirty="0">
                <a:latin typeface="BankGothic Lt BT" pitchFamily="34" charset="0"/>
              </a:rPr>
            </a:br>
            <a:r>
              <a:rPr lang="es-AR" sz="2400" b="1" dirty="0">
                <a:latin typeface="BankGothic Lt BT" pitchFamily="34" charset="0"/>
              </a:rPr>
              <a:t>Ned es el vecino de junto de la familia Simpson. Normalmente es odiado por </a:t>
            </a:r>
            <a:r>
              <a:rPr lang="es-AR" sz="2400" b="1" dirty="0" err="1">
                <a:latin typeface="BankGothic Lt BT" pitchFamily="34" charset="0"/>
              </a:rPr>
              <a:t>Homer</a:t>
            </a:r>
            <a:r>
              <a:rPr lang="es-AR" sz="2400" b="1" dirty="0">
                <a:latin typeface="BankGothic Lt BT" pitchFamily="34" charset="0"/>
              </a:rPr>
              <a:t> Simpson, que lo define como «peor que Frankenstein y el Dr. No». Es un cristiano devoto y es el más amigable y compasivo de todos los habitantes de Springfield, considerado normalmente como uno de los pilares de su comunidad.</a:t>
            </a:r>
            <a:br>
              <a:rPr lang="es-AR" sz="2400" b="1" dirty="0">
                <a:latin typeface="BankGothic Lt BT" pitchFamily="34" charset="0"/>
              </a:rPr>
            </a:br>
            <a:endParaRPr lang="es-AR" sz="2400" b="1" dirty="0">
              <a:latin typeface="BankGothic Lt BT"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987035"/>
            <a:ext cx="3041576" cy="24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xmlns="" id="{E2F08BF6-DD05-4EE2-AA37-EFEA42E5AD35}"/>
              </a:ext>
            </a:extLst>
          </p:cNvPr>
          <p:cNvSpPr txBox="1"/>
          <p:nvPr/>
        </p:nvSpPr>
        <p:spPr>
          <a:xfrm>
            <a:off x="2015716" y="285010"/>
            <a:ext cx="5112568"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3600" b="1" i="0" u="none" strike="noStrike" kern="1200" cap="none" spc="0" normalizeH="0" baseline="0" noProof="0" dirty="0">
                <a:ln>
                  <a:noFill/>
                </a:ln>
                <a:solidFill>
                  <a:prstClr val="black"/>
                </a:solidFill>
                <a:effectLst/>
                <a:uLnTx/>
                <a:uFillTx/>
                <a:latin typeface="BankGothic Lt BT" pitchFamily="34" charset="0"/>
                <a:ea typeface="+mj-ea"/>
                <a:cs typeface="+mj-cs"/>
              </a:rPr>
              <a:t>Ned  Flanders</a:t>
            </a:r>
            <a:endParaRPr lang="es-AR" sz="2800" dirty="0"/>
          </a:p>
        </p:txBody>
      </p:sp>
    </p:spTree>
    <p:extLst>
      <p:ext uri="{BB962C8B-B14F-4D97-AF65-F5344CB8AC3E}">
        <p14:creationId xmlns:p14="http://schemas.microsoft.com/office/powerpoint/2010/main" val="2579844459"/>
      </p:ext>
    </p:extLst>
  </p:cSld>
  <p:clrMapOvr>
    <a:masterClrMapping/>
  </p:clrMapOvr>
  <mc:AlternateContent xmlns:mc="http://schemas.openxmlformats.org/markup-compatibility/2006">
    <mc:Choice xmlns:p14="http://schemas.microsoft.com/office/powerpoint/2010/main" Requires="p14">
      <p:transition spd="slow" p14:dur="1500" advTm="5562">
        <p:split orient="vert"/>
      </p:transition>
    </mc:Choice>
    <mc:Fallback>
      <p:transition spd="slow" advTm="556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330240"/>
            <a:ext cx="5630657" cy="233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1124743"/>
            <a:ext cx="8229600" cy="3196221"/>
          </a:xfrm>
          <a:solidFill>
            <a:srgbClr val="5F5F5F">
              <a:alpha val="35000"/>
            </a:srgbClr>
          </a:solidFill>
          <a:ln>
            <a:solidFill>
              <a:schemeClr val="bg2">
                <a:lumMod val="90000"/>
              </a:schemeClr>
            </a:solidFill>
          </a:ln>
        </p:spPr>
        <p:txBody>
          <a:bodyPr>
            <a:normAutofit/>
          </a:bodyPr>
          <a:lstStyle/>
          <a:p>
            <a:r>
              <a:rPr lang="es-AR" sz="2400" b="1" dirty="0">
                <a:latin typeface="BankGothic Lt BT" pitchFamily="34" charset="0"/>
              </a:rPr>
              <a:t>es un personaje de la serie de dibujos animados Los Simpson. </a:t>
            </a:r>
            <a:br>
              <a:rPr lang="es-AR" sz="2400" b="1" dirty="0">
                <a:latin typeface="BankGothic Lt BT" pitchFamily="34" charset="0"/>
              </a:rPr>
            </a:br>
            <a:r>
              <a:rPr lang="es-AR" sz="2400" b="1" dirty="0">
                <a:latin typeface="BankGothic Lt BT" pitchFamily="34" charset="0"/>
              </a:rPr>
              <a:t>el personaje está basado en </a:t>
            </a:r>
            <a:r>
              <a:rPr lang="es-AR" sz="2400" b="1" dirty="0" err="1">
                <a:latin typeface="BankGothic Lt BT" pitchFamily="34" charset="0"/>
              </a:rPr>
              <a:t>Rusty</a:t>
            </a:r>
            <a:r>
              <a:rPr lang="es-AR" sz="2400" b="1" dirty="0">
                <a:latin typeface="BankGothic Lt BT" pitchFamily="34" charset="0"/>
              </a:rPr>
              <a:t> </a:t>
            </a:r>
            <a:r>
              <a:rPr lang="es-AR" sz="2400" b="1" dirty="0" err="1">
                <a:latin typeface="BankGothic Lt BT" pitchFamily="34" charset="0"/>
              </a:rPr>
              <a:t>Nails</a:t>
            </a:r>
            <a:r>
              <a:rPr lang="es-AR" sz="2400" b="1" dirty="0">
                <a:latin typeface="BankGothic Lt BT" pitchFamily="34" charset="0"/>
              </a:rPr>
              <a:t>, un popular payaso de televisión de Portland . Fue diseñado para ser igual a </a:t>
            </a:r>
            <a:r>
              <a:rPr lang="es-AR" sz="2400" b="1" dirty="0" err="1">
                <a:latin typeface="BankGothic Lt BT" pitchFamily="34" charset="0"/>
              </a:rPr>
              <a:t>Homer</a:t>
            </a:r>
            <a:r>
              <a:rPr lang="es-AR" sz="2400" b="1" dirty="0">
                <a:latin typeface="BankGothic Lt BT" pitchFamily="34" charset="0"/>
              </a:rPr>
              <a:t> Simpson con maquillaje de payaso, ya que la idea original era que Bart adorara a un payaso de televisión que físicamente es igual a su padre</a:t>
            </a:r>
          </a:p>
        </p:txBody>
      </p:sp>
      <p:sp>
        <p:nvSpPr>
          <p:cNvPr id="3" name="CuadroTexto 2">
            <a:extLst>
              <a:ext uri="{FF2B5EF4-FFF2-40B4-BE49-F238E27FC236}">
                <a16:creationId xmlns:a16="http://schemas.microsoft.com/office/drawing/2014/main" xmlns="" id="{BD0A53B9-93F7-45D5-9AB3-BC42659987F8}"/>
              </a:ext>
            </a:extLst>
          </p:cNvPr>
          <p:cNvSpPr txBox="1"/>
          <p:nvPr/>
        </p:nvSpPr>
        <p:spPr>
          <a:xfrm>
            <a:off x="2411759" y="188640"/>
            <a:ext cx="4694553"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3600" b="1" dirty="0">
                <a:solidFill>
                  <a:prstClr val="black"/>
                </a:solidFill>
                <a:latin typeface="BankGothic Lt BT" pitchFamily="34" charset="0"/>
                <a:ea typeface="+mj-ea"/>
                <a:cs typeface="+mj-cs"/>
              </a:rPr>
              <a:t>k</a:t>
            </a:r>
            <a:r>
              <a:rPr lang="es-AR" sz="3600" b="1" dirty="0">
                <a:solidFill>
                  <a:prstClr val="black"/>
                </a:solidFill>
                <a:latin typeface="BankGothic Lt BT" pitchFamily="34" charset="0"/>
                <a:ea typeface="+mj-ea"/>
                <a:cs typeface="+mj-cs"/>
              </a:rPr>
              <a:t>rosty</a:t>
            </a:r>
            <a:r>
              <a:rPr lang="es-AR" sz="4800" b="1" dirty="0">
                <a:solidFill>
                  <a:prstClr val="black"/>
                </a:solidFill>
                <a:latin typeface="BankGothic Lt BT" pitchFamily="34" charset="0"/>
                <a:ea typeface="+mj-ea"/>
                <a:cs typeface="+mj-cs"/>
              </a:rPr>
              <a:t> </a:t>
            </a:r>
            <a:r>
              <a:rPr lang="es-AR" sz="3600" b="1" dirty="0">
                <a:solidFill>
                  <a:prstClr val="black"/>
                </a:solidFill>
                <a:latin typeface="BankGothic Lt BT" pitchFamily="34" charset="0"/>
                <a:ea typeface="+mj-ea"/>
                <a:cs typeface="+mj-cs"/>
              </a:rPr>
              <a:t>el payaso</a:t>
            </a:r>
            <a:endParaRPr lang="es-AR" sz="2800" dirty="0"/>
          </a:p>
        </p:txBody>
      </p:sp>
    </p:spTree>
    <p:extLst>
      <p:ext uri="{BB962C8B-B14F-4D97-AF65-F5344CB8AC3E}">
        <p14:creationId xmlns:p14="http://schemas.microsoft.com/office/powerpoint/2010/main" val="2627100466"/>
      </p:ext>
    </p:extLst>
  </p:cSld>
  <p:clrMapOvr>
    <a:masterClrMapping/>
  </p:clrMapOvr>
  <mc:AlternateContent xmlns:mc="http://schemas.openxmlformats.org/markup-compatibility/2006">
    <mc:Choice xmlns:p14="http://schemas.microsoft.com/office/powerpoint/2010/main" Requires="p14">
      <p:transition spd="slow" p14:dur="1250" advTm="5153">
        <p14:flip dir="r"/>
      </p:transition>
    </mc:Choice>
    <mc:Fallback>
      <p:transition spd="slow" advTm="51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8" y="953778"/>
            <a:ext cx="8229600" cy="3082354"/>
          </a:xfrm>
          <a:solidFill>
            <a:srgbClr val="5F5F5F">
              <a:alpha val="34000"/>
            </a:srgbClr>
          </a:solidFill>
          <a:ln>
            <a:solidFill>
              <a:schemeClr val="bg2">
                <a:lumMod val="90000"/>
              </a:schemeClr>
            </a:solidFill>
          </a:ln>
        </p:spPr>
        <p:txBody>
          <a:bodyPr>
            <a:normAutofit/>
          </a:bodyPr>
          <a:lstStyle/>
          <a:p>
            <a:r>
              <a:rPr lang="es-AR" sz="2400" b="1" dirty="0">
                <a:latin typeface="BankGothic Lt BT" pitchFamily="34" charset="0"/>
              </a:rPr>
              <a:t> es un personaje ficticio recurrente de la serie de televisión de dibujos animados Los Simpson.</a:t>
            </a:r>
            <a:br>
              <a:rPr lang="es-AR" sz="2400" b="1" dirty="0">
                <a:latin typeface="BankGothic Lt BT" pitchFamily="34" charset="0"/>
              </a:rPr>
            </a:br>
            <a:r>
              <a:rPr lang="es-AR" sz="2400" b="1" dirty="0">
                <a:latin typeface="BankGothic Lt BT" pitchFamily="34" charset="0"/>
              </a:rPr>
              <a:t>Es el propietario de la Planta de energía nuclear de Springfield y por tanto jefe de </a:t>
            </a:r>
            <a:r>
              <a:rPr lang="es-AR" sz="2400" b="1" dirty="0" err="1">
                <a:latin typeface="BankGothic Lt BT" pitchFamily="34" charset="0"/>
              </a:rPr>
              <a:t>Homer</a:t>
            </a:r>
            <a:r>
              <a:rPr lang="es-AR" sz="2400" b="1" dirty="0">
                <a:latin typeface="BankGothic Lt BT" pitchFamily="34" charset="0"/>
              </a:rPr>
              <a:t> Simpson. Es atendido casi todo el tiempo por </a:t>
            </a:r>
            <a:r>
              <a:rPr lang="es-AR" sz="2400" b="1" dirty="0" err="1">
                <a:latin typeface="BankGothic Lt BT" pitchFamily="34" charset="0"/>
              </a:rPr>
              <a:t>Waylon</a:t>
            </a:r>
            <a:r>
              <a:rPr lang="es-AR" sz="2400" b="1" dirty="0">
                <a:latin typeface="BankGothic Lt BT" pitchFamily="34" charset="0"/>
              </a:rPr>
              <a:t> </a:t>
            </a:r>
            <a:r>
              <a:rPr lang="es-AR" sz="2400" b="1" dirty="0" err="1">
                <a:latin typeface="BankGothic Lt BT" pitchFamily="34" charset="0"/>
              </a:rPr>
              <a:t>Smithers</a:t>
            </a:r>
            <a:r>
              <a:rPr lang="es-AR" sz="2400" b="1" dirty="0">
                <a:latin typeface="BankGothic Lt BT" pitchFamily="34" charset="0"/>
              </a:rPr>
              <a:t>, su leal y adulador ayudante, asesor, confidente y admirador secreto.</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3862" y="4036132"/>
            <a:ext cx="3336273" cy="2821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xmlns="" id="{0908C3C3-5A22-41D9-9410-11D546709BE2}"/>
              </a:ext>
            </a:extLst>
          </p:cNvPr>
          <p:cNvSpPr txBox="1"/>
          <p:nvPr/>
        </p:nvSpPr>
        <p:spPr>
          <a:xfrm>
            <a:off x="2267742" y="251176"/>
            <a:ext cx="460851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3600" dirty="0">
                <a:solidFill>
                  <a:schemeClr val="tx1"/>
                </a:solidFill>
                <a:latin typeface="BankGothic Lt BT"/>
              </a:rPr>
              <a:t>Sr. </a:t>
            </a:r>
            <a:r>
              <a:rPr lang="es-ES" sz="3600" dirty="0" err="1">
                <a:solidFill>
                  <a:schemeClr val="tx1"/>
                </a:solidFill>
                <a:latin typeface="BankGothic Lt BT"/>
              </a:rPr>
              <a:t>Berns</a:t>
            </a:r>
            <a:endParaRPr lang="es-AR" sz="3600" dirty="0">
              <a:solidFill>
                <a:schemeClr val="tx1"/>
              </a:solidFill>
              <a:latin typeface="BankGothic Lt BT"/>
            </a:endParaRPr>
          </a:p>
        </p:txBody>
      </p:sp>
    </p:spTree>
    <p:extLst>
      <p:ext uri="{BB962C8B-B14F-4D97-AF65-F5344CB8AC3E}">
        <p14:creationId xmlns:p14="http://schemas.microsoft.com/office/powerpoint/2010/main" val="2736370357"/>
      </p:ext>
    </p:extLst>
  </p:cSld>
  <p:clrMapOvr>
    <a:masterClrMapping/>
  </p:clrMapOvr>
  <mc:AlternateContent xmlns:mc="http://schemas.openxmlformats.org/markup-compatibility/2006">
    <mc:Choice xmlns:p14="http://schemas.microsoft.com/office/powerpoint/2010/main" Requires="p14">
      <p:transition spd="slow" p14:dur="1250" advTm="6184">
        <p14:flip dir="r"/>
      </p:transition>
    </mc:Choice>
    <mc:Fallback>
      <p:transition spd="slow" advTm="61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4680520"/>
          </a:xfrm>
          <a:solidFill>
            <a:srgbClr val="5F5F5F">
              <a:alpha val="33000"/>
            </a:srgbClr>
          </a:solidFill>
          <a:ln>
            <a:solidFill>
              <a:schemeClr val="bg2">
                <a:lumMod val="90000"/>
              </a:schemeClr>
            </a:solidFill>
          </a:ln>
        </p:spPr>
        <p:txBody>
          <a:bodyPr numCol="1" spcCol="72000">
            <a:normAutofit fontScale="90000"/>
          </a:bodyPr>
          <a:lstStyle/>
          <a:p>
            <a:r>
              <a:rPr lang="es-AR" sz="2400" b="1" dirty="0">
                <a:latin typeface="BankGothic Lt BT" pitchFamily="34" charset="0"/>
              </a:rPr>
              <a:t>es la </a:t>
            </a:r>
            <a:r>
              <a:rPr lang="es-AR" sz="2400" b="1" dirty="0" err="1">
                <a:latin typeface="BankGothic Lt BT" pitchFamily="34" charset="0"/>
              </a:rPr>
              <a:t>satirización</a:t>
            </a:r>
            <a:r>
              <a:rPr lang="es-AR" sz="2400" b="1" dirty="0">
                <a:latin typeface="BankGothic Lt BT" pitchFamily="34" charset="0"/>
              </a:rPr>
              <a:t> del típico alcohólico que pasa casi todo el día bebiendo. Su voz es bastante grotesca eructando de vez en cuando producto de su alcoholismo. Con respecto a su hogar aparecen tres: El primero es La Taberna de </a:t>
            </a:r>
            <a:r>
              <a:rPr lang="es-AR" sz="2400" b="1" dirty="0" err="1">
                <a:latin typeface="BankGothic Lt BT" pitchFamily="34" charset="0"/>
              </a:rPr>
              <a:t>Moe</a:t>
            </a:r>
            <a:r>
              <a:rPr lang="es-AR" sz="2400" b="1" dirty="0">
                <a:latin typeface="BankGothic Lt BT" pitchFamily="34" charset="0"/>
              </a:rPr>
              <a:t> que realmente no es su hogar sino que a veces se ha quedado dormido producto de la borrachera, luego se ve un apartamento sucio y muy poco amueblado, y por último, un apartamento con una barra como la de las estaciones de bomberos, que llega directamente al bar de </a:t>
            </a:r>
            <a:r>
              <a:rPr lang="es-AR" sz="2400" b="1" dirty="0" err="1">
                <a:latin typeface="BankGothic Lt BT" pitchFamily="34" charset="0"/>
              </a:rPr>
              <a:t>Moe</a:t>
            </a:r>
            <a:r>
              <a:rPr lang="es-AR" sz="2400" b="1" dirty="0">
                <a:latin typeface="BankGothic Lt BT" pitchFamily="34" charset="0"/>
              </a:rPr>
              <a:t>. Según el episodio 22 Short Films </a:t>
            </a:r>
            <a:r>
              <a:rPr lang="es-AR" sz="2400" b="1" dirty="0" err="1">
                <a:latin typeface="BankGothic Lt BT" pitchFamily="34" charset="0"/>
              </a:rPr>
              <a:t>About</a:t>
            </a:r>
            <a:r>
              <a:rPr lang="es-AR" sz="2400" b="1" dirty="0">
                <a:latin typeface="BankGothic Lt BT" pitchFamily="34" charset="0"/>
              </a:rPr>
              <a:t> Springfield, Barney debe a la taberna de Moe 15.000.000.000 de dólares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581128"/>
            <a:ext cx="1728192"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xmlns="" id="{6086ABDC-AD12-4906-A3A2-746793552773}"/>
              </a:ext>
            </a:extLst>
          </p:cNvPr>
          <p:cNvSpPr txBox="1"/>
          <p:nvPr/>
        </p:nvSpPr>
        <p:spPr>
          <a:xfrm>
            <a:off x="3203847" y="5392150"/>
            <a:ext cx="3382677"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3600" b="1" i="0" u="none" strike="noStrike" kern="1200" cap="none" spc="0" normalizeH="0" baseline="0" noProof="0" dirty="0">
                <a:ln>
                  <a:noFill/>
                </a:ln>
                <a:solidFill>
                  <a:prstClr val="black"/>
                </a:solidFill>
                <a:effectLst/>
                <a:uLnTx/>
                <a:uFillTx/>
                <a:latin typeface="BankGothic Lt BT" pitchFamily="34" charset="0"/>
                <a:ea typeface="+mj-ea"/>
                <a:cs typeface="+mj-cs"/>
              </a:rPr>
              <a:t>Barney</a:t>
            </a:r>
            <a:endParaRPr lang="es-AR" sz="3200" dirty="0"/>
          </a:p>
        </p:txBody>
      </p:sp>
    </p:spTree>
    <p:extLst>
      <p:ext uri="{BB962C8B-B14F-4D97-AF65-F5344CB8AC3E}">
        <p14:creationId xmlns:p14="http://schemas.microsoft.com/office/powerpoint/2010/main" val="2547639011"/>
      </p:ext>
    </p:extLst>
  </p:cSld>
  <p:clrMapOvr>
    <a:masterClrMapping/>
  </p:clrMapOvr>
  <p:transition spd="slow" advTm="592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9716"/>
            <a:ext cx="8229600" cy="3442394"/>
          </a:xfrm>
          <a:solidFill>
            <a:srgbClr val="5F5F5F">
              <a:alpha val="43000"/>
            </a:srgbClr>
          </a:solidFill>
          <a:ln>
            <a:solidFill>
              <a:schemeClr val="bg2">
                <a:lumMod val="90000"/>
              </a:schemeClr>
            </a:solidFill>
          </a:ln>
        </p:spPr>
        <p:txBody>
          <a:bodyPr>
            <a:normAutofit fontScale="90000"/>
          </a:bodyPr>
          <a:lstStyle/>
          <a:p>
            <a:r>
              <a:rPr lang="es-AR" sz="2400" b="1" dirty="0">
                <a:latin typeface="BankGothic Lt BT" pitchFamily="34" charset="0"/>
              </a:rPr>
              <a:t>Es el administrador de una tienda en Springfield,</a:t>
            </a:r>
            <a:br>
              <a:rPr lang="es-AR" sz="2400" b="1" dirty="0">
                <a:latin typeface="BankGothic Lt BT" pitchFamily="34" charset="0"/>
              </a:rPr>
            </a:br>
            <a:r>
              <a:rPr lang="es-AR" sz="2400" b="1" dirty="0">
                <a:latin typeface="BankGothic Lt BT" pitchFamily="34" charset="0"/>
              </a:rPr>
              <a:t>En una ocasión Apu batió el récord de tiempo en servicio en la tienda (96 horas consecutivas de trabajo) y cuando terminó creía que era un colibrí. Constantemente es atacado por los delincuentes de Springfield (especialmente Snake, así como los vándalos Jimbo, Dolph, Kearney y Nelson), y ha recibido varios disparos de bala. Estos son tan comunes, que la multa por cada disparo es solo de US$100.</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617" y="4581128"/>
            <a:ext cx="5048766" cy="213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xmlns="" id="{AB1AC3CC-5BAC-42B5-B679-4FDFAC354565}"/>
              </a:ext>
            </a:extLst>
          </p:cNvPr>
          <p:cNvSpPr txBox="1"/>
          <p:nvPr/>
        </p:nvSpPr>
        <p:spPr>
          <a:xfrm>
            <a:off x="3833918" y="197000"/>
            <a:ext cx="147616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3600" i="0" u="none" strike="noStrike" kern="1200" cap="none" spc="0" normalizeH="0" baseline="0" noProof="0" dirty="0">
                <a:ln>
                  <a:noFill/>
                </a:ln>
                <a:solidFill>
                  <a:prstClr val="black"/>
                </a:solidFill>
                <a:effectLst/>
                <a:uLnTx/>
                <a:uFillTx/>
                <a:latin typeface="BankGothic Lt BT" pitchFamily="34" charset="0"/>
                <a:ea typeface="+mj-ea"/>
                <a:cs typeface="+mj-cs"/>
              </a:rPr>
              <a:t>Apu</a:t>
            </a:r>
            <a:endParaRPr lang="es-AR" dirty="0"/>
          </a:p>
        </p:txBody>
      </p:sp>
    </p:spTree>
    <p:extLst>
      <p:ext uri="{BB962C8B-B14F-4D97-AF65-F5344CB8AC3E}">
        <p14:creationId xmlns:p14="http://schemas.microsoft.com/office/powerpoint/2010/main" val="742493208"/>
      </p:ext>
    </p:extLst>
  </p:cSld>
  <p:clrMapOvr>
    <a:masterClrMapping/>
  </p:clrMapOvr>
  <mc:AlternateContent xmlns:mc="http://schemas.openxmlformats.org/markup-compatibility/2006">
    <mc:Choice xmlns:p14="http://schemas.microsoft.com/office/powerpoint/2010/main" Requires="p14">
      <p:transition spd="slow" p14:dur="1600" advTm="6081">
        <p14:prism isContent="1" isInverted="1"/>
      </p:transition>
    </mc:Choice>
    <mc:Fallback>
      <p:transition spd="slow" advTm="60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 y="1107417"/>
            <a:ext cx="8301608" cy="5760640"/>
          </a:xfrm>
          <a:solidFill>
            <a:srgbClr val="5F5F5F">
              <a:alpha val="33000"/>
            </a:srgbClr>
          </a:solidFill>
          <a:ln>
            <a:solidFill>
              <a:schemeClr val="bg2">
                <a:lumMod val="90000"/>
              </a:schemeClr>
            </a:solidFill>
          </a:ln>
        </p:spPr>
        <p:txBody>
          <a:bodyPr numCol="2" spcCol="324000">
            <a:normAutofit/>
          </a:bodyPr>
          <a:lstStyle/>
          <a:p>
            <a:pPr algn="l"/>
            <a:r>
              <a:rPr lang="es-AR" sz="2400" b="1" dirty="0">
                <a:latin typeface="BankGothic Lt BT" pitchFamily="34" charset="0"/>
              </a:rPr>
              <a:t> El nombre del personaje está basado en el nombre del Dr. </a:t>
            </a:r>
            <a:r>
              <a:rPr lang="es-AR" sz="2400" b="1" dirty="0" err="1">
                <a:latin typeface="BankGothic Lt BT" pitchFamily="34" charset="0"/>
              </a:rPr>
              <a:t>Terwilliker</a:t>
            </a:r>
            <a:r>
              <a:rPr lang="es-AR" sz="2400" b="1" dirty="0">
                <a:latin typeface="BankGothic Lt BT" pitchFamily="34" charset="0"/>
              </a:rPr>
              <a:t> de la película </a:t>
            </a:r>
            <a:r>
              <a:rPr lang="es-AR" sz="2400" b="1" dirty="0" err="1">
                <a:latin typeface="BankGothic Lt BT" pitchFamily="34" charset="0"/>
              </a:rPr>
              <a:t>The</a:t>
            </a:r>
            <a:r>
              <a:rPr lang="es-AR" sz="2400" b="1" dirty="0">
                <a:latin typeface="BankGothic Lt BT" pitchFamily="34" charset="0"/>
              </a:rPr>
              <a:t> 5000 </a:t>
            </a:r>
            <a:r>
              <a:rPr lang="es-AR" sz="2400" b="1" dirty="0" err="1">
                <a:latin typeface="BankGothic Lt BT" pitchFamily="34" charset="0"/>
              </a:rPr>
              <a:t>Fingers</a:t>
            </a:r>
            <a:r>
              <a:rPr lang="es-AR" sz="2400" b="1" dirty="0">
                <a:latin typeface="BankGothic Lt BT" pitchFamily="34" charset="0"/>
              </a:rPr>
              <a:t> of Dr. T. Bob es egresado de Yale, se considera un genio, es republicano y un presuntuoso refinado. Comenzó su carrera como ayudante en el programa de televisión de </a:t>
            </a:r>
            <a:r>
              <a:rPr lang="es-AR" sz="2400" b="1" dirty="0" err="1">
                <a:latin typeface="BankGothic Lt BT" pitchFamily="34" charset="0"/>
              </a:rPr>
              <a:t>Krusty</a:t>
            </a:r>
            <a:r>
              <a:rPr lang="es-AR" sz="2400" b="1" dirty="0">
                <a:latin typeface="BankGothic Lt BT" pitchFamily="34" charset="0"/>
              </a:rPr>
              <a:t> el payaso, pero se cansó de los abusos de </a:t>
            </a:r>
            <a:r>
              <a:rPr lang="es-AR" sz="2400" b="1" dirty="0" err="1">
                <a:latin typeface="BankGothic Lt BT" pitchFamily="34" charset="0"/>
              </a:rPr>
              <a:t>Krusty</a:t>
            </a:r>
            <a:r>
              <a:rPr lang="es-AR" sz="2400" b="1" dirty="0">
                <a:latin typeface="BankGothic Lt BT" pitchFamily="34" charset="0"/>
              </a:rPr>
              <a:t> e intentó culparlo de asalto a mano armada en </a:t>
            </a:r>
            <a:r>
              <a:rPr lang="es-AR" sz="2400" b="1" dirty="0" err="1">
                <a:latin typeface="BankGothic Lt BT" pitchFamily="34" charset="0"/>
              </a:rPr>
              <a:t>Krusty</a:t>
            </a:r>
            <a:r>
              <a:rPr lang="es-AR" sz="2400" b="1" dirty="0">
                <a:latin typeface="BankGothic Lt BT" pitchFamily="34" charset="0"/>
              </a:rPr>
              <a:t> </a:t>
            </a:r>
            <a:r>
              <a:rPr lang="es-AR" sz="2400" b="1" dirty="0" err="1">
                <a:latin typeface="BankGothic Lt BT" pitchFamily="34" charset="0"/>
              </a:rPr>
              <a:t>Gets</a:t>
            </a:r>
            <a:r>
              <a:rPr lang="es-AR" sz="2400" b="1" dirty="0">
                <a:latin typeface="BankGothic Lt BT" pitchFamily="34" charset="0"/>
              </a:rPr>
              <a:t> </a:t>
            </a:r>
            <a:r>
              <a:rPr lang="es-AR" sz="2400" b="1" dirty="0" err="1">
                <a:latin typeface="BankGothic Lt BT" pitchFamily="34" charset="0"/>
              </a:rPr>
              <a:t>Busted</a:t>
            </a:r>
            <a:r>
              <a:rPr lang="es-AR" sz="2400" b="1" dirty="0">
                <a:latin typeface="BankGothic Lt BT" pitchFamily="34" charset="0"/>
              </a:rPr>
              <a:t>. Sin embargo, el plan de Bob fue frustrado por Bart Simpson y fue enviado a prisión. Con su verdadera personalidad revelada, Bob asumió el papel de genio criminal en la serie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31439"/>
            <a:ext cx="2448272" cy="97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xmlns="" id="{EC83C9A8-CD06-4627-9D77-F2CFEBBA6D1B}"/>
              </a:ext>
            </a:extLst>
          </p:cNvPr>
          <p:cNvSpPr txBox="1"/>
          <p:nvPr/>
        </p:nvSpPr>
        <p:spPr>
          <a:xfrm>
            <a:off x="1331640" y="332655"/>
            <a:ext cx="374441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3600" b="1" i="0" u="none" strike="noStrike" kern="1200" cap="none" spc="0" normalizeH="0" baseline="0" noProof="0" dirty="0">
                <a:ln>
                  <a:noFill/>
                </a:ln>
                <a:solidFill>
                  <a:prstClr val="black"/>
                </a:solidFill>
                <a:effectLst/>
                <a:uLnTx/>
                <a:uFillTx/>
                <a:latin typeface="BankGothic Lt BT" pitchFamily="34" charset="0"/>
                <a:ea typeface="+mj-ea"/>
                <a:cs typeface="+mj-cs"/>
              </a:rPr>
              <a:t>Bob </a:t>
            </a:r>
            <a:r>
              <a:rPr kumimoji="0" lang="es-AR" sz="2400" b="1" i="0" u="none" strike="noStrike" kern="1200" cap="none" spc="0" normalizeH="0" baseline="0" noProof="0" dirty="0">
                <a:ln>
                  <a:noFill/>
                </a:ln>
                <a:solidFill>
                  <a:prstClr val="black"/>
                </a:solidFill>
                <a:effectLst/>
                <a:uLnTx/>
                <a:uFillTx/>
                <a:latin typeface="BankGothic Lt BT" pitchFamily="34" charset="0"/>
                <a:ea typeface="+mj-ea"/>
                <a:cs typeface="+mj-cs"/>
              </a:rPr>
              <a:t> </a:t>
            </a:r>
            <a:r>
              <a:rPr kumimoji="0" lang="es-AR" sz="3600" b="1" i="0" u="none" strike="noStrike" kern="1200" cap="none" spc="0" normalizeH="0" baseline="0" noProof="0" dirty="0">
                <a:ln>
                  <a:noFill/>
                </a:ln>
                <a:solidFill>
                  <a:prstClr val="black"/>
                </a:solidFill>
                <a:effectLst/>
                <a:uLnTx/>
                <a:uFillTx/>
                <a:latin typeface="BankGothic Lt BT" pitchFamily="34" charset="0"/>
                <a:ea typeface="+mj-ea"/>
                <a:cs typeface="+mj-cs"/>
              </a:rPr>
              <a:t>Patiño</a:t>
            </a:r>
            <a:endParaRPr lang="es-AR" dirty="0"/>
          </a:p>
        </p:txBody>
      </p:sp>
    </p:spTree>
    <p:extLst>
      <p:ext uri="{BB962C8B-B14F-4D97-AF65-F5344CB8AC3E}">
        <p14:creationId xmlns:p14="http://schemas.microsoft.com/office/powerpoint/2010/main" val="3473870658"/>
      </p:ext>
    </p:extLst>
  </p:cSld>
  <p:clrMapOvr>
    <a:masterClrMapping/>
  </p:clrMapOvr>
  <p:transition spd="slow" advTm="603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07F13E-4879-486A-98E3-2F222E9FE6E4}"/>
              </a:ext>
            </a:extLst>
          </p:cNvPr>
          <p:cNvSpPr>
            <a:spLocks noGrp="1"/>
          </p:cNvSpPr>
          <p:nvPr>
            <p:ph type="title"/>
          </p:nvPr>
        </p:nvSpPr>
        <p:spPr>
          <a:xfrm>
            <a:off x="251520" y="274638"/>
            <a:ext cx="8435280" cy="1714202"/>
          </a:xfrm>
        </p:spPr>
        <p:txBody>
          <a:bodyPr>
            <a:normAutofit/>
          </a:bodyPr>
          <a:lstStyle/>
          <a:p>
            <a:r>
              <a:rPr lang="es-AR" dirty="0" smtClean="0"/>
              <a:t>Una de las mejores series de ficción</a:t>
            </a:r>
            <a:br>
              <a:rPr lang="es-AR" dirty="0" smtClean="0"/>
            </a:br>
            <a:endParaRPr lang="es-A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6" y="2204864"/>
            <a:ext cx="914400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6849027"/>
      </p:ext>
    </p:extLst>
  </p:cSld>
  <p:clrMapOvr>
    <a:masterClrMapping/>
  </p:clrMapOvr>
  <mc:AlternateContent xmlns:mc="http://schemas.openxmlformats.org/markup-compatibility/2006">
    <mc:Choice xmlns:p14="http://schemas.microsoft.com/office/powerpoint/2010/main" Requires="p14">
      <p:transition spd="slow" p14:dur="3400" advTm="5517">
        <p14:reveal/>
      </p:transition>
    </mc:Choice>
    <mc:Fallback>
      <p:transition spd="slow" advTm="55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68760"/>
            <a:ext cx="88392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96081447"/>
      </p:ext>
    </p:extLst>
  </p:cSld>
  <p:clrMapOvr>
    <a:masterClrMapping/>
  </p:clrMapOvr>
  <mc:AlternateContent xmlns:mc="http://schemas.openxmlformats.org/markup-compatibility/2006">
    <mc:Choice xmlns:p14="http://schemas.microsoft.com/office/powerpoint/2010/main" Requires="p14">
      <p:transition spd="slow" p14:dur="2000" advTm="3556"/>
    </mc:Choice>
    <mc:Fallback>
      <p:transition spd="slow" advTm="35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885698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25576976"/>
      </p:ext>
    </p:extLst>
  </p:cSld>
  <p:clrMapOvr>
    <a:masterClrMapping/>
  </p:clrMapOvr>
  <mc:AlternateContent xmlns:mc="http://schemas.openxmlformats.org/markup-compatibility/2006">
    <mc:Choice xmlns:p14="http://schemas.microsoft.com/office/powerpoint/2010/main" Requires="p14">
      <p:transition spd="slow" p14:dur="2000" advTm="2275"/>
    </mc:Choice>
    <mc:Fallback>
      <p:transition spd="slow" advTm="2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90016C-8754-44E3-B73C-44CE2E44D18B}"/>
              </a:ext>
            </a:extLst>
          </p:cNvPr>
          <p:cNvSpPr>
            <a:spLocks noGrp="1"/>
          </p:cNvSpPr>
          <p:nvPr>
            <p:ph type="title"/>
          </p:nvPr>
        </p:nvSpPr>
        <p:spPr/>
        <p:txBody>
          <a:bodyPr/>
          <a:lstStyle/>
          <a:p>
            <a:endParaRPr lang="es-AR"/>
          </a:p>
        </p:txBody>
      </p:sp>
      <p:pic>
        <p:nvPicPr>
          <p:cNvPr id="3" name="images">
            <a:hlinkClick r:id="" action="ppaction://media"/>
            <a:extLst>
              <a:ext uri="{FF2B5EF4-FFF2-40B4-BE49-F238E27FC236}">
                <a16:creationId xmlns:a16="http://schemas.microsoft.com/office/drawing/2014/main" xmlns="" id="{E07F2C36-A381-4609-BCAB-147AC101BA7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953750950"/>
      </p:ext>
    </p:extLst>
  </p:cSld>
  <p:clrMapOvr>
    <a:masterClrMapping/>
  </p:clrMapOvr>
  <mc:AlternateContent xmlns:mc="http://schemas.openxmlformats.org/markup-compatibility/2006">
    <mc:Choice xmlns:p14="http://schemas.microsoft.com/office/powerpoint/2010/main" Requires="p14">
      <p:transition spd="slow" p14:dur="2000" advTm="4048"/>
    </mc:Choice>
    <mc:Fallback>
      <p:transition spd="slow" advTm="4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p:ext uri="{E180D4A7-C9FB-4DFB-919C-405C955672EB}">
      <p14:showEvtLst xmlns:p14="http://schemas.microsoft.com/office/powerpoint/2010/main">
        <p14:playEvt time="0" objId="3"/>
        <p14:stopEvt time="3819"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3596530"/>
            <a:ext cx="6480720" cy="3180595"/>
          </a:xfrm>
          <a:prstGeom prst="rect">
            <a:avLst/>
          </a:prstGeom>
        </p:spPr>
      </p:pic>
      <p:sp>
        <p:nvSpPr>
          <p:cNvPr id="3" name="2 CuadroTexto"/>
          <p:cNvSpPr txBox="1"/>
          <p:nvPr/>
        </p:nvSpPr>
        <p:spPr>
          <a:xfrm>
            <a:off x="463779" y="1074509"/>
            <a:ext cx="8216441" cy="2354491"/>
          </a:xfrm>
          <a:prstGeom prst="rect">
            <a:avLst/>
          </a:prstGeom>
          <a:solidFill>
            <a:srgbClr val="1C1C1C">
              <a:alpha val="20000"/>
            </a:srgbClr>
          </a:solidFill>
          <a:ln>
            <a:solidFill>
              <a:schemeClr val="bg2">
                <a:lumMod val="90000"/>
              </a:schemeClr>
            </a:solidFill>
          </a:ln>
        </p:spPr>
        <p:txBody>
          <a:bodyPr wrap="square" rtlCol="0">
            <a:spAutoFit/>
            <a:scene3d>
              <a:camera prst="orthographicFront"/>
              <a:lightRig rig="soft" dir="t">
                <a:rot lat="0" lon="0" rev="10800000"/>
              </a:lightRig>
            </a:scene3d>
            <a:sp3d>
              <a:bevelT w="27940" h="12700"/>
              <a:contourClr>
                <a:srgbClr val="DDDDDD"/>
              </a:contourClr>
            </a:sp3d>
          </a:bodyPr>
          <a:lstStyle/>
          <a:p>
            <a:r>
              <a:rPr lang="es-AR" sz="2100" b="1" spc="150" dirty="0">
                <a:ln w="11430"/>
                <a:effectLst>
                  <a:outerShdw blurRad="25400" algn="tl" rotWithShape="0">
                    <a:srgbClr val="000000">
                      <a:alpha val="43000"/>
                    </a:srgbClr>
                  </a:outerShdw>
                </a:effectLst>
                <a:latin typeface="BankGothic Lt BT" pitchFamily="34" charset="0"/>
              </a:rPr>
              <a:t>Los Simpson es una franquicia de comedia animada cuya familia del mismo nombre consiste en </a:t>
            </a:r>
            <a:r>
              <a:rPr lang="es-AR" sz="2100" b="1" spc="150" dirty="0" err="1">
                <a:ln w="11430"/>
                <a:effectLst>
                  <a:outerShdw blurRad="25400" algn="tl" rotWithShape="0">
                    <a:srgbClr val="000000">
                      <a:alpha val="43000"/>
                    </a:srgbClr>
                  </a:outerShdw>
                </a:effectLst>
                <a:latin typeface="BankGothic Lt BT" pitchFamily="34" charset="0"/>
              </a:rPr>
              <a:t>Homer</a:t>
            </a:r>
            <a:r>
              <a:rPr lang="es-AR" sz="2100" b="1" spc="150" dirty="0">
                <a:ln w="11430"/>
                <a:effectLst>
                  <a:outerShdw blurRad="25400" algn="tl" rotWithShape="0">
                    <a:srgbClr val="000000">
                      <a:alpha val="43000"/>
                    </a:srgbClr>
                  </a:outerShdw>
                </a:effectLst>
                <a:latin typeface="BankGothic Lt BT" pitchFamily="34" charset="0"/>
              </a:rPr>
              <a:t>, Marge, Bart, Lisa y Maggie. Los Simpson fueron creados por el dibujante Matt Groening para una serie de cortos animados que debutó en El show de Tracey Ullman en Fox el 19 de abril de 1987.</a:t>
            </a:r>
          </a:p>
        </p:txBody>
      </p:sp>
      <p:pic>
        <p:nvPicPr>
          <p:cNvPr id="4" name="CANCIÓN ORIGINAL DE LOS SIMPSON_70k">
            <a:hlinkClick r:id="" action="ppaction://media"/>
            <a:extLst>
              <a:ext uri="{FF2B5EF4-FFF2-40B4-BE49-F238E27FC236}">
                <a16:creationId xmlns:a16="http://schemas.microsoft.com/office/drawing/2014/main" xmlns="" id="{11C595D1-8D5D-4E69-B685-FDAB388FC4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5" name="CuadroTexto 4">
            <a:extLst>
              <a:ext uri="{FF2B5EF4-FFF2-40B4-BE49-F238E27FC236}">
                <a16:creationId xmlns:a16="http://schemas.microsoft.com/office/drawing/2014/main" xmlns="" id="{0506F71C-145B-4150-BDC1-1DE03CFD7E0C}"/>
              </a:ext>
            </a:extLst>
          </p:cNvPr>
          <p:cNvSpPr txBox="1"/>
          <p:nvPr/>
        </p:nvSpPr>
        <p:spPr>
          <a:xfrm>
            <a:off x="882824" y="260648"/>
            <a:ext cx="676875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3600" u="sng" spc="150" dirty="0">
                <a:ln w="11430"/>
                <a:solidFill>
                  <a:prstClr val="black"/>
                </a:solidFill>
                <a:effectLst>
                  <a:outerShdw blurRad="25400" algn="tl" rotWithShape="0">
                    <a:srgbClr val="000000">
                      <a:alpha val="43000"/>
                    </a:srgbClr>
                  </a:outerShdw>
                </a:effectLst>
                <a:latin typeface="BankGothic Lt BT" pitchFamily="34" charset="0"/>
              </a:rPr>
              <a:t>L</a:t>
            </a:r>
            <a:r>
              <a:rPr lang="es-AR" sz="3600" u="sng" spc="150" dirty="0">
                <a:ln w="11430"/>
                <a:solidFill>
                  <a:prstClr val="black"/>
                </a:solidFill>
                <a:effectLst>
                  <a:outerShdw blurRad="25400" algn="tl" rotWithShape="0">
                    <a:srgbClr val="000000">
                      <a:alpha val="43000"/>
                    </a:srgbClr>
                  </a:outerShdw>
                </a:effectLst>
                <a:latin typeface="BankGothic Lt BT" pitchFamily="34" charset="0"/>
              </a:rPr>
              <a:t>os Simpson</a:t>
            </a:r>
            <a:endParaRPr lang="es-AR" sz="4000" u="sng" dirty="0"/>
          </a:p>
        </p:txBody>
      </p:sp>
    </p:spTree>
    <p:extLst>
      <p:ext uri="{BB962C8B-B14F-4D97-AF65-F5344CB8AC3E}">
        <p14:creationId xmlns:p14="http://schemas.microsoft.com/office/powerpoint/2010/main" val="2964354102"/>
      </p:ext>
    </p:extLst>
  </p:cSld>
  <p:clrMapOvr>
    <a:masterClrMapping/>
  </p:clrMapOvr>
  <p:transition spd="slow" advTm="249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fill="hold" display="0">
                  <p:stCondLst>
                    <p:cond delay="indefinite"/>
                  </p:stCondLst>
                  <p:endCondLst>
                    <p:cond evt="onStopAudio" delay="0">
                      <p:tgtEl>
                        <p:sldTgt/>
                      </p:tgtEl>
                    </p:cond>
                  </p:endCondLst>
                </p:cTn>
                <p:tgtEl>
                  <p:spTgt spid="4"/>
                </p:tgtEl>
              </p:cMediaNode>
            </p:audio>
          </p:childTnLst>
        </p:cTn>
      </p:par>
    </p:tnLst>
    <p:bldLst>
      <p:bldP spid="3" grpId="0" animBg="1"/>
    </p:bldLst>
  </p:timing>
  <p:extLst>
    <p:ext uri="{E180D4A7-C9FB-4DFB-919C-405C955672EB}">
      <p14:showEvtLst xmlns:p14="http://schemas.microsoft.com/office/powerpoint/2010/main">
        <p14:playEvt time="0" objId="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79375"/>
            <a:ext cx="11420476" cy="743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80747761"/>
      </p:ext>
    </p:extLst>
  </p:cSld>
  <p:clrMapOvr>
    <a:masterClrMapping/>
  </p:clrMapOvr>
  <mc:AlternateContent xmlns:mc="http://schemas.openxmlformats.org/markup-compatibility/2006">
    <mc:Choice xmlns:p14="http://schemas.microsoft.com/office/powerpoint/2010/main" Requires="p14">
      <p:transition spd="slow" p14:dur="2000" advTm="4533"/>
    </mc:Choice>
    <mc:Fallback>
      <p:transition spd="slow" advTm="45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921" y="1412776"/>
            <a:ext cx="5420079" cy="4279140"/>
          </a:xfrm>
          <a:prstGeom prst="rect">
            <a:avLst/>
          </a:prstGeom>
        </p:spPr>
      </p:pic>
      <p:sp>
        <p:nvSpPr>
          <p:cNvPr id="3" name="2 CuadroTexto"/>
          <p:cNvSpPr txBox="1"/>
          <p:nvPr/>
        </p:nvSpPr>
        <p:spPr>
          <a:xfrm>
            <a:off x="179512" y="129458"/>
            <a:ext cx="4104456" cy="6370975"/>
          </a:xfrm>
          <a:prstGeom prst="rect">
            <a:avLst/>
          </a:prstGeom>
          <a:solidFill>
            <a:srgbClr val="080808">
              <a:alpha val="20000"/>
            </a:srgbClr>
          </a:solidFill>
          <a:ln>
            <a:solidFill>
              <a:schemeClr val="bg2">
                <a:lumMod val="90000"/>
              </a:schemeClr>
            </a:solidFill>
          </a:ln>
        </p:spPr>
        <p:txBody>
          <a:bodyPr wrap="square" rtlCol="0">
            <a:spAutoFit/>
          </a:bodyPr>
          <a:lstStyle/>
          <a:p>
            <a:r>
              <a:rPr lang="es-AR" sz="2400" dirty="0">
                <a:ln>
                  <a:solidFill>
                    <a:schemeClr val="tx1"/>
                  </a:solidFill>
                </a:ln>
                <a:latin typeface="BankGothic Lt BT" pitchFamily="34" charset="0"/>
              </a:rPr>
              <a:t>La familia Simpson es la principal familia de la serie animada homónima «Los Simpson». El núcleo familiar está compuesto por el matrimonio de Homero Simpson y Marge Bouvier y sus tres hijos Bart, (nacido en 1979) Lisa (nacida en 1982) y Maggie (nacida en 1992). Viven en 742 Evergreen Terrace en Springfield.</a:t>
            </a:r>
          </a:p>
        </p:txBody>
      </p:sp>
      <p:sp>
        <p:nvSpPr>
          <p:cNvPr id="4" name="CuadroTexto 3">
            <a:extLst>
              <a:ext uri="{FF2B5EF4-FFF2-40B4-BE49-F238E27FC236}">
                <a16:creationId xmlns:a16="http://schemas.microsoft.com/office/drawing/2014/main" xmlns="" id="{A1DA26D5-C41F-4FBF-8725-C825571E6C87}"/>
              </a:ext>
            </a:extLst>
          </p:cNvPr>
          <p:cNvSpPr txBox="1"/>
          <p:nvPr/>
        </p:nvSpPr>
        <p:spPr>
          <a:xfrm>
            <a:off x="4404022" y="326894"/>
            <a:ext cx="4680520"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2400" b="0" i="0" u="none" strike="noStrike" kern="1200" cap="none" spc="0" normalizeH="0" baseline="0" noProof="0" dirty="0">
                <a:ln>
                  <a:solidFill>
                    <a:prstClr val="black"/>
                  </a:solidFill>
                </a:ln>
                <a:solidFill>
                  <a:prstClr val="black"/>
                </a:solidFill>
                <a:effectLst/>
                <a:uLnTx/>
                <a:uFillTx/>
                <a:latin typeface="BankGothic Lt BT" pitchFamily="34" charset="0"/>
                <a:ea typeface="+mn-ea"/>
                <a:cs typeface="+mn-cs"/>
              </a:rPr>
              <a:t>La familia </a:t>
            </a:r>
          </a:p>
          <a:p>
            <a:pPr algn="ctr"/>
            <a:r>
              <a:rPr kumimoji="0" lang="es-AR" sz="2400" b="0" i="0" u="none" strike="noStrike" kern="1200" cap="none" spc="0" normalizeH="0" baseline="0" noProof="0" dirty="0">
                <a:ln>
                  <a:solidFill>
                    <a:prstClr val="black"/>
                  </a:solidFill>
                </a:ln>
                <a:solidFill>
                  <a:prstClr val="black"/>
                </a:solidFill>
                <a:effectLst/>
                <a:uLnTx/>
                <a:uFillTx/>
                <a:latin typeface="BankGothic Lt BT" pitchFamily="34" charset="0"/>
                <a:ea typeface="+mn-ea"/>
                <a:cs typeface="+mn-cs"/>
              </a:rPr>
              <a:t>Simpson </a:t>
            </a:r>
            <a:endParaRPr lang="es-AR" dirty="0"/>
          </a:p>
        </p:txBody>
      </p:sp>
    </p:spTree>
    <p:extLst>
      <p:ext uri="{BB962C8B-B14F-4D97-AF65-F5344CB8AC3E}">
        <p14:creationId xmlns:p14="http://schemas.microsoft.com/office/powerpoint/2010/main" val="3873936397"/>
      </p:ext>
    </p:extLst>
  </p:cSld>
  <p:clrMapOvr>
    <a:masterClrMapping/>
  </p:clrMapOvr>
  <mc:AlternateContent xmlns:mc="http://schemas.openxmlformats.org/markup-compatibility/2006">
    <mc:Choice xmlns:p14="http://schemas.microsoft.com/office/powerpoint/2010/main" Requires="p14">
      <p:transition spd="slow" p14:dur="3400" advTm="5759">
        <p14:reveal/>
      </p:transition>
    </mc:Choice>
    <mc:Fallback>
      <p:transition spd="slow" advTm="57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4063712"/>
            <a:ext cx="5616624" cy="2677656"/>
          </a:xfrm>
          <a:prstGeom prst="rect">
            <a:avLst/>
          </a:prstGeom>
        </p:spPr>
      </p:pic>
      <p:sp>
        <p:nvSpPr>
          <p:cNvPr id="3" name="2 CuadroTexto"/>
          <p:cNvSpPr txBox="1"/>
          <p:nvPr/>
        </p:nvSpPr>
        <p:spPr>
          <a:xfrm>
            <a:off x="70698" y="1268760"/>
            <a:ext cx="9002604" cy="2677656"/>
          </a:xfrm>
          <a:prstGeom prst="rect">
            <a:avLst/>
          </a:prstGeom>
          <a:solidFill>
            <a:srgbClr val="5F5F5F">
              <a:alpha val="27843"/>
            </a:srgbClr>
          </a:solidFill>
          <a:ln>
            <a:solidFill>
              <a:schemeClr val="bg2">
                <a:lumMod val="9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AR" sz="2400" dirty="0">
                <a:ln>
                  <a:solidFill>
                    <a:schemeClr val="tx1"/>
                  </a:solidFill>
                </a:ln>
                <a:solidFill>
                  <a:schemeClr val="tx1"/>
                </a:solidFill>
                <a:latin typeface="BankGothic Lt BT" pitchFamily="34" charset="0"/>
              </a:rPr>
              <a:t>Homero es el primer y único hijo legítimo de Abraham Simpson y de Mona J. Simpson. Está casado con Marjorie Bouvier y es el padre de Bartholomew (Bart), Lisa y Margaret (Maggie). Es el medio hermano de Herb Powell, cuya madre trabajaba en una feria y que tuvo un romance con Abraham mientras ella pasaba por Springfield.</a:t>
            </a:r>
          </a:p>
        </p:txBody>
      </p:sp>
      <p:sp>
        <p:nvSpPr>
          <p:cNvPr id="4" name="CuadroTexto 3">
            <a:extLst>
              <a:ext uri="{FF2B5EF4-FFF2-40B4-BE49-F238E27FC236}">
                <a16:creationId xmlns:a16="http://schemas.microsoft.com/office/drawing/2014/main" xmlns="" id="{4D217549-0503-40E8-9D5C-8EBED69F15CB}"/>
              </a:ext>
            </a:extLst>
          </p:cNvPr>
          <p:cNvSpPr txBox="1"/>
          <p:nvPr/>
        </p:nvSpPr>
        <p:spPr>
          <a:xfrm>
            <a:off x="3023828" y="404664"/>
            <a:ext cx="309634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3600" b="0" i="0" u="none" strike="noStrike" kern="1200" cap="none" spc="0" normalizeH="0" baseline="0" noProof="0" dirty="0">
                <a:ln>
                  <a:solidFill>
                    <a:prstClr val="black"/>
                  </a:solidFill>
                </a:ln>
                <a:solidFill>
                  <a:prstClr val="black"/>
                </a:solidFill>
                <a:effectLst/>
                <a:uLnTx/>
                <a:uFillTx/>
                <a:latin typeface="BankGothic Lt BT" pitchFamily="34" charset="0"/>
                <a:ea typeface="+mn-ea"/>
                <a:cs typeface="+mn-cs"/>
              </a:rPr>
              <a:t>Homero</a:t>
            </a:r>
            <a:endParaRPr lang="es-AR" sz="2800" dirty="0"/>
          </a:p>
        </p:txBody>
      </p:sp>
    </p:spTree>
    <p:extLst>
      <p:ext uri="{BB962C8B-B14F-4D97-AF65-F5344CB8AC3E}">
        <p14:creationId xmlns:p14="http://schemas.microsoft.com/office/powerpoint/2010/main" val="3224488552"/>
      </p:ext>
    </p:extLst>
  </p:cSld>
  <p:clrMapOvr>
    <a:masterClrMapping/>
  </p:clrMapOvr>
  <p:transition spd="slow" advTm="5732">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545" y="4005065"/>
            <a:ext cx="4620910" cy="2578298"/>
          </a:xfrm>
          <a:prstGeom prst="rect">
            <a:avLst/>
          </a:prstGeom>
        </p:spPr>
      </p:pic>
      <p:sp>
        <p:nvSpPr>
          <p:cNvPr id="2" name="1 Título"/>
          <p:cNvSpPr>
            <a:spLocks noGrp="1"/>
          </p:cNvSpPr>
          <p:nvPr>
            <p:ph type="title"/>
          </p:nvPr>
        </p:nvSpPr>
        <p:spPr>
          <a:xfrm>
            <a:off x="457200" y="1268760"/>
            <a:ext cx="8229600" cy="2578298"/>
          </a:xfrm>
          <a:solidFill>
            <a:srgbClr val="333333">
              <a:alpha val="37000"/>
            </a:srgbClr>
          </a:solidFill>
          <a:ln>
            <a:solidFill>
              <a:schemeClr val="bg2">
                <a:lumMod val="90000"/>
              </a:schemeClr>
            </a:solidFill>
          </a:ln>
        </p:spPr>
        <p:txBody>
          <a:bodyPr>
            <a:noAutofit/>
          </a:bodyPr>
          <a:lstStyle/>
          <a:p>
            <a:r>
              <a:rPr lang="es-AR" sz="2400" b="1" dirty="0">
                <a:latin typeface="BankGothic Lt BT" pitchFamily="34" charset="0"/>
              </a:rPr>
              <a:t>Es uno de los personajes ficticios protagonistas de la serie de televisión de dibujos animados Los Simpson. Bart tiene diez años y es el primogénito y único hijo varón de </a:t>
            </a:r>
            <a:r>
              <a:rPr lang="es-AR" sz="2400" b="1" dirty="0" err="1">
                <a:latin typeface="BankGothic Lt BT" pitchFamily="34" charset="0"/>
              </a:rPr>
              <a:t>Homer</a:t>
            </a:r>
            <a:r>
              <a:rPr lang="es-AR" sz="2400" b="1" dirty="0">
                <a:latin typeface="BankGothic Lt BT" pitchFamily="34" charset="0"/>
              </a:rPr>
              <a:t> y </a:t>
            </a:r>
            <a:r>
              <a:rPr lang="es-AR" sz="2400" b="1" dirty="0" err="1">
                <a:latin typeface="BankGothic Lt BT" pitchFamily="34" charset="0"/>
              </a:rPr>
              <a:t>Marge</a:t>
            </a:r>
            <a:r>
              <a:rPr lang="es-AR" sz="2400" b="1" dirty="0">
                <a:latin typeface="BankGothic Lt BT" pitchFamily="34" charset="0"/>
              </a:rPr>
              <a:t> Simpson. Es el hermano mayor de Lisa y </a:t>
            </a:r>
            <a:r>
              <a:rPr lang="es-AR" sz="2400" b="1" dirty="0" err="1">
                <a:latin typeface="BankGothic Lt BT" pitchFamily="34" charset="0"/>
              </a:rPr>
              <a:t>Maggie</a:t>
            </a:r>
            <a:r>
              <a:rPr lang="es-AR" sz="2400" b="1" dirty="0">
                <a:latin typeface="BankGothic Lt BT" pitchFamily="34" charset="0"/>
              </a:rPr>
              <a:t>.</a:t>
            </a:r>
            <a:r>
              <a:rPr lang="es-AR" sz="2400" b="1" dirty="0"/>
              <a:t> </a:t>
            </a:r>
            <a:r>
              <a:rPr lang="es-AR" sz="2400" b="1" dirty="0">
                <a:latin typeface="BankGothic Lt BT" pitchFamily="34" charset="0"/>
              </a:rPr>
              <a:t>Este personaje fue creado el 19 de abril de 1987</a:t>
            </a:r>
          </a:p>
        </p:txBody>
      </p:sp>
      <p:sp>
        <p:nvSpPr>
          <p:cNvPr id="4" name="CuadroTexto 3">
            <a:extLst>
              <a:ext uri="{FF2B5EF4-FFF2-40B4-BE49-F238E27FC236}">
                <a16:creationId xmlns:a16="http://schemas.microsoft.com/office/drawing/2014/main" xmlns="" id="{5E1910F4-FC8C-44F2-82E7-57958340B2C1}"/>
              </a:ext>
            </a:extLst>
          </p:cNvPr>
          <p:cNvSpPr txBox="1"/>
          <p:nvPr/>
        </p:nvSpPr>
        <p:spPr>
          <a:xfrm>
            <a:off x="3203848" y="464422"/>
            <a:ext cx="273630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3600" i="0" u="none" strike="noStrike" kern="1200" cap="none" spc="0" normalizeH="0" baseline="0" noProof="0" dirty="0">
                <a:ln>
                  <a:noFill/>
                </a:ln>
                <a:solidFill>
                  <a:prstClr val="black"/>
                </a:solidFill>
                <a:effectLst/>
                <a:uLnTx/>
                <a:uFillTx/>
                <a:latin typeface="BankGothic Lt BT" pitchFamily="34" charset="0"/>
                <a:ea typeface="+mj-ea"/>
                <a:cs typeface="+mj-cs"/>
              </a:rPr>
              <a:t>Bart</a:t>
            </a:r>
            <a:endParaRPr lang="es-AR" dirty="0"/>
          </a:p>
        </p:txBody>
      </p:sp>
    </p:spTree>
    <p:extLst>
      <p:ext uri="{BB962C8B-B14F-4D97-AF65-F5344CB8AC3E}">
        <p14:creationId xmlns:p14="http://schemas.microsoft.com/office/powerpoint/2010/main" val="2571762838"/>
      </p:ext>
    </p:extLst>
  </p:cSld>
  <p:clrMapOvr>
    <a:masterClrMapping/>
  </p:clrMapOvr>
  <mc:AlternateContent xmlns:mc="http://schemas.openxmlformats.org/markup-compatibility/2006">
    <mc:Choice xmlns:p14="http://schemas.microsoft.com/office/powerpoint/2010/main" Requires="p14">
      <p:transition spd="slow" p14:dur="1600" advTm="6432">
        <p:blinds dir="vert"/>
      </p:transition>
    </mc:Choice>
    <mc:Fallback>
      <p:transition spd="slow" advTm="643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600" y="4208047"/>
            <a:ext cx="4694800" cy="2636912"/>
          </a:xfrm>
          <a:prstGeom prst="rect">
            <a:avLst/>
          </a:prstGeom>
        </p:spPr>
      </p:pic>
      <p:sp>
        <p:nvSpPr>
          <p:cNvPr id="2" name="1 Título"/>
          <p:cNvSpPr>
            <a:spLocks noGrp="1"/>
          </p:cNvSpPr>
          <p:nvPr>
            <p:ph type="title"/>
          </p:nvPr>
        </p:nvSpPr>
        <p:spPr>
          <a:xfrm>
            <a:off x="611560" y="1056037"/>
            <a:ext cx="8229600" cy="3010346"/>
          </a:xfrm>
          <a:solidFill>
            <a:srgbClr val="5F5F5F">
              <a:alpha val="36000"/>
            </a:srgbClr>
          </a:solidFill>
          <a:ln>
            <a:solidFill>
              <a:schemeClr val="bg2">
                <a:lumMod val="90000"/>
              </a:schemeClr>
            </a:solidFill>
          </a:ln>
        </p:spPr>
        <p:txBody>
          <a:bodyPr>
            <a:normAutofit fontScale="90000"/>
          </a:bodyPr>
          <a:lstStyle/>
          <a:p>
            <a:r>
              <a:rPr lang="es-AR" sz="2400" b="1" dirty="0">
                <a:latin typeface="BankGothic Lt BT" pitchFamily="34" charset="0"/>
              </a:rPr>
              <a:t>es un personaje de la serie de televisión de dibujos animados Los Simpson. Es la hija mediana de </a:t>
            </a:r>
            <a:r>
              <a:rPr lang="es-AR" sz="2400" b="1" dirty="0" err="1">
                <a:latin typeface="BankGothic Lt BT" pitchFamily="34" charset="0"/>
              </a:rPr>
              <a:t>Homer</a:t>
            </a:r>
            <a:r>
              <a:rPr lang="es-AR" sz="2400" b="1" dirty="0">
                <a:latin typeface="BankGothic Lt BT" pitchFamily="34" charset="0"/>
              </a:rPr>
              <a:t> y </a:t>
            </a:r>
            <a:r>
              <a:rPr lang="es-AR" sz="2400" b="1" dirty="0" err="1">
                <a:latin typeface="BankGothic Lt BT" pitchFamily="34" charset="0"/>
              </a:rPr>
              <a:t>Marge</a:t>
            </a:r>
            <a:r>
              <a:rPr lang="es-AR" sz="2400" b="1" dirty="0">
                <a:latin typeface="BankGothic Lt BT" pitchFamily="34" charset="0"/>
              </a:rPr>
              <a:t> Simpson y hermana de Bart y </a:t>
            </a:r>
            <a:r>
              <a:rPr lang="es-AR" sz="2400" b="1" dirty="0" err="1">
                <a:latin typeface="BankGothic Lt BT" pitchFamily="34" charset="0"/>
              </a:rPr>
              <a:t>Maggie</a:t>
            </a:r>
            <a:r>
              <a:rPr lang="es-AR" sz="2400" b="1" dirty="0">
                <a:latin typeface="BankGothic Lt BT" pitchFamily="34" charset="0"/>
              </a:rPr>
              <a:t>. Goza de notable protagonismo y complejidad en la serie.</a:t>
            </a:r>
            <a:br>
              <a:rPr lang="es-AR" sz="2400" b="1" dirty="0">
                <a:latin typeface="BankGothic Lt BT" pitchFamily="34" charset="0"/>
              </a:rPr>
            </a:br>
            <a:r>
              <a:rPr lang="es-AR" sz="2400" b="1" dirty="0">
                <a:latin typeface="BankGothic Lt BT" pitchFamily="34" charset="0"/>
              </a:rPr>
              <a:t>Lisa fue concebida por el caricaturista </a:t>
            </a:r>
            <a:r>
              <a:rPr lang="es-AR" sz="2400" b="1" dirty="0" err="1">
                <a:latin typeface="BankGothic Lt BT" pitchFamily="34" charset="0"/>
              </a:rPr>
              <a:t>Matt</a:t>
            </a:r>
            <a:r>
              <a:rPr lang="es-AR" sz="2400" b="1" dirty="0">
                <a:latin typeface="BankGothic Lt BT" pitchFamily="34" charset="0"/>
              </a:rPr>
              <a:t> </a:t>
            </a:r>
            <a:r>
              <a:rPr lang="es-AR" sz="2400" b="1" dirty="0" err="1">
                <a:latin typeface="BankGothic Lt BT" pitchFamily="34" charset="0"/>
              </a:rPr>
              <a:t>Groening</a:t>
            </a:r>
            <a:r>
              <a:rPr lang="es-AR" sz="2400" b="1" dirty="0">
                <a:latin typeface="BankGothic Lt BT" pitchFamily="34" charset="0"/>
              </a:rPr>
              <a:t> y debutó en la televisión el 19 de abril de 1987</a:t>
            </a:r>
          </a:p>
        </p:txBody>
      </p:sp>
      <p:sp>
        <p:nvSpPr>
          <p:cNvPr id="4" name="CuadroTexto 3">
            <a:extLst>
              <a:ext uri="{FF2B5EF4-FFF2-40B4-BE49-F238E27FC236}">
                <a16:creationId xmlns:a16="http://schemas.microsoft.com/office/drawing/2014/main" xmlns="" id="{1006F06B-FFE3-443E-A004-BD5B61197A36}"/>
              </a:ext>
            </a:extLst>
          </p:cNvPr>
          <p:cNvSpPr txBox="1"/>
          <p:nvPr/>
        </p:nvSpPr>
        <p:spPr>
          <a:xfrm>
            <a:off x="3070176" y="261824"/>
            <a:ext cx="3312368"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3600" b="1" i="0" u="none" strike="noStrike" kern="1200" cap="none" spc="0" normalizeH="0" baseline="0" noProof="0">
                <a:ln>
                  <a:noFill/>
                </a:ln>
                <a:solidFill>
                  <a:prstClr val="black"/>
                </a:solidFill>
                <a:effectLst/>
                <a:uLnTx/>
                <a:uFillTx/>
                <a:latin typeface="BankGothic Lt BT" pitchFamily="34" charset="0"/>
                <a:ea typeface="+mj-ea"/>
                <a:cs typeface="+mj-cs"/>
              </a:rPr>
              <a:t>Lisa</a:t>
            </a:r>
            <a:endParaRPr lang="es-AR" sz="3200" dirty="0"/>
          </a:p>
        </p:txBody>
      </p:sp>
    </p:spTree>
    <p:extLst>
      <p:ext uri="{BB962C8B-B14F-4D97-AF65-F5344CB8AC3E}">
        <p14:creationId xmlns:p14="http://schemas.microsoft.com/office/powerpoint/2010/main" val="3079699538"/>
      </p:ext>
    </p:extLst>
  </p:cSld>
  <p:clrMapOvr>
    <a:masterClrMapping/>
  </p:clrMapOvr>
  <p:transition spd="slow" advTm="565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160391"/>
            <a:ext cx="4377545" cy="2413903"/>
          </a:xfrm>
          <a:prstGeom prst="rect">
            <a:avLst/>
          </a:prstGeom>
        </p:spPr>
      </p:pic>
      <p:sp>
        <p:nvSpPr>
          <p:cNvPr id="2" name="1 Título"/>
          <p:cNvSpPr>
            <a:spLocks noGrp="1"/>
          </p:cNvSpPr>
          <p:nvPr>
            <p:ph type="title"/>
          </p:nvPr>
        </p:nvSpPr>
        <p:spPr>
          <a:xfrm>
            <a:off x="457200" y="1124744"/>
            <a:ext cx="8229600" cy="2880320"/>
          </a:xfrm>
          <a:solidFill>
            <a:srgbClr val="5F5F5F">
              <a:alpha val="34000"/>
            </a:srgbClr>
          </a:solidFill>
          <a:ln>
            <a:solidFill>
              <a:schemeClr val="bg2">
                <a:lumMod val="90000"/>
              </a:schemeClr>
            </a:solidFill>
          </a:ln>
        </p:spPr>
        <p:txBody>
          <a:bodyPr>
            <a:normAutofit fontScale="90000"/>
          </a:bodyPr>
          <a:lstStyle/>
          <a:p>
            <a:r>
              <a:rPr lang="es-AR" sz="2400" b="1" dirty="0">
                <a:latin typeface="BankGothic Lt BT" pitchFamily="34" charset="0"/>
              </a:rPr>
              <a:t> es un personaje ficticio de la serie de televisión de dibujos animados Los Simpson. Es la tercera hija del matrimonio protagonista, </a:t>
            </a:r>
            <a:r>
              <a:rPr lang="es-AR" sz="2400" b="1" dirty="0" err="1">
                <a:latin typeface="BankGothic Lt BT" pitchFamily="34" charset="0"/>
              </a:rPr>
              <a:t>Homer</a:t>
            </a:r>
            <a:r>
              <a:rPr lang="es-AR" sz="2400" b="1" dirty="0">
                <a:latin typeface="BankGothic Lt BT" pitchFamily="34" charset="0"/>
              </a:rPr>
              <a:t> y </a:t>
            </a:r>
            <a:r>
              <a:rPr lang="es-AR" sz="2400" b="1" dirty="0" err="1">
                <a:latin typeface="BankGothic Lt BT" pitchFamily="34" charset="0"/>
              </a:rPr>
              <a:t>Marge</a:t>
            </a:r>
            <a:r>
              <a:rPr lang="es-AR" sz="2400" b="1" dirty="0">
                <a:latin typeface="BankGothic Lt BT" pitchFamily="34" charset="0"/>
              </a:rPr>
              <a:t> Simpson, y la más joven de ellos. Sus hermanos mayores son Bart y Lisa Simpson. Siempre se la ve succionando un chupete y cuando camina, suele tropezar con el mono y cae de frente. Maggie </a:t>
            </a:r>
            <a:r>
              <a:rPr lang="es-AR" sz="2400" b="1" dirty="0" err="1">
                <a:latin typeface="BankGothic Lt BT" pitchFamily="34" charset="0"/>
              </a:rPr>
              <a:t>fueel</a:t>
            </a:r>
            <a:r>
              <a:rPr lang="es-AR" sz="2400" b="1" dirty="0">
                <a:latin typeface="BankGothic Lt BT" pitchFamily="34" charset="0"/>
              </a:rPr>
              <a:t> 19 de abril de 1987  creada </a:t>
            </a:r>
          </a:p>
        </p:txBody>
      </p:sp>
      <p:sp>
        <p:nvSpPr>
          <p:cNvPr id="4" name="CuadroTexto 3">
            <a:extLst>
              <a:ext uri="{FF2B5EF4-FFF2-40B4-BE49-F238E27FC236}">
                <a16:creationId xmlns:a16="http://schemas.microsoft.com/office/drawing/2014/main" xmlns="" id="{3964D18C-8B07-48C3-A4ED-7B7448DAFBEC}"/>
              </a:ext>
            </a:extLst>
          </p:cNvPr>
          <p:cNvSpPr txBox="1"/>
          <p:nvPr/>
        </p:nvSpPr>
        <p:spPr>
          <a:xfrm>
            <a:off x="2699792" y="283706"/>
            <a:ext cx="360040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3600" i="0" u="none" strike="noStrike" kern="1200" cap="none" spc="0" normalizeH="0" baseline="0" noProof="0">
                <a:ln>
                  <a:noFill/>
                </a:ln>
                <a:solidFill>
                  <a:prstClr val="black"/>
                </a:solidFill>
                <a:effectLst/>
                <a:uLnTx/>
                <a:uFillTx/>
                <a:latin typeface="BankGothic Lt BT" pitchFamily="34" charset="0"/>
                <a:ea typeface="+mj-ea"/>
                <a:cs typeface="+mj-cs"/>
              </a:rPr>
              <a:t>Maggie</a:t>
            </a:r>
            <a:endParaRPr lang="es-AR" sz="3200" dirty="0"/>
          </a:p>
        </p:txBody>
      </p:sp>
    </p:spTree>
    <p:extLst>
      <p:ext uri="{BB962C8B-B14F-4D97-AF65-F5344CB8AC3E}">
        <p14:creationId xmlns:p14="http://schemas.microsoft.com/office/powerpoint/2010/main" val="3274730537"/>
      </p:ext>
    </p:extLst>
  </p:cSld>
  <p:clrMapOvr>
    <a:masterClrMapping/>
  </p:clrMapOvr>
  <p:transition spd="slow" advTm="48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9">
                                          <p:stCondLst>
                                            <p:cond delay="0"/>
                                          </p:stCondLst>
                                        </p:cTn>
                                        <p:tgtEl>
                                          <p:spTgt spid="2"/>
                                        </p:tgtEl>
                                      </p:cBhvr>
                                    </p:animEffect>
                                    <p:anim calcmode="lin" valueType="num">
                                      <p:cBhvr>
                                        <p:cTn id="8" dur="44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49"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49" tmFilter="0, 0; 0.125,0.2665; 0.25,0.4; 0.375,0.465; 0.5,0.5;  0.625,0.535; 0.75,0.6; 0.875,0.7335; 1,1">
                                          <p:stCondLst>
                                            <p:cond delay="149"/>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499"/>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499"/>
                                          </p:stCondLst>
                                        </p:cTn>
                                        <p:tgtEl>
                                          <p:spTgt spid="2"/>
                                        </p:tgtEl>
                                        <p:attrNameLst>
                                          <p:attrName>ppt_y</p:attrName>
                                        </p:attrNameLst>
                                      </p:cBhvr>
                                      <p:tavLst>
                                        <p:tav tm="0" fmla="#ppt_y-sin(pi*$)/81">
                                          <p:val>
                                            <p:fltVal val="0"/>
                                          </p:val>
                                        </p:tav>
                                        <p:tav tm="100000">
                                          <p:val>
                                            <p:fltVal val="1"/>
                                          </p:val>
                                        </p:tav>
                                      </p:tavLst>
                                    </p:anim>
                                    <p:animScale>
                                      <p:cBhvr>
                                        <p:cTn id="13" dur="1">
                                          <p:stCondLst>
                                            <p:cond delay="149"/>
                                          </p:stCondLst>
                                        </p:cTn>
                                        <p:tgtEl>
                                          <p:spTgt spid="2"/>
                                        </p:tgtEl>
                                      </p:cBhvr>
                                      <p:to x="100000" y="60000"/>
                                    </p:animScale>
                                    <p:animScale>
                                      <p:cBhvr>
                                        <p:cTn id="14" dur="1" decel="50000">
                                          <p:stCondLst>
                                            <p:cond delay="149"/>
                                          </p:stCondLst>
                                        </p:cTn>
                                        <p:tgtEl>
                                          <p:spTgt spid="2"/>
                                        </p:tgtEl>
                                      </p:cBhvr>
                                      <p:to x="100000" y="100000"/>
                                    </p:animScale>
                                    <p:animScale>
                                      <p:cBhvr>
                                        <p:cTn id="15" dur="1">
                                          <p:stCondLst>
                                            <p:cond delay="349"/>
                                          </p:stCondLst>
                                        </p:cTn>
                                        <p:tgtEl>
                                          <p:spTgt spid="2"/>
                                        </p:tgtEl>
                                      </p:cBhvr>
                                      <p:to x="100000" y="80000"/>
                                    </p:animScale>
                                    <p:animScale>
                                      <p:cBhvr>
                                        <p:cTn id="16" dur="1" decel="50000">
                                          <p:stCondLst>
                                            <p:cond delay="349"/>
                                          </p:stCondLst>
                                        </p:cTn>
                                        <p:tgtEl>
                                          <p:spTgt spid="2"/>
                                        </p:tgtEl>
                                      </p:cBhvr>
                                      <p:to x="100000" y="100000"/>
                                    </p:animScale>
                                    <p:animScale>
                                      <p:cBhvr>
                                        <p:cTn id="17" dur="1">
                                          <p:stCondLst>
                                            <p:cond delay="499"/>
                                          </p:stCondLst>
                                        </p:cTn>
                                        <p:tgtEl>
                                          <p:spTgt spid="2"/>
                                        </p:tgtEl>
                                      </p:cBhvr>
                                      <p:to x="100000" y="90000"/>
                                    </p:animScale>
                                    <p:animScale>
                                      <p:cBhvr>
                                        <p:cTn id="18" dur="1" decel="50000">
                                          <p:stCondLst>
                                            <p:cond delay="499"/>
                                          </p:stCondLst>
                                        </p:cTn>
                                        <p:tgtEl>
                                          <p:spTgt spid="2"/>
                                        </p:tgtEl>
                                      </p:cBhvr>
                                      <p:to x="100000" y="100000"/>
                                    </p:animScale>
                                    <p:animScale>
                                      <p:cBhvr>
                                        <p:cTn id="19" dur="1">
                                          <p:stCondLst>
                                            <p:cond delay="499"/>
                                          </p:stCondLst>
                                        </p:cTn>
                                        <p:tgtEl>
                                          <p:spTgt spid="2"/>
                                        </p:tgtEl>
                                      </p:cBhvr>
                                      <p:to x="100000" y="95000"/>
                                    </p:animScale>
                                    <p:animScale>
                                      <p:cBhvr>
                                        <p:cTn id="20" dur="1" decel="50000">
                                          <p:stCondLst>
                                            <p:cond delay="499"/>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022033"/>
            <a:ext cx="4899054" cy="2707006"/>
          </a:xfrm>
          <a:prstGeom prst="rect">
            <a:avLst/>
          </a:prstGeom>
        </p:spPr>
      </p:pic>
      <p:sp>
        <p:nvSpPr>
          <p:cNvPr id="2" name="1 Título"/>
          <p:cNvSpPr>
            <a:spLocks noGrp="1"/>
          </p:cNvSpPr>
          <p:nvPr>
            <p:ph type="title"/>
          </p:nvPr>
        </p:nvSpPr>
        <p:spPr>
          <a:xfrm>
            <a:off x="457200" y="908720"/>
            <a:ext cx="8229600" cy="2952328"/>
          </a:xfrm>
          <a:solidFill>
            <a:srgbClr val="5F5F5F">
              <a:alpha val="38000"/>
            </a:srgbClr>
          </a:solidFill>
          <a:ln>
            <a:solidFill>
              <a:schemeClr val="bg2">
                <a:lumMod val="90000"/>
              </a:schemeClr>
            </a:solidFill>
          </a:ln>
        </p:spPr>
        <p:txBody>
          <a:bodyPr>
            <a:normAutofit fontScale="90000"/>
          </a:bodyPr>
          <a:lstStyle/>
          <a:p>
            <a:r>
              <a:rPr lang="es-AR" sz="2400" b="1" dirty="0">
                <a:latin typeface="BankGothic Lt BT" pitchFamily="34" charset="0"/>
              </a:rPr>
              <a:t>es un personaje ficticio de la serie de televisión de dibujos animados Los Simpson. Es la esposa de </a:t>
            </a:r>
            <a:r>
              <a:rPr lang="es-AR" sz="2400" b="1" dirty="0" err="1">
                <a:latin typeface="BankGothic Lt BT" pitchFamily="34" charset="0"/>
              </a:rPr>
              <a:t>Homer</a:t>
            </a:r>
            <a:r>
              <a:rPr lang="es-AR" sz="2400" b="1" dirty="0">
                <a:latin typeface="BankGothic Lt BT" pitchFamily="34" charset="0"/>
              </a:rPr>
              <a:t> Simpson y madre de los tres hijos que ha tenido de este matrimonio: Bart, Lisa y </a:t>
            </a:r>
            <a:r>
              <a:rPr lang="es-AR" sz="2400" b="1" dirty="0" err="1">
                <a:latin typeface="BankGothic Lt BT" pitchFamily="34" charset="0"/>
              </a:rPr>
              <a:t>Maggie</a:t>
            </a:r>
            <a:r>
              <a:rPr lang="es-AR" sz="2400" b="1" dirty="0">
                <a:latin typeface="BankGothic Lt BT" pitchFamily="34" charset="0"/>
              </a:rPr>
              <a:t>. Ella, junto al resto de su familia, conforman el elenco de personajes protagonistas de Los Simpson, su presencia ha demostrado ser fundamental para mantener la familia unida.</a:t>
            </a:r>
          </a:p>
        </p:txBody>
      </p:sp>
      <p:sp>
        <p:nvSpPr>
          <p:cNvPr id="4" name="CuadroTexto 3">
            <a:extLst>
              <a:ext uri="{FF2B5EF4-FFF2-40B4-BE49-F238E27FC236}">
                <a16:creationId xmlns:a16="http://schemas.microsoft.com/office/drawing/2014/main" xmlns="" id="{72529BA6-99AF-4804-B650-BCD7DBB12FBE}"/>
              </a:ext>
            </a:extLst>
          </p:cNvPr>
          <p:cNvSpPr txBox="1"/>
          <p:nvPr/>
        </p:nvSpPr>
        <p:spPr>
          <a:xfrm>
            <a:off x="3131840" y="181896"/>
            <a:ext cx="288032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3600" i="0" u="none" strike="noStrike" kern="1200" cap="none" spc="0" normalizeH="0" baseline="0" noProof="0" dirty="0">
                <a:ln>
                  <a:noFill/>
                </a:ln>
                <a:solidFill>
                  <a:prstClr val="black"/>
                </a:solidFill>
                <a:effectLst/>
                <a:uLnTx/>
                <a:uFillTx/>
                <a:latin typeface="BankGothic Lt BT" pitchFamily="34" charset="0"/>
                <a:ea typeface="+mj-ea"/>
                <a:cs typeface="+mj-cs"/>
              </a:rPr>
              <a:t>Marge</a:t>
            </a:r>
            <a:endParaRPr lang="es-AR" dirty="0"/>
          </a:p>
        </p:txBody>
      </p:sp>
    </p:spTree>
    <p:extLst>
      <p:ext uri="{BB962C8B-B14F-4D97-AF65-F5344CB8AC3E}">
        <p14:creationId xmlns:p14="http://schemas.microsoft.com/office/powerpoint/2010/main" val="727068900"/>
      </p:ext>
    </p:extLst>
  </p:cSld>
  <p:clrMapOvr>
    <a:masterClrMapping/>
  </p:clrMapOvr>
  <mc:AlternateContent xmlns:mc="http://schemas.openxmlformats.org/markup-compatibility/2006">
    <mc:Choice xmlns:p14="http://schemas.microsoft.com/office/powerpoint/2010/main" Requires="p14">
      <p:transition spd="slow" p14:dur="1400" advTm="7517">
        <p14:ripple/>
      </p:transition>
    </mc:Choice>
    <mc:Fallback>
      <p:transition spd="slow" advTm="75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700" y="3780583"/>
            <a:ext cx="5400600" cy="2802779"/>
          </a:xfrm>
          <a:prstGeom prst="rect">
            <a:avLst/>
          </a:prstGeom>
        </p:spPr>
      </p:pic>
      <p:sp>
        <p:nvSpPr>
          <p:cNvPr id="2" name="1 Título"/>
          <p:cNvSpPr>
            <a:spLocks noGrp="1"/>
          </p:cNvSpPr>
          <p:nvPr>
            <p:ph type="title"/>
          </p:nvPr>
        </p:nvSpPr>
        <p:spPr>
          <a:xfrm>
            <a:off x="457200" y="1124744"/>
            <a:ext cx="8229600" cy="2578298"/>
          </a:xfrm>
          <a:solidFill>
            <a:srgbClr val="5F5F5F">
              <a:alpha val="39000"/>
            </a:srgbClr>
          </a:solidFill>
          <a:ln>
            <a:solidFill>
              <a:schemeClr val="bg2">
                <a:lumMod val="90000"/>
              </a:schemeClr>
            </a:solidFill>
          </a:ln>
        </p:spPr>
        <p:txBody>
          <a:bodyPr>
            <a:normAutofit/>
          </a:bodyPr>
          <a:lstStyle/>
          <a:p>
            <a:r>
              <a:rPr lang="es-AR" sz="2400" b="1" dirty="0">
                <a:latin typeface="BankGothic Lt BT" pitchFamily="34" charset="0"/>
              </a:rPr>
              <a:t> es un personaje de la serie animada Los Simpson. Moe es propietario y cantinero de "La taberna de Moe" o más conocida como </a:t>
            </a:r>
            <a:r>
              <a:rPr lang="es-AR" sz="2400" b="1" dirty="0" err="1">
                <a:latin typeface="BankGothic Lt BT" pitchFamily="34" charset="0"/>
              </a:rPr>
              <a:t>Moe's</a:t>
            </a:r>
            <a:r>
              <a:rPr lang="es-AR" sz="2400" b="1" dirty="0">
                <a:latin typeface="BankGothic Lt BT" pitchFamily="34" charset="0"/>
              </a:rPr>
              <a:t>.</a:t>
            </a:r>
            <a:br>
              <a:rPr lang="es-AR" sz="2400" b="1" dirty="0">
                <a:latin typeface="BankGothic Lt BT" pitchFamily="34" charset="0"/>
              </a:rPr>
            </a:br>
            <a:r>
              <a:rPr lang="es-AR" sz="2400" b="1" dirty="0">
                <a:latin typeface="BankGothic Lt BT" pitchFamily="34" charset="0"/>
              </a:rPr>
              <a:t>Esta taberna es frecuentada por Barney, </a:t>
            </a:r>
            <a:r>
              <a:rPr lang="es-AR" sz="2400" b="1" dirty="0" err="1">
                <a:latin typeface="BankGothic Lt BT" pitchFamily="34" charset="0"/>
              </a:rPr>
              <a:t>Homer</a:t>
            </a:r>
            <a:r>
              <a:rPr lang="es-AR" sz="2400" b="1" dirty="0">
                <a:latin typeface="BankGothic Lt BT" pitchFamily="34" charset="0"/>
              </a:rPr>
              <a:t>, Lenny y Carl entre otros. También es un médico cirujano sin licencia.</a:t>
            </a:r>
          </a:p>
        </p:txBody>
      </p:sp>
      <p:sp>
        <p:nvSpPr>
          <p:cNvPr id="4" name="CuadroTexto 3">
            <a:extLst>
              <a:ext uri="{FF2B5EF4-FFF2-40B4-BE49-F238E27FC236}">
                <a16:creationId xmlns:a16="http://schemas.microsoft.com/office/drawing/2014/main" xmlns="" id="{CBC3D2C0-FDD3-4461-B02F-5ECD767AD7FA}"/>
              </a:ext>
            </a:extLst>
          </p:cNvPr>
          <p:cNvSpPr txBox="1"/>
          <p:nvPr/>
        </p:nvSpPr>
        <p:spPr>
          <a:xfrm>
            <a:off x="2987824" y="376827"/>
            <a:ext cx="316835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0" lang="es-AR" sz="3600" b="1" i="0" u="none" strike="noStrike" kern="1200" cap="none" spc="0" normalizeH="0" baseline="0" noProof="0">
                <a:ln>
                  <a:noFill/>
                </a:ln>
                <a:solidFill>
                  <a:prstClr val="black"/>
                </a:solidFill>
                <a:effectLst/>
                <a:uLnTx/>
                <a:uFillTx/>
                <a:latin typeface="BankGothic Lt BT" pitchFamily="34" charset="0"/>
                <a:ea typeface="+mj-ea"/>
                <a:cs typeface="+mj-cs"/>
              </a:rPr>
              <a:t>Moe</a:t>
            </a:r>
            <a:endParaRPr lang="es-AR" sz="2800" dirty="0"/>
          </a:p>
        </p:txBody>
      </p:sp>
    </p:spTree>
    <p:extLst>
      <p:ext uri="{BB962C8B-B14F-4D97-AF65-F5344CB8AC3E}">
        <p14:creationId xmlns:p14="http://schemas.microsoft.com/office/powerpoint/2010/main" val="3549298587"/>
      </p:ext>
    </p:extLst>
  </p:cSld>
  <p:clrMapOvr>
    <a:masterClrMapping/>
  </p:clrMapOvr>
  <mc:AlternateContent xmlns:mc="http://schemas.openxmlformats.org/markup-compatibility/2006">
    <mc:Choice xmlns:p14="http://schemas.microsoft.com/office/powerpoint/2010/main" Requires="p14">
      <p:transition spd="slow" p14:dur="1250" advTm="6779">
        <p14:flip dir="r"/>
      </p:transition>
    </mc:Choice>
    <mc:Fallback>
      <p:transition spd="slow" advTm="67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3">
                                          <p:stCondLst>
                                            <p:cond delay="0"/>
                                          </p:stCondLst>
                                        </p:cTn>
                                        <p:tgtEl>
                                          <p:spTgt spid="2"/>
                                        </p:tgtEl>
                                      </p:cBhvr>
                                    </p:animEffect>
                                    <p:anim calcmode="lin" valueType="num">
                                      <p:cBhvr>
                                        <p:cTn id="8" dur="44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3" tmFilter="0, 0; 0.125,0.2665; 0.25,0.4; 0.375,0.465; 0.5,0.5;  0.625,0.535; 0.75,0.6; 0.875,0.7335; 1,1">
                                          <p:stCondLst>
                                            <p:cond delay="16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325"/>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499"/>
                                          </p:stCondLst>
                                        </p:cTn>
                                        <p:tgtEl>
                                          <p:spTgt spid="2"/>
                                        </p:tgtEl>
                                        <p:attrNameLst>
                                          <p:attrName>ppt_y</p:attrName>
                                        </p:attrNameLst>
                                      </p:cBhvr>
                                      <p:tavLst>
                                        <p:tav tm="0" fmla="#ppt_y-sin(pi*$)/81">
                                          <p:val>
                                            <p:fltVal val="0"/>
                                          </p:val>
                                        </p:tav>
                                        <p:tav tm="100000">
                                          <p:val>
                                            <p:fltVal val="1"/>
                                          </p:val>
                                        </p:tav>
                                      </p:tavLst>
                                    </p:anim>
                                    <p:animScale>
                                      <p:cBhvr>
                                        <p:cTn id="13" dur="1">
                                          <p:stCondLst>
                                            <p:cond delay="160"/>
                                          </p:stCondLst>
                                        </p:cTn>
                                        <p:tgtEl>
                                          <p:spTgt spid="2"/>
                                        </p:tgtEl>
                                      </p:cBhvr>
                                      <p:to x="100000" y="60000"/>
                                    </p:animScale>
                                    <p:animScale>
                                      <p:cBhvr>
                                        <p:cTn id="14" dur="1" decel="50000">
                                          <p:stCondLst>
                                            <p:cond delay="166"/>
                                          </p:stCondLst>
                                        </p:cTn>
                                        <p:tgtEl>
                                          <p:spTgt spid="2"/>
                                        </p:tgtEl>
                                      </p:cBhvr>
                                      <p:to x="100000" y="100000"/>
                                    </p:animScale>
                                    <p:animScale>
                                      <p:cBhvr>
                                        <p:cTn id="15" dur="1">
                                          <p:stCondLst>
                                            <p:cond delay="323"/>
                                          </p:stCondLst>
                                        </p:cTn>
                                        <p:tgtEl>
                                          <p:spTgt spid="2"/>
                                        </p:tgtEl>
                                      </p:cBhvr>
                                      <p:to x="100000" y="80000"/>
                                    </p:animScale>
                                    <p:animScale>
                                      <p:cBhvr>
                                        <p:cTn id="16" dur="1" decel="50000">
                                          <p:stCondLst>
                                            <p:cond delay="329"/>
                                          </p:stCondLst>
                                        </p:cTn>
                                        <p:tgtEl>
                                          <p:spTgt spid="2"/>
                                        </p:tgtEl>
                                      </p:cBhvr>
                                      <p:to x="100000" y="100000"/>
                                    </p:animScale>
                                    <p:animScale>
                                      <p:cBhvr>
                                        <p:cTn id="17" dur="1">
                                          <p:stCondLst>
                                            <p:cond delay="499"/>
                                          </p:stCondLst>
                                        </p:cTn>
                                        <p:tgtEl>
                                          <p:spTgt spid="2"/>
                                        </p:tgtEl>
                                      </p:cBhvr>
                                      <p:to x="100000" y="90000"/>
                                    </p:animScale>
                                    <p:animScale>
                                      <p:cBhvr>
                                        <p:cTn id="18" dur="1" decel="50000">
                                          <p:stCondLst>
                                            <p:cond delay="499"/>
                                          </p:stCondLst>
                                        </p:cTn>
                                        <p:tgtEl>
                                          <p:spTgt spid="2"/>
                                        </p:tgtEl>
                                      </p:cBhvr>
                                      <p:to x="100000" y="100000"/>
                                    </p:animScale>
                                    <p:animScale>
                                      <p:cBhvr>
                                        <p:cTn id="19" dur="1">
                                          <p:stCondLst>
                                            <p:cond delay="499"/>
                                          </p:stCondLst>
                                        </p:cTn>
                                        <p:tgtEl>
                                          <p:spTgt spid="2"/>
                                        </p:tgtEl>
                                      </p:cBhvr>
                                      <p:to x="100000" y="95000"/>
                                    </p:animScale>
                                    <p:animScale>
                                      <p:cBhvr>
                                        <p:cTn id="20" dur="1" decel="50000">
                                          <p:stCondLst>
                                            <p:cond delay="499"/>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6|3"/>
</p:tagLst>
</file>

<file path=ppt/tags/tag2.xml><?xml version="1.0" encoding="utf-8"?>
<p:tagLst xmlns:a="http://schemas.openxmlformats.org/drawingml/2006/main" xmlns:r="http://schemas.openxmlformats.org/officeDocument/2006/relationships" xmlns:p="http://schemas.openxmlformats.org/presentationml/2006/main">
  <p:tag name="TIMING" val="|1.4|1.6"/>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671</Words>
  <Application>Microsoft Office PowerPoint</Application>
  <PresentationFormat>Presentación en pantalla (4:3)</PresentationFormat>
  <Paragraphs>33</Paragraphs>
  <Slides>20</Slides>
  <Notes>0</Notes>
  <HiddenSlides>0</HiddenSlides>
  <MMClips>3</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Materia: Tecnología de la información y la comunicación </vt:lpstr>
      <vt:lpstr>Presentación de PowerPoint</vt:lpstr>
      <vt:lpstr>Presentación de PowerPoint</vt:lpstr>
      <vt:lpstr>Presentación de PowerPoint</vt:lpstr>
      <vt:lpstr>Es uno de los personajes ficticios protagonistas de la serie de televisión de dibujos animados Los Simpson. Bart tiene diez años y es el primogénito y único hijo varón de Homer y Marge Simpson. Es el hermano mayor de Lisa y Maggie. Este personaje fue creado el 19 de abril de 1987</vt:lpstr>
      <vt:lpstr>es un personaje de la serie de televisión de dibujos animados Los Simpson. Es la hija mediana de Homer y Marge Simpson y hermana de Bart y Maggie. Goza de notable protagonismo y complejidad en la serie. Lisa fue concebida por el caricaturista Matt Groening y debutó en la televisión el 19 de abril de 1987</vt:lpstr>
      <vt:lpstr> es un personaje ficticio de la serie de televisión de dibujos animados Los Simpson. Es la tercera hija del matrimonio protagonista, Homer y Marge Simpson, y la más joven de ellos. Sus hermanos mayores son Bart y Lisa Simpson. Siempre se la ve succionando un chupete y cuando camina, suele tropezar con el mono y cae de frente. Maggie fueel 19 de abril de 1987  creada </vt:lpstr>
      <vt:lpstr>es un personaje ficticio de la serie de televisión de dibujos animados Los Simpson. Es la esposa de Homer Simpson y madre de los tres hijos que ha tenido de este matrimonio: Bart, Lisa y Maggie. Ella, junto al resto de su familia, conforman el elenco de personajes protagonistas de Los Simpson, su presencia ha demostrado ser fundamental para mantener la familia unida.</vt:lpstr>
      <vt:lpstr> es un personaje de la serie animada Los Simpson. Moe es propietario y cantinero de "La taberna de Moe" o más conocida como Moe's. Esta taberna es frecuentada por Barney, Homer, Lenny y Carl entre otros. También es un médico cirujano sin licencia.</vt:lpstr>
      <vt:lpstr>más conocido como Ned es un personaje ficticio de la serie de televisión de dibujos animados Los Simpson.  Ned es el vecino de junto de la familia Simpson. Normalmente es odiado por Homer Simpson, que lo define como «peor que Frankenstein y el Dr. No». Es un cristiano devoto y es el más amigable y compasivo de todos los habitantes de Springfield, considerado normalmente como uno de los pilares de su comunidad. </vt:lpstr>
      <vt:lpstr>es un personaje de la serie de dibujos animados Los Simpson.  el personaje está basado en Rusty Nails, un popular payaso de televisión de Portland . Fue diseñado para ser igual a Homer Simpson con maquillaje de payaso, ya que la idea original era que Bart adorara a un payaso de televisión que físicamente es igual a su padre</vt:lpstr>
      <vt:lpstr> es un personaje ficticio recurrente de la serie de televisión de dibujos animados Los Simpson. Es el propietario de la Planta de energía nuclear de Springfield y por tanto jefe de Homer Simpson. Es atendido casi todo el tiempo por Waylon Smithers, su leal y adulador ayudante, asesor, confidente y admirador secreto.</vt:lpstr>
      <vt:lpstr>es la satirización del típico alcohólico que pasa casi todo el día bebiendo. Su voz es bastante grotesca eructando de vez en cuando producto de su alcoholismo. Con respecto a su hogar aparecen tres: El primero es La Taberna de Moe que realmente no es su hogar sino que a veces se ha quedado dormido producto de la borrachera, luego se ve un apartamento sucio y muy poco amueblado, y por último, un apartamento con una barra como la de las estaciones de bomberos, que llega directamente al bar de Moe. Según el episodio 22 Short Films About Springfield, Barney debe a la taberna de Moe 15.000.000.000 de dólares</vt:lpstr>
      <vt:lpstr>Es el administrador de una tienda en Springfield, En una ocasión Apu batió el récord de tiempo en servicio en la tienda (96 horas consecutivas de trabajo) y cuando terminó creía que era un colibrí. Constantemente es atacado por los delincuentes de Springfield (especialmente Snake, así como los vándalos Jimbo, Dolph, Kearney y Nelson), y ha recibido varios disparos de bala. Estos son tan comunes, que la multa por cada disparo es solo de US$100.</vt:lpstr>
      <vt:lpstr> El nombre del personaje está basado en el nombre del Dr. Terwilliker de la película The 5000 Fingers of Dr. T. Bob es egresado de Yale, se considera un genio, es republicano y un presuntuoso refinado. Comenzó su carrera como ayudante en el programa de televisión de Krusty el payaso, pero se cansó de los abusos de Krusty e intentó culparlo de asalto a mano armada en Krusty Gets Busted. Sin embargo, el plan de Bob fue frustrado por Bart Simpson y fue enviado a prisión. Con su verdadera personalidad revelada, Bob asumió el papel de genio criminal en la serie</vt:lpstr>
      <vt:lpstr>Una de las mejores series de ficción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19</cp:revision>
  <dcterms:created xsi:type="dcterms:W3CDTF">2021-10-20T16:47:24Z</dcterms:created>
  <dcterms:modified xsi:type="dcterms:W3CDTF">2024-10-17T19:40:09Z</dcterms:modified>
</cp:coreProperties>
</file>