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301" r:id="rId5"/>
    <p:sldId id="285" r:id="rId6"/>
    <p:sldId id="271" r:id="rId7"/>
    <p:sldId id="275" r:id="rId8"/>
    <p:sldId id="276" r:id="rId9"/>
    <p:sldId id="277" r:id="rId10"/>
    <p:sldId id="283" r:id="rId11"/>
    <p:sldId id="273" r:id="rId12"/>
    <p:sldId id="278" r:id="rId13"/>
    <p:sldId id="282" r:id="rId14"/>
    <p:sldId id="284" r:id="rId15"/>
    <p:sldId id="280" r:id="rId16"/>
    <p:sldId id="272" r:id="rId17"/>
    <p:sldId id="274" r:id="rId18"/>
    <p:sldId id="281" r:id="rId19"/>
    <p:sldId id="286" r:id="rId20"/>
    <p:sldId id="291" r:id="rId21"/>
    <p:sldId id="292" r:id="rId22"/>
    <p:sldId id="293" r:id="rId23"/>
    <p:sldId id="287" r:id="rId24"/>
    <p:sldId id="288" r:id="rId25"/>
    <p:sldId id="290" r:id="rId26"/>
    <p:sldId id="295" r:id="rId27"/>
    <p:sldId id="294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56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16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71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17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918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01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2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586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93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067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4952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4219-7C56-4C59-92B4-DFEDEB6767A6}" type="datetimeFigureOut">
              <a:rPr lang="es-ES" smtClean="0"/>
              <a:pPr/>
              <a:t>27/09/2024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42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microsoft acces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586049" cy="293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5286412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862" b="70000"/>
          <a:stretch>
            <a:fillRect/>
          </a:stretch>
        </p:blipFill>
        <p:spPr bwMode="auto">
          <a:xfrm>
            <a:off x="857224" y="1428736"/>
            <a:ext cx="5286412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3500431" y="3143249"/>
            <a:ext cx="1330551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14282" y="214290"/>
            <a:ext cx="6925357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Regla de Validación y Texto de Validación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8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92919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500298" y="4929198"/>
            <a:ext cx="200026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215074" y="4857760"/>
            <a:ext cx="19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“M” o “F”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181600" y="1484784"/>
            <a:ext cx="2157264" cy="112432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7504" y="1530950"/>
            <a:ext cx="20147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Clave Primaria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555776" y="597030"/>
            <a:ext cx="6336704" cy="312000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También se denomina </a:t>
            </a:r>
            <a:r>
              <a:rPr lang="es-ES" sz="2800" b="1" dirty="0" smtClean="0">
                <a:latin typeface="Cambria" pitchFamily="18" charset="0"/>
              </a:rPr>
              <a:t>Clave Principal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Dato que identifica de forma única a cada </a:t>
            </a: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</a:rPr>
              <a:t>FILA</a:t>
            </a:r>
            <a:r>
              <a:rPr lang="es-ES" sz="2800" dirty="0" smtClean="0">
                <a:latin typeface="Cambria" pitchFamily="18" charset="0"/>
              </a:rPr>
              <a:t> de la Tabla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Por ejemplo, </a:t>
            </a:r>
            <a:r>
              <a:rPr lang="es-ES" sz="2800" b="1" dirty="0" smtClean="0">
                <a:solidFill>
                  <a:srgbClr val="FF0000"/>
                </a:solidFill>
                <a:latin typeface="Cambria" pitchFamily="18" charset="0"/>
              </a:rPr>
              <a:t>Nº DNI </a:t>
            </a:r>
            <a:r>
              <a:rPr lang="es-ES" sz="2800" dirty="0" smtClean="0">
                <a:latin typeface="Cambria" pitchFamily="18" charset="0"/>
              </a:rPr>
              <a:t>(Tabla «Alumnos»)</a:t>
            </a:r>
            <a:endParaRPr lang="es-ES" sz="2800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44" y="4869160"/>
            <a:ext cx="6624834" cy="1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2834" y="4443622"/>
            <a:ext cx="674481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14156" y="3940737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CLAVE PRINCIPAL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1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4875887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Definición de Clave Primaria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7" t="2546" r="46250" b="82561"/>
          <a:stretch/>
        </p:blipFill>
        <p:spPr bwMode="auto">
          <a:xfrm>
            <a:off x="1619672" y="2309791"/>
            <a:ext cx="6555922" cy="1449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897633" y="2237783"/>
            <a:ext cx="1330551" cy="3991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26" y="594266"/>
            <a:ext cx="1090414" cy="145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circular"/>
          <p:cNvSpPr/>
          <p:nvPr/>
        </p:nvSpPr>
        <p:spPr>
          <a:xfrm rot="8480541" flipH="1" flipV="1">
            <a:off x="5234556" y="1055765"/>
            <a:ext cx="1987256" cy="1453039"/>
          </a:xfrm>
          <a:prstGeom prst="circularArrow">
            <a:avLst>
              <a:gd name="adj1" fmla="val 6618"/>
              <a:gd name="adj2" fmla="val 1229881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5923"/>
            <a:ext cx="6555922" cy="196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13655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57148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ambria" pitchFamily="18" charset="0"/>
              </a:rPr>
              <a:t>Para que un campo pueda ser </a:t>
            </a:r>
            <a:r>
              <a:rPr lang="es-ES" sz="2400" b="1" dirty="0" smtClean="0">
                <a:solidFill>
                  <a:srgbClr val="FF0000"/>
                </a:solidFill>
                <a:latin typeface="Cambria" pitchFamily="18" charset="0"/>
              </a:rPr>
              <a:t>clave primaria </a:t>
            </a:r>
            <a:r>
              <a:rPr lang="es-ES" sz="2400" b="1" dirty="0" smtClean="0">
                <a:latin typeface="Cambria" pitchFamily="18" charset="0"/>
              </a:rPr>
              <a:t>de una tabla: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57161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s-ES" sz="2400" dirty="0" smtClean="0">
                <a:latin typeface="Cambria" pitchFamily="18" charset="0"/>
              </a:rPr>
              <a:t>  No puede contener valores </a:t>
            </a:r>
            <a:r>
              <a:rPr lang="es-ES" sz="2400" b="1" dirty="0" smtClean="0">
                <a:latin typeface="Cambria" pitchFamily="18" charset="0"/>
              </a:rPr>
              <a:t>nulos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400" dirty="0" smtClean="0"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s-ES" sz="2400" dirty="0" smtClean="0">
                <a:latin typeface="Cambria" pitchFamily="18" charset="0"/>
              </a:rPr>
              <a:t>  No pueden haber dos registros en la tabla con el </a:t>
            </a:r>
            <a:r>
              <a:rPr lang="es-ES" sz="2400" b="1" dirty="0" smtClean="0">
                <a:latin typeface="Cambria" pitchFamily="18" charset="0"/>
              </a:rPr>
              <a:t>mismo valor </a:t>
            </a:r>
            <a:r>
              <a:rPr lang="es-ES" sz="2400" dirty="0" smtClean="0">
                <a:latin typeface="Cambria" pitchFamily="18" charset="0"/>
              </a:rPr>
              <a:t>en el campo clave principal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142976" y="4357694"/>
            <a:ext cx="7137682" cy="95410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ysClr val="windowText" lastClr="000000"/>
                </a:solidFill>
                <a:latin typeface="Cambria" pitchFamily="18" charset="0"/>
              </a:rPr>
              <a:t>La clave Primaria de una tabla permite definir una </a:t>
            </a:r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relación</a:t>
            </a:r>
            <a:r>
              <a:rPr lang="es-ES" sz="2800" dirty="0" smtClean="0">
                <a:solidFill>
                  <a:sysClr val="windowText" lastClr="000000"/>
                </a:solidFill>
                <a:latin typeface="Cambria" pitchFamily="18" charset="0"/>
              </a:rPr>
              <a:t> de esa tabla con otras tablas</a:t>
            </a:r>
            <a:endParaRPr lang="es-ES" sz="2800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5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16573" y="3398528"/>
            <a:ext cx="1484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52841" r="3167"/>
          <a:stretch>
            <a:fillRect/>
          </a:stretch>
        </p:blipFill>
        <p:spPr bwMode="auto">
          <a:xfrm>
            <a:off x="0" y="2928934"/>
            <a:ext cx="9001156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5989204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INTRODUCIR DATOS EN UNA TABLA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571604" y="2357430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0" y="171448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1 - </a:t>
            </a:r>
            <a:r>
              <a:rPr lang="es-ES" sz="2000" dirty="0" smtClean="0"/>
              <a:t>Doble </a:t>
            </a:r>
            <a:r>
              <a:rPr lang="es-ES" sz="2000" dirty="0" err="1" smtClean="0"/>
              <a:t>click</a:t>
            </a:r>
            <a:r>
              <a:rPr lang="es-ES" sz="2000" dirty="0" smtClean="0"/>
              <a:t> en el nombre de la tabla (Menú izquierdo)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429264"/>
            <a:ext cx="2366973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107154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Hay 2 formas de habilitar los registros de la tabla para ingresar datos: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4714884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2 – </a:t>
            </a:r>
            <a:r>
              <a:rPr lang="es-ES" sz="2000" dirty="0" smtClean="0"/>
              <a:t>Seleccionar “</a:t>
            </a:r>
            <a:r>
              <a:rPr lang="es-ES" sz="2000" b="1" dirty="0" smtClean="0"/>
              <a:t>Vista Hoja de Datos</a:t>
            </a:r>
            <a:r>
              <a:rPr lang="es-ES" sz="2000" dirty="0" smtClean="0"/>
              <a:t>”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500298" y="5143512"/>
            <a:ext cx="1143008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t="29861" r="57422" b="45833"/>
          <a:stretch>
            <a:fillRect/>
          </a:stretch>
        </p:blipFill>
        <p:spPr bwMode="auto">
          <a:xfrm>
            <a:off x="285720" y="1357298"/>
            <a:ext cx="8231665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2938048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Ingreso de Datos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357694"/>
            <a:ext cx="3615171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7355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6427785" cy="52322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BUEN DISEÑO DE UNA BASE DE DATOS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689191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Evitar la </a:t>
            </a:r>
            <a:r>
              <a:rPr lang="es-ES" sz="2400" b="1" dirty="0">
                <a:latin typeface="Cambria" pitchFamily="18" charset="0"/>
              </a:rPr>
              <a:t>información duplicada (“</a:t>
            </a:r>
            <a:r>
              <a:rPr lang="es-ES" sz="2400" b="1" u="sng" dirty="0">
                <a:latin typeface="Cambria" pitchFamily="18" charset="0"/>
              </a:rPr>
              <a:t>datos redundantes</a:t>
            </a:r>
            <a:r>
              <a:rPr lang="es-ES" sz="2400" b="1" dirty="0" smtClean="0">
                <a:latin typeface="Cambria" pitchFamily="18" charset="0"/>
              </a:rPr>
              <a:t>”)</a:t>
            </a: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>
              <a:latin typeface="Cambria" pitchFamily="18" charset="0"/>
            </a:endParaRP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La </a:t>
            </a:r>
            <a:r>
              <a:rPr lang="es-ES" sz="2400" b="1" dirty="0">
                <a:latin typeface="Cambria" pitchFamily="18" charset="0"/>
              </a:rPr>
              <a:t>información </a:t>
            </a:r>
            <a:r>
              <a:rPr lang="es-ES" sz="2400" b="1" dirty="0" smtClean="0">
                <a:latin typeface="Cambria" pitchFamily="18" charset="0"/>
              </a:rPr>
              <a:t>debe ser  </a:t>
            </a:r>
            <a:r>
              <a:rPr lang="es-ES" sz="2400" b="1" dirty="0">
                <a:latin typeface="Cambria" pitchFamily="18" charset="0"/>
              </a:rPr>
              <a:t>correcta </a:t>
            </a:r>
            <a:r>
              <a:rPr lang="es-ES" sz="2400" b="1" dirty="0" smtClean="0">
                <a:latin typeface="Cambria" pitchFamily="18" charset="0"/>
              </a:rPr>
              <a:t>y completa </a:t>
            </a:r>
            <a:endParaRPr lang="es-ES" sz="2400" b="1" dirty="0">
              <a:latin typeface="Cambria" pitchFamily="18" charset="0"/>
            </a:endParaRP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54" y="2274838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06997" y="2160448"/>
            <a:ext cx="505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>
                <a:latin typeface="Cambria" pitchFamily="18" charset="0"/>
              </a:rPr>
              <a:t>M</a:t>
            </a:r>
            <a:r>
              <a:rPr lang="es-ES" sz="2400" dirty="0" smtClean="0">
                <a:latin typeface="Cambria" pitchFamily="18" charset="0"/>
              </a:rPr>
              <a:t>algastan  espacio 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Aumentan </a:t>
            </a:r>
            <a:r>
              <a:rPr lang="es-ES" sz="2400" dirty="0">
                <a:latin typeface="Cambria" pitchFamily="18" charset="0"/>
              </a:rPr>
              <a:t>la </a:t>
            </a:r>
            <a:r>
              <a:rPr lang="es-ES" sz="2400" dirty="0" smtClean="0">
                <a:latin typeface="Cambria" pitchFamily="18" charset="0"/>
              </a:rPr>
              <a:t>probabilidad </a:t>
            </a:r>
            <a:r>
              <a:rPr lang="es-ES" sz="2400" dirty="0">
                <a:latin typeface="Cambria" pitchFamily="18" charset="0"/>
              </a:rPr>
              <a:t>de que se produzcan errores e incoherencias.</a:t>
            </a:r>
          </a:p>
        </p:txBody>
      </p:sp>
      <p:pic>
        <p:nvPicPr>
          <p:cNvPr id="6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97" y="4509120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41956" y="4502860"/>
            <a:ext cx="505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Informes incorrectos y malas decisiones 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No se obtienen todos los resultados deseados</a:t>
            </a:r>
            <a:endParaRPr lang="es-E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4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413332" y="893578"/>
            <a:ext cx="2157264" cy="601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411844" y="874414"/>
            <a:ext cx="201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Relaciones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714612" y="419957"/>
            <a:ext cx="6192688" cy="154834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Vínculos entre campos comunes (columnas) de dos tablas </a:t>
            </a:r>
          </a:p>
        </p:txBody>
      </p:sp>
      <p:sp>
        <p:nvSpPr>
          <p:cNvPr id="8" name="7 Elipse"/>
          <p:cNvSpPr/>
          <p:nvPr/>
        </p:nvSpPr>
        <p:spPr>
          <a:xfrm>
            <a:off x="1835696" y="2924944"/>
            <a:ext cx="5976664" cy="3240360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2506848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BASE DE DATOS «ALUMNOS»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47718" y="5013176"/>
            <a:ext cx="1893392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Materias</a:t>
            </a:r>
            <a:endParaRPr lang="es-ES" sz="2400" b="1" dirty="0"/>
          </a:p>
        </p:txBody>
      </p:sp>
      <p:sp>
        <p:nvSpPr>
          <p:cNvPr id="15" name="14 Elipse"/>
          <p:cNvSpPr/>
          <p:nvPr/>
        </p:nvSpPr>
        <p:spPr>
          <a:xfrm>
            <a:off x="2335614" y="3735521"/>
            <a:ext cx="2308394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Datos Personales</a:t>
            </a:r>
            <a:endParaRPr lang="es-ES" sz="2400" b="1" dirty="0"/>
          </a:p>
        </p:txBody>
      </p:sp>
      <p:sp>
        <p:nvSpPr>
          <p:cNvPr id="16" name="15 Elipse"/>
          <p:cNvSpPr/>
          <p:nvPr/>
        </p:nvSpPr>
        <p:spPr>
          <a:xfrm>
            <a:off x="5436096" y="3717032"/>
            <a:ext cx="2039221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Materias Rendidas</a:t>
            </a:r>
            <a:endParaRPr lang="es-ES" sz="2400" b="1" dirty="0"/>
          </a:p>
        </p:txBody>
      </p:sp>
      <p:sp>
        <p:nvSpPr>
          <p:cNvPr id="17" name="16 Flecha circular"/>
          <p:cNvSpPr/>
          <p:nvPr/>
        </p:nvSpPr>
        <p:spPr>
          <a:xfrm rot="11006481" flipH="1" flipV="1">
            <a:off x="3928142" y="2947856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ircular"/>
          <p:cNvSpPr/>
          <p:nvPr/>
        </p:nvSpPr>
        <p:spPr>
          <a:xfrm rot="19279655" flipH="1" flipV="1">
            <a:off x="5508776" y="4200981"/>
            <a:ext cx="1756670" cy="1549000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88989" y="5158062"/>
            <a:ext cx="201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Mediante Código de Materia</a:t>
            </a:r>
            <a:endParaRPr lang="es-ES" sz="16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067944" y="2361654"/>
            <a:ext cx="201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Mediante Matrícula de Alumno</a:t>
            </a:r>
            <a:endParaRPr lang="es-E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61040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7" y="5401724"/>
            <a:ext cx="2876779" cy="1382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1540"/>
            <a:ext cx="554355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4" y="2561303"/>
            <a:ext cx="6142714" cy="207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" y="715328"/>
            <a:ext cx="3457406" cy="1402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54741" y="5216831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ALUMNOS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9524" y="5012067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MATERIAS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2764" flipV="1">
            <a:off x="361165" y="2139864"/>
            <a:ext cx="735376" cy="1454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116632"/>
            <a:ext cx="256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Diseño de Tabla:</a:t>
            </a:r>
            <a:endParaRPr lang="es-ES" sz="20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63184" y="118585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MATERIAS RENDIDAS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060848"/>
            <a:ext cx="256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Hoja de Datos:</a:t>
            </a:r>
            <a:endParaRPr lang="es-ES" sz="2000" b="1" u="sng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83568" y="4633544"/>
            <a:ext cx="2532824" cy="10378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355976" y="4633544"/>
            <a:ext cx="1751424" cy="11902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784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33846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Cambria" pitchFamily="18" charset="0"/>
              </a:rPr>
              <a:t>Permiten saber: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latin typeface="Cambria" pitchFamily="18" charset="0"/>
              </a:rPr>
              <a:t>Que </a:t>
            </a:r>
            <a:r>
              <a:rPr lang="es-ES" sz="2400" dirty="0">
                <a:latin typeface="Cambria" pitchFamily="18" charset="0"/>
              </a:rPr>
              <a:t>materias ha rendido un alumno </a:t>
            </a:r>
            <a:endParaRPr lang="es-ES" sz="2400" dirty="0" smtClean="0"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latin typeface="Cambria" pitchFamily="18" charset="0"/>
              </a:rPr>
              <a:t>Quienes </a:t>
            </a:r>
            <a:r>
              <a:rPr lang="es-ES" sz="2400" dirty="0">
                <a:latin typeface="Cambria" pitchFamily="18" charset="0"/>
              </a:rPr>
              <a:t>rindieron en el último año una determinada </a:t>
            </a:r>
            <a:r>
              <a:rPr lang="es-ES" sz="2400" dirty="0" smtClean="0">
                <a:latin typeface="Cambria" pitchFamily="18" charset="0"/>
              </a:rPr>
              <a:t>materia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sz="2400" dirty="0">
              <a:latin typeface="Cambria" pitchFamily="18" charset="0"/>
            </a:endParaRPr>
          </a:p>
          <a:p>
            <a:pPr algn="ctr"/>
            <a:r>
              <a:rPr lang="es-ES" sz="2400" b="1" dirty="0" smtClean="0">
                <a:latin typeface="Cambria" pitchFamily="18" charset="0"/>
              </a:rPr>
              <a:t>Aunque </a:t>
            </a:r>
            <a:r>
              <a:rPr lang="es-ES" sz="2400" b="1" dirty="0">
                <a:latin typeface="Cambria" pitchFamily="18" charset="0"/>
              </a:rPr>
              <a:t>los datos estén en diferentes tablas.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7864" y="3257517"/>
            <a:ext cx="5112568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Cambria" pitchFamily="18" charset="0"/>
              </a:rPr>
              <a:t>Para poder relacionar tablas se deberá verificar que ellas posean un </a:t>
            </a:r>
            <a:r>
              <a:rPr lang="es-ES" sz="2400" b="1" dirty="0">
                <a:latin typeface="Cambria" pitchFamily="18" charset="0"/>
              </a:rPr>
              <a:t>campo en común </a:t>
            </a:r>
            <a:r>
              <a:rPr lang="es-ES" sz="2400" dirty="0">
                <a:latin typeface="Cambria" pitchFamily="18" charset="0"/>
              </a:rPr>
              <a:t>que contenga el mismo tipo de datos en las dos tablas y que dicho campo sea </a:t>
            </a:r>
            <a:r>
              <a:rPr lang="es-ES" sz="2400" b="1" dirty="0">
                <a:latin typeface="Cambria" pitchFamily="18" charset="0"/>
              </a:rPr>
              <a:t>clave </a:t>
            </a:r>
            <a:r>
              <a:rPr lang="es-ES" sz="2400" b="1" dirty="0" smtClean="0">
                <a:latin typeface="Cambria" pitchFamily="18" charset="0"/>
              </a:rPr>
              <a:t>primaria </a:t>
            </a:r>
            <a:r>
              <a:rPr lang="es-ES" sz="2400" dirty="0" smtClean="0">
                <a:latin typeface="Cambria" pitchFamily="18" charset="0"/>
              </a:rPr>
              <a:t>al </a:t>
            </a:r>
            <a:r>
              <a:rPr lang="es-ES" sz="2400" dirty="0">
                <a:latin typeface="Cambria" pitchFamily="18" charset="0"/>
              </a:rPr>
              <a:t>menos en una de ellas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80728" y="2667843"/>
            <a:ext cx="2267416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772048" y="243547"/>
            <a:ext cx="431800" cy="5545138"/>
          </a:xfrm>
          <a:prstGeom prst="leftBrace">
            <a:avLst>
              <a:gd name="adj1" fmla="val 101203"/>
              <a:gd name="adj2" fmla="val 497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265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Rectángulo"/>
          <p:cNvSpPr>
            <a:spLocks noChangeArrowheads="1"/>
          </p:cNvSpPr>
          <p:nvPr/>
        </p:nvSpPr>
        <p:spPr bwMode="auto">
          <a:xfrm>
            <a:off x="2643174" y="285728"/>
            <a:ext cx="360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Cambria" pitchFamily="18" charset="0"/>
              </a:rPr>
              <a:t>BASE DE </a:t>
            </a:r>
            <a:r>
              <a:rPr lang="es-ES" sz="2800" b="1" dirty="0" smtClean="0">
                <a:solidFill>
                  <a:srgbClr val="0070C0"/>
                </a:solidFill>
                <a:latin typeface="Cambria" pitchFamily="18" charset="0"/>
              </a:rPr>
              <a:t>DATOS (BD)</a:t>
            </a:r>
            <a:endParaRPr lang="es-ES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6627" name="2 Rectángulo"/>
          <p:cNvSpPr>
            <a:spLocks noChangeArrowheads="1"/>
          </p:cNvSpPr>
          <p:nvPr/>
        </p:nvSpPr>
        <p:spPr bwMode="auto">
          <a:xfrm>
            <a:off x="395288" y="561975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785786" y="1071546"/>
            <a:ext cx="7572428" cy="159879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 smtClean="0">
                <a:latin typeface="Cambria" pitchFamily="18" charset="0"/>
              </a:rPr>
              <a:t>Conjunto de datos pertenecientes a un mismo tema, que son almacenados sistemáticamente para su posterior uso</a:t>
            </a:r>
            <a:endParaRPr lang="es-ES" sz="2800" b="1" dirty="0">
              <a:latin typeface="Cambria" pitchFamily="18" charset="0"/>
            </a:endParaRPr>
          </a:p>
        </p:txBody>
      </p:sp>
      <p:pic>
        <p:nvPicPr>
          <p:cNvPr id="1026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714">
            <a:off x="7587778" y="90374"/>
            <a:ext cx="748763" cy="2036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51521" y="3644850"/>
            <a:ext cx="1950218" cy="1152301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mbria" pitchFamily="18" charset="0"/>
              </a:rPr>
              <a:t>Guarda información de forma organizada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641212" y="4221000"/>
            <a:ext cx="2254241" cy="1584176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Permite clasificar, extraer, y resumir información relacionada con los datos.</a:t>
            </a:r>
          </a:p>
        </p:txBody>
      </p:sp>
      <p:sp>
        <p:nvSpPr>
          <p:cNvPr id="5" name="4 Flecha abajo"/>
          <p:cNvSpPr/>
          <p:nvPr/>
        </p:nvSpPr>
        <p:spPr>
          <a:xfrm rot="1837911">
            <a:off x="2383160" y="2471183"/>
            <a:ext cx="187504" cy="139677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7020272" y="3221865"/>
            <a:ext cx="1739760" cy="1192812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Se crea un vínculo entre los datos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249393" y="4407630"/>
            <a:ext cx="1914894" cy="144024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Los datos de cada tema se guardan generando Tablas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3670476" y="2670337"/>
            <a:ext cx="190946" cy="147856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20970501">
            <a:off x="5723955" y="2599019"/>
            <a:ext cx="215354" cy="170013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20291329">
            <a:off x="6975259" y="2467990"/>
            <a:ext cx="221100" cy="9749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97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3456331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Tipos de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26876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Uno </a:t>
            </a:r>
            <a:r>
              <a:rPr lang="es-ES" sz="2400" b="1" dirty="0">
                <a:latin typeface="Cambria" pitchFamily="18" charset="0"/>
              </a:rPr>
              <a:t>a </a:t>
            </a:r>
            <a:r>
              <a:rPr lang="es-ES" sz="2400" b="1" dirty="0" smtClean="0">
                <a:latin typeface="Cambria" pitchFamily="18" charset="0"/>
              </a:rPr>
              <a:t>Uno</a:t>
            </a:r>
            <a:r>
              <a:rPr lang="es-ES" sz="2400" dirty="0">
                <a:latin typeface="Cambria" pitchFamily="18" charset="0"/>
              </a:rPr>
              <a:t> </a:t>
            </a:r>
            <a:r>
              <a:rPr lang="es-ES" sz="2400" dirty="0" smtClean="0">
                <a:latin typeface="Cambria" pitchFamily="18" charset="0"/>
              </a:rPr>
              <a:t>        un </a:t>
            </a:r>
            <a:r>
              <a:rPr lang="es-ES" sz="2400" dirty="0">
                <a:latin typeface="Cambria" pitchFamily="18" charset="0"/>
              </a:rPr>
              <a:t>registro de una tabla sólo </a:t>
            </a:r>
            <a:r>
              <a:rPr lang="es-ES" sz="2400" dirty="0" smtClean="0">
                <a:latin typeface="Cambria" pitchFamily="18" charset="0"/>
              </a:rPr>
              <a:t>puede </a:t>
            </a:r>
            <a:r>
              <a:rPr lang="es-ES" sz="2400" dirty="0">
                <a:latin typeface="Cambria" pitchFamily="18" charset="0"/>
              </a:rPr>
              <a:t>estar relacionado con </a:t>
            </a:r>
            <a:r>
              <a:rPr lang="es-ES" sz="2400" b="1" dirty="0">
                <a:latin typeface="Cambria" pitchFamily="18" charset="0"/>
              </a:rPr>
              <a:t>un </a:t>
            </a:r>
            <a:r>
              <a:rPr lang="es-ES" sz="2400" b="1" dirty="0" smtClean="0">
                <a:latin typeface="Cambria" pitchFamily="18" charset="0"/>
              </a:rPr>
              <a:t>único </a:t>
            </a:r>
            <a:r>
              <a:rPr lang="es-ES" sz="2400" b="1" dirty="0">
                <a:latin typeface="Cambria" pitchFamily="18" charset="0"/>
              </a:rPr>
              <a:t>registro </a:t>
            </a:r>
            <a:r>
              <a:rPr lang="es-ES" sz="2400" dirty="0">
                <a:latin typeface="Cambria" pitchFamily="18" charset="0"/>
              </a:rPr>
              <a:t>de la otra tabla </a:t>
            </a:r>
            <a:r>
              <a:rPr lang="es-ES" sz="2400" dirty="0" smtClean="0">
                <a:latin typeface="Cambria" pitchFamily="18" charset="0"/>
              </a:rPr>
              <a:t>y viceversa.</a:t>
            </a:r>
          </a:p>
          <a:p>
            <a:pPr algn="just"/>
            <a:endParaRPr lang="es-ES" sz="2400" dirty="0" smtClean="0">
              <a:latin typeface="Cambria" pitchFamily="18" charset="0"/>
            </a:endParaRPr>
          </a:p>
          <a:p>
            <a:pPr algn="just"/>
            <a:endParaRPr lang="es-ES" sz="2400" dirty="0" smtClean="0">
              <a:latin typeface="Cambria" pitchFamily="18" charset="0"/>
            </a:endParaRPr>
          </a:p>
          <a:p>
            <a:pPr algn="just"/>
            <a:endParaRPr lang="es-ES" sz="2400" dirty="0">
              <a:latin typeface="Cambria" pitchFamily="18" charset="0"/>
            </a:endParaRPr>
          </a:p>
          <a:p>
            <a:pPr algn="just"/>
            <a:endParaRPr lang="es-ES" sz="2400" dirty="0"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Uno </a:t>
            </a:r>
            <a:r>
              <a:rPr lang="es-ES" sz="2400" b="1" dirty="0">
                <a:latin typeface="Cambria" pitchFamily="18" charset="0"/>
              </a:rPr>
              <a:t>a </a:t>
            </a:r>
            <a:r>
              <a:rPr lang="es-ES" sz="2400" b="1" dirty="0" smtClean="0">
                <a:latin typeface="Cambria" pitchFamily="18" charset="0"/>
              </a:rPr>
              <a:t>Varios          </a:t>
            </a:r>
            <a:r>
              <a:rPr lang="es-ES" sz="2400" dirty="0" smtClean="0">
                <a:latin typeface="Cambria" pitchFamily="18" charset="0"/>
              </a:rPr>
              <a:t>Cuando </a:t>
            </a:r>
            <a:r>
              <a:rPr lang="es-ES" sz="2400" dirty="0">
                <a:latin typeface="Cambria" pitchFamily="18" charset="0"/>
              </a:rPr>
              <a:t>un registro de una </a:t>
            </a:r>
            <a:r>
              <a:rPr lang="es-ES" sz="2400" dirty="0" smtClean="0">
                <a:latin typeface="Cambria" pitchFamily="18" charset="0"/>
              </a:rPr>
              <a:t>tabla </a:t>
            </a:r>
            <a:r>
              <a:rPr lang="es-ES" sz="2400" dirty="0">
                <a:latin typeface="Cambria" pitchFamily="18" charset="0"/>
              </a:rPr>
              <a:t>(</a:t>
            </a:r>
            <a:r>
              <a:rPr lang="es-ES" sz="2400" dirty="0">
                <a:solidFill>
                  <a:srgbClr val="FF0000"/>
                </a:solidFill>
                <a:latin typeface="Cambria" pitchFamily="18" charset="0"/>
              </a:rPr>
              <a:t>tabla principal</a:t>
            </a:r>
            <a:r>
              <a:rPr lang="es-ES" sz="2400" dirty="0">
                <a:latin typeface="Cambria" pitchFamily="18" charset="0"/>
              </a:rPr>
              <a:t>) puede tener </a:t>
            </a:r>
            <a:r>
              <a:rPr lang="es-ES" sz="2400" b="1" dirty="0" smtClean="0">
                <a:latin typeface="Cambria" pitchFamily="18" charset="0"/>
              </a:rPr>
              <a:t>más </a:t>
            </a:r>
            <a:r>
              <a:rPr lang="es-ES" sz="2400" b="1" dirty="0">
                <a:latin typeface="Cambria" pitchFamily="18" charset="0"/>
              </a:rPr>
              <a:t>de un registro </a:t>
            </a:r>
            <a:r>
              <a:rPr lang="es-ES" sz="2400" dirty="0">
                <a:latin typeface="Cambria" pitchFamily="18" charset="0"/>
              </a:rPr>
              <a:t>relacionado en </a:t>
            </a:r>
            <a:r>
              <a:rPr lang="es-ES" sz="2400" dirty="0" smtClean="0">
                <a:latin typeface="Cambria" pitchFamily="18" charset="0"/>
              </a:rPr>
              <a:t>la </a:t>
            </a:r>
            <a:r>
              <a:rPr lang="es-ES" sz="2400" dirty="0">
                <a:latin typeface="Cambria" pitchFamily="18" charset="0"/>
              </a:rPr>
              <a:t>segunda tabla (tabla </a:t>
            </a:r>
            <a:r>
              <a:rPr lang="es-ES" sz="2400" dirty="0" smtClean="0">
                <a:latin typeface="Cambria" pitchFamily="18" charset="0"/>
              </a:rPr>
              <a:t>secundaria</a:t>
            </a:r>
            <a:r>
              <a:rPr lang="es-ES" sz="2400" dirty="0">
                <a:latin typeface="Cambria" pitchFamily="18" charset="0"/>
              </a:rPr>
              <a:t>), pero un registro de la </a:t>
            </a:r>
            <a:r>
              <a:rPr lang="es-ES" sz="2400" dirty="0">
                <a:solidFill>
                  <a:srgbClr val="FF0000"/>
                </a:solidFill>
                <a:latin typeface="Cambria" pitchFamily="18" charset="0"/>
              </a:rPr>
              <a:t>tabla secundaria </a:t>
            </a:r>
            <a:r>
              <a:rPr lang="es-ES" sz="2400" dirty="0">
                <a:latin typeface="Cambria" pitchFamily="18" charset="0"/>
              </a:rPr>
              <a:t>sólo puede estar relacionado con un </a:t>
            </a:r>
            <a:r>
              <a:rPr lang="es-ES" sz="2400" b="1" dirty="0">
                <a:latin typeface="Cambria" pitchFamily="18" charset="0"/>
              </a:rPr>
              <a:t>único registro </a:t>
            </a:r>
            <a:r>
              <a:rPr lang="es-ES" sz="2400" dirty="0">
                <a:latin typeface="Cambria" pitchFamily="18" charset="0"/>
              </a:rPr>
              <a:t>de la tabla principal.</a:t>
            </a: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91" y="130818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48" y="350100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259632" y="2348880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Rawson</a:t>
            </a:r>
          </a:p>
          <a:p>
            <a:pPr algn="ctr"/>
            <a:r>
              <a:rPr lang="es-ES" sz="2000" b="1" dirty="0" smtClean="0"/>
              <a:t>Rivadavia</a:t>
            </a:r>
          </a:p>
          <a:p>
            <a:pPr algn="ctr"/>
            <a:r>
              <a:rPr lang="es-ES" sz="2000" b="1" dirty="0" smtClean="0"/>
              <a:t>Chimbas</a:t>
            </a:r>
            <a:endParaRPr lang="es-ES" sz="20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860032" y="2390739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Martín</a:t>
            </a:r>
          </a:p>
          <a:p>
            <a:pPr algn="ctr"/>
            <a:r>
              <a:rPr lang="es-ES" sz="2000" b="1" dirty="0" err="1"/>
              <a:t>Gramajo</a:t>
            </a:r>
            <a:endParaRPr lang="es-ES" sz="2000" b="1" dirty="0"/>
          </a:p>
          <a:p>
            <a:pPr algn="ctr"/>
            <a:r>
              <a:rPr lang="es-ES" sz="2000" b="1" dirty="0" smtClean="0"/>
              <a:t>Ibarra</a:t>
            </a:r>
            <a:endParaRPr lang="es-ES" sz="2000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758115" y="2537035"/>
            <a:ext cx="2389949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2758115" y="2537036"/>
            <a:ext cx="2245933" cy="2857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758115" y="2822787"/>
            <a:ext cx="2245933" cy="28575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1434373" y="5517232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Alumno 1</a:t>
            </a:r>
          </a:p>
          <a:p>
            <a:pPr algn="ctr"/>
            <a:r>
              <a:rPr lang="es-ES" sz="2000" b="1" dirty="0" smtClean="0"/>
              <a:t>Alumno 2</a:t>
            </a:r>
          </a:p>
          <a:p>
            <a:pPr algn="ctr"/>
            <a:r>
              <a:rPr lang="es-ES" sz="2000" b="1" dirty="0" smtClean="0"/>
              <a:t>Alumno 3</a:t>
            </a:r>
            <a:endParaRPr lang="es-ES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022410" y="4941168"/>
            <a:ext cx="1642499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 1</a:t>
            </a:r>
          </a:p>
          <a:p>
            <a:pPr algn="ctr"/>
            <a:r>
              <a:rPr lang="es-ES" sz="2000" b="1" dirty="0"/>
              <a:t>Materia </a:t>
            </a:r>
            <a:r>
              <a:rPr lang="es-ES" sz="2000" b="1" dirty="0" smtClean="0"/>
              <a:t>8</a:t>
            </a:r>
          </a:p>
          <a:p>
            <a:pPr algn="ctr"/>
            <a:r>
              <a:rPr lang="es-ES" sz="2000" b="1" dirty="0"/>
              <a:t>Materia </a:t>
            </a:r>
            <a:r>
              <a:rPr lang="es-ES" sz="2000" b="1" dirty="0" smtClean="0"/>
              <a:t>3</a:t>
            </a:r>
          </a:p>
          <a:p>
            <a:pPr algn="ctr"/>
            <a:r>
              <a:rPr lang="es-ES" sz="2000" b="1" dirty="0" smtClean="0"/>
              <a:t>Materia 8</a:t>
            </a:r>
          </a:p>
          <a:p>
            <a:pPr algn="ctr"/>
            <a:r>
              <a:rPr lang="es-ES" sz="2000" b="1" dirty="0" smtClean="0"/>
              <a:t>Materia 5</a:t>
            </a:r>
            <a:endParaRPr lang="es-ES" sz="2000" b="1" dirty="0"/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2902131" y="5229200"/>
            <a:ext cx="2389949" cy="4309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902131" y="5520854"/>
            <a:ext cx="2389949" cy="139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2902131" y="5841268"/>
            <a:ext cx="2389949" cy="5400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902131" y="5949280"/>
            <a:ext cx="2389949" cy="21602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902130" y="6295510"/>
            <a:ext cx="2389949" cy="1716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308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3456331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Tipos de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Varios a Varios          </a:t>
            </a:r>
            <a:r>
              <a:rPr lang="es-ES" sz="2400" dirty="0">
                <a:latin typeface="Cambria" pitchFamily="18" charset="0"/>
              </a:rPr>
              <a:t>Cuando un registro de una tabla puede estar relacionado con </a:t>
            </a:r>
            <a:r>
              <a:rPr lang="es-ES" sz="2400" b="1" dirty="0">
                <a:latin typeface="Cambria" pitchFamily="18" charset="0"/>
              </a:rPr>
              <a:t>más de un registro </a:t>
            </a:r>
            <a:r>
              <a:rPr lang="es-ES" sz="2400" dirty="0">
                <a:latin typeface="Cambria" pitchFamily="18" charset="0"/>
              </a:rPr>
              <a:t>de la otra tabla y viceversa.</a:t>
            </a: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55" y="1268760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7544" y="3397522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Alumnos</a:t>
            </a:r>
            <a:endParaRPr lang="es-ES" sz="20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444208" y="3435094"/>
            <a:ext cx="1642499" cy="788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Materias</a:t>
            </a:r>
          </a:p>
        </p:txBody>
      </p:sp>
      <p:cxnSp>
        <p:nvCxnSpPr>
          <p:cNvPr id="7" name="6 Conector recto de flecha"/>
          <p:cNvCxnSpPr>
            <a:stCxn id="5" idx="3"/>
            <a:endCxn id="12" idx="1"/>
          </p:cNvCxnSpPr>
          <p:nvPr/>
        </p:nvCxnSpPr>
        <p:spPr>
          <a:xfrm flipV="1">
            <a:off x="2110043" y="3791713"/>
            <a:ext cx="1194974" cy="37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6" idx="1"/>
            <a:endCxn id="12" idx="3"/>
          </p:cNvCxnSpPr>
          <p:nvPr/>
        </p:nvCxnSpPr>
        <p:spPr>
          <a:xfrm flipH="1" flipV="1">
            <a:off x="5564121" y="3791713"/>
            <a:ext cx="880087" cy="37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3305017" y="3359380"/>
            <a:ext cx="2259104" cy="864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Materias rendidas</a:t>
            </a:r>
            <a:endParaRPr lang="es-ES" sz="2000" b="1" dirty="0"/>
          </a:p>
        </p:txBody>
      </p:sp>
      <p:sp>
        <p:nvSpPr>
          <p:cNvPr id="20" name="19 Rectángulo"/>
          <p:cNvSpPr/>
          <p:nvPr/>
        </p:nvSpPr>
        <p:spPr>
          <a:xfrm>
            <a:off x="1187624" y="4869160"/>
            <a:ext cx="648072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mbria" pitchFamily="18" charset="0"/>
              </a:rPr>
              <a:t> cada alumno puede haber rendido </a:t>
            </a:r>
            <a:r>
              <a:rPr lang="es-ES" sz="2400" b="1" dirty="0">
                <a:solidFill>
                  <a:srgbClr val="FF0000"/>
                </a:solidFill>
                <a:latin typeface="Cambria" pitchFamily="18" charset="0"/>
              </a:rPr>
              <a:t>varias materias</a:t>
            </a:r>
            <a:r>
              <a:rPr lang="es-ES" sz="2400" b="1" dirty="0">
                <a:latin typeface="Cambria" pitchFamily="18" charset="0"/>
              </a:rPr>
              <a:t> y a su vez cada materia ha sido rendida por </a:t>
            </a:r>
            <a:r>
              <a:rPr lang="es-ES" sz="2400" b="1" dirty="0">
                <a:solidFill>
                  <a:srgbClr val="FF0000"/>
                </a:solidFill>
                <a:latin typeface="Cambria" pitchFamily="18" charset="0"/>
              </a:rPr>
              <a:t>muchos alumno</a:t>
            </a:r>
          </a:p>
        </p:txBody>
      </p:sp>
    </p:spTree>
    <p:extLst>
      <p:ext uri="{BB962C8B-B14F-4D97-AF65-F5344CB8AC3E}">
        <p14:creationId xmlns="" xmlns:p14="http://schemas.microsoft.com/office/powerpoint/2010/main" val="192059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52"/>
            <a:ext cx="4050524" cy="2330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60" y="3861048"/>
            <a:ext cx="5765448" cy="2986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86" y="548679"/>
            <a:ext cx="4581514" cy="2565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636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2958952" cy="523220"/>
          </a:xfrm>
          <a:prstGeom prst="rect">
            <a:avLst/>
          </a:prstGeom>
          <a:ln w="57150">
            <a:solidFill>
              <a:srgbClr val="92D05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Crear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80" r="48925" b="81958"/>
          <a:stretch/>
        </p:blipFill>
        <p:spPr bwMode="auto">
          <a:xfrm>
            <a:off x="2627784" y="1203813"/>
            <a:ext cx="3481977" cy="176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92"/>
          <a:stretch/>
        </p:blipFill>
        <p:spPr bwMode="auto">
          <a:xfrm>
            <a:off x="460875" y="3144459"/>
            <a:ext cx="343644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3" y="3936375"/>
            <a:ext cx="2672871" cy="24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3441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Pestaña «TABLA»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Flecha circular"/>
          <p:cNvSpPr/>
          <p:nvPr/>
        </p:nvSpPr>
        <p:spPr>
          <a:xfrm rot="8500521" flipV="1">
            <a:off x="974358" y="1812371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68772" y="34481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Doble </a:t>
            </a:r>
            <a:r>
              <a:rPr lang="es-ES" sz="2400" b="1" dirty="0" err="1" smtClean="0"/>
              <a:t>click</a:t>
            </a:r>
            <a:r>
              <a:rPr lang="es-ES" sz="2400" b="1" dirty="0" smtClean="0"/>
              <a:t> en las Tablas</a:t>
            </a:r>
            <a:endParaRPr lang="es-ES" sz="2000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76258" y="4140629"/>
            <a:ext cx="131176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4673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7" t="36127" r="9852" b="3010"/>
          <a:stretch/>
        </p:blipFill>
        <p:spPr bwMode="auto">
          <a:xfrm>
            <a:off x="3699299" y="3460725"/>
            <a:ext cx="5060708" cy="3073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70" b="65779"/>
          <a:stretch/>
        </p:blipFill>
        <p:spPr bwMode="auto">
          <a:xfrm>
            <a:off x="179512" y="419587"/>
            <a:ext cx="44250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88345" y="617918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Arrastrar el campo (clave primaria) a la tabla que la contendrá</a:t>
            </a:r>
            <a:endParaRPr lang="es-ES" sz="20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604555" y="1033417"/>
            <a:ext cx="131176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Flecha circular"/>
          <p:cNvSpPr/>
          <p:nvPr/>
        </p:nvSpPr>
        <p:spPr>
          <a:xfrm rot="10973989">
            <a:off x="1313841" y="1178099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585" y="2885971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Arrastrar Código (tabla Materias) a Tabla Materias Rendidas</a:t>
            </a:r>
            <a:endParaRPr lang="es-ES" sz="2000" b="1" dirty="0"/>
          </a:p>
        </p:txBody>
      </p:sp>
      <p:pic>
        <p:nvPicPr>
          <p:cNvPr id="9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2764" flipV="1">
            <a:off x="2465737" y="3867361"/>
            <a:ext cx="735376" cy="1756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365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28799" cy="26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4149598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ysClr val="windowText" lastClr="000000"/>
                </a:solidFill>
                <a:latin typeface="Cambria" pitchFamily="18" charset="0"/>
              </a:rPr>
              <a:t>Relaciones de las Tablas</a:t>
            </a:r>
            <a:endParaRPr lang="es-ES" sz="2800" b="1" u="sng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13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106871" y="567844"/>
            <a:ext cx="2157264" cy="601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5383" y="548680"/>
            <a:ext cx="201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Consultas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285984" y="285728"/>
            <a:ext cx="6572296" cy="350046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s-AR" sz="2600" dirty="0" smtClean="0">
                <a:latin typeface="Cambria" pitchFamily="18" charset="0"/>
              </a:rPr>
              <a:t>Permiten extraer de las tablas los datos que cumplen ciertas condiciones.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s-AR" sz="2600" dirty="0" smtClean="0">
                <a:latin typeface="Cambria" pitchFamily="18" charset="0"/>
              </a:rPr>
              <a:t>Los datos pueden encontrarse en diferentes tablas </a:t>
            </a:r>
            <a:r>
              <a:rPr lang="es-AR" sz="2600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es-AR" sz="2600" dirty="0" smtClean="0">
                <a:latin typeface="Cambria" pitchFamily="18" charset="0"/>
              </a:rPr>
              <a:t> gracias a las consultas, los datos se ven en </a:t>
            </a:r>
            <a:r>
              <a:rPr lang="es-AR" sz="2600" b="1" dirty="0" smtClean="0">
                <a:latin typeface="Cambria" pitchFamily="18" charset="0"/>
              </a:rPr>
              <a:t>una</a:t>
            </a:r>
            <a:r>
              <a:rPr lang="es-AR" sz="2600" dirty="0" smtClean="0">
                <a:latin typeface="Cambria" pitchFamily="18" charset="0"/>
              </a:rPr>
              <a:t> </a:t>
            </a:r>
            <a:r>
              <a:rPr lang="es-AR" sz="2600" b="1" dirty="0" smtClean="0">
                <a:latin typeface="Cambria" pitchFamily="18" charset="0"/>
              </a:rPr>
              <a:t>sola hoja de datos. </a:t>
            </a:r>
            <a:endParaRPr lang="es-ES" sz="2600" b="1" dirty="0" smtClean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26" t="5796" r="70893" b="84132"/>
          <a:stretch/>
        </p:blipFill>
        <p:spPr bwMode="auto">
          <a:xfrm>
            <a:off x="324163" y="1484784"/>
            <a:ext cx="1577175" cy="17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358" y="3310338"/>
            <a:ext cx="151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Pestaña «CREAR»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94715" y="4406490"/>
            <a:ext cx="8568953" cy="23083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ysClr val="windowText" lastClr="000000"/>
                </a:solidFill>
                <a:latin typeface="Cambria" pitchFamily="18" charset="0"/>
              </a:rPr>
              <a:t>Por Ejemplo: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Cumpleaños de Alumnos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>
                <a:solidFill>
                  <a:sysClr val="windowText" lastClr="000000"/>
                </a:solidFill>
                <a:latin typeface="Cambria" pitchFamily="18" charset="0"/>
              </a:rPr>
              <a:t>Dni</a:t>
            </a: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 de alumnos que rindieron  en Diciembre</a:t>
            </a:r>
          </a:p>
          <a:p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-    Apellido de alumnos que rindieron Química en Febrero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Cantidad de Aprobados en  Ed. Física en Diciembre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Matricula de alumnos que cursan Matemática</a:t>
            </a:r>
            <a:endParaRPr lang="es-ES" sz="2400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9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390" flipH="1">
            <a:off x="7149932" y="4102908"/>
            <a:ext cx="1673282" cy="15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616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742952" cy="37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9512" y="332656"/>
            <a:ext cx="2858796" cy="523220"/>
          </a:xfrm>
          <a:prstGeom prst="rect">
            <a:avLst/>
          </a:prstGeom>
          <a:ln w="57150"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Crear </a:t>
            </a:r>
            <a:r>
              <a:rPr lang="es-ES" sz="2800" b="1" dirty="0">
                <a:solidFill>
                  <a:sysClr val="windowText" lastClr="000000"/>
                </a:solidFill>
                <a:latin typeface="Cambria" pitchFamily="18" charset="0"/>
              </a:rPr>
              <a:t> C</a:t>
            </a:r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onsultas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12266" y="4365104"/>
            <a:ext cx="91957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82605" y="2276872"/>
            <a:ext cx="131176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826266" y="1818247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Seleccionar la Tabla de la que se obtendrán los datos </a:t>
            </a:r>
            <a:endParaRPr lang="es-ES" sz="2000" b="1" dirty="0"/>
          </a:p>
        </p:txBody>
      </p:sp>
      <p:sp>
        <p:nvSpPr>
          <p:cNvPr id="2" name="1 Explosión 1"/>
          <p:cNvSpPr/>
          <p:nvPr/>
        </p:nvSpPr>
        <p:spPr>
          <a:xfrm>
            <a:off x="4427984" y="3212976"/>
            <a:ext cx="4032448" cy="2952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Se pueden seleccionar varias tablas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1433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54" y="2276872"/>
            <a:ext cx="6250591" cy="1817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1" y="188640"/>
            <a:ext cx="1031354" cy="11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56659" y="1349363"/>
            <a:ext cx="675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Campos (Columnas) de la tabla elegida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6890" y="5508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Vista «DISEÑO»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915816" y="1811028"/>
            <a:ext cx="1656184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572000" y="1811028"/>
            <a:ext cx="0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572000" y="1811028"/>
            <a:ext cx="1152128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572000" y="1811028"/>
            <a:ext cx="2376264" cy="385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053"/>
          <a:stretch>
            <a:fillRect/>
          </a:stretch>
        </p:blipFill>
        <p:spPr bwMode="auto">
          <a:xfrm>
            <a:off x="2786050" y="4786322"/>
            <a:ext cx="3839407" cy="10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" y="4392874"/>
            <a:ext cx="1058823" cy="13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363665" y="4646106"/>
            <a:ext cx="149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Vista «HOJA DE DATOS»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626821" y="4945505"/>
            <a:ext cx="262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Resultado (Datos) de la Consulta realizada</a:t>
            </a:r>
            <a:endParaRPr lang="es-ES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86480" y="0"/>
            <a:ext cx="285752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«Cumpleaños de Alumnos»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072198" y="550070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987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266428" cy="131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23067" y="104945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Vista «SQL»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8995"/>
            <a:ext cx="8553778" cy="899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26699" y="1778725"/>
            <a:ext cx="268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Código SQL</a:t>
            </a:r>
            <a:endParaRPr lang="es-ES" sz="2000" b="1" dirty="0"/>
          </a:p>
        </p:txBody>
      </p:sp>
      <p:sp>
        <p:nvSpPr>
          <p:cNvPr id="6" name="5 Flecha circular"/>
          <p:cNvSpPr/>
          <p:nvPr/>
        </p:nvSpPr>
        <p:spPr>
          <a:xfrm rot="9067969" flipV="1">
            <a:off x="3540083" y="1503291"/>
            <a:ext cx="1606526" cy="1474197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72765" y="4242572"/>
            <a:ext cx="7431681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</a:rPr>
              <a:t>SQL </a:t>
            </a:r>
            <a:r>
              <a:rPr lang="es-ES" sz="2800" b="1" dirty="0" smtClean="0">
                <a:sym typeface="Wingdings" pitchFamily="2" charset="2"/>
              </a:rPr>
              <a:t> (L</a:t>
            </a:r>
            <a:r>
              <a:rPr lang="es-ES" sz="2800" b="1" dirty="0" smtClean="0"/>
              <a:t>enguaje </a:t>
            </a:r>
            <a:r>
              <a:rPr lang="es-ES" sz="2800" b="1" dirty="0"/>
              <a:t>de </a:t>
            </a:r>
            <a:r>
              <a:rPr lang="es-ES" sz="2800" b="1" dirty="0" smtClean="0"/>
              <a:t>Consulta </a:t>
            </a:r>
            <a:r>
              <a:rPr lang="es-ES" sz="2800" b="1" dirty="0"/>
              <a:t>E</a:t>
            </a:r>
            <a:r>
              <a:rPr lang="es-ES" sz="2800" b="1" dirty="0" smtClean="0"/>
              <a:t>structurada</a:t>
            </a:r>
            <a:r>
              <a:rPr lang="es-ES" sz="2800" b="1" dirty="0"/>
              <a:t>) </a:t>
            </a:r>
            <a:r>
              <a:rPr lang="es-ES" sz="2800" b="1" dirty="0" smtClean="0"/>
              <a:t>lenguaje de programación</a:t>
            </a:r>
            <a:r>
              <a:rPr lang="es-ES" sz="2800" b="1" dirty="0"/>
              <a:t>, diseñado para administrar, y recuperar información de sistemas de gestión de bases de </a:t>
            </a:r>
            <a:r>
              <a:rPr lang="es-ES" sz="2800" b="1" dirty="0" smtClean="0"/>
              <a:t>datos.</a:t>
            </a:r>
            <a:endParaRPr lang="es-ES" sz="2800" b="1" dirty="0"/>
          </a:p>
        </p:txBody>
      </p:sp>
      <p:pic>
        <p:nvPicPr>
          <p:cNvPr id="8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-216768" y="3498357"/>
            <a:ext cx="1673282" cy="15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641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1 Rectángulo"/>
          <p:cNvSpPr>
            <a:spLocks noChangeArrowheads="1"/>
          </p:cNvSpPr>
          <p:nvPr/>
        </p:nvSpPr>
        <p:spPr bwMode="auto">
          <a:xfrm>
            <a:off x="1158812" y="1358900"/>
            <a:ext cx="1745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Cambria" pitchFamily="18" charset="0"/>
              </a:rPr>
              <a:t>  </a:t>
            </a:r>
            <a:r>
              <a:rPr lang="es-ES" sz="3200" b="1" dirty="0" smtClean="0">
                <a:solidFill>
                  <a:srgbClr val="7030A0"/>
                </a:solidFill>
                <a:latin typeface="Cambria" pitchFamily="18" charset="0"/>
              </a:rPr>
              <a:t>ACCESS</a:t>
            </a:r>
            <a:endParaRPr lang="es-ES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7653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5431" y="2233603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1 Rectángulo"/>
          <p:cNvSpPr>
            <a:spLocks noChangeArrowheads="1"/>
          </p:cNvSpPr>
          <p:nvPr/>
        </p:nvSpPr>
        <p:spPr bwMode="auto">
          <a:xfrm>
            <a:off x="5915096" y="1357298"/>
            <a:ext cx="1539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Cambria" pitchFamily="18" charset="0"/>
              </a:rPr>
              <a:t>  </a:t>
            </a:r>
            <a:r>
              <a:rPr lang="es-ES" sz="3200" b="1" dirty="0" smtClean="0">
                <a:solidFill>
                  <a:srgbClr val="7030A0"/>
                </a:solidFill>
                <a:latin typeface="Cambria" pitchFamily="18" charset="0"/>
              </a:rPr>
              <a:t>EXCEL</a:t>
            </a:r>
            <a:endParaRPr lang="es-ES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7658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8901" y="2209796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stinto de"/>
          <p:cNvSpPr/>
          <p:nvPr/>
        </p:nvSpPr>
        <p:spPr>
          <a:xfrm>
            <a:off x="3786182" y="1285860"/>
            <a:ext cx="1423423" cy="824671"/>
          </a:xfrm>
          <a:prstGeom prst="mathNotEqual">
            <a:avLst>
              <a:gd name="adj1" fmla="val 18000"/>
              <a:gd name="adj2" fmla="val 6600000"/>
              <a:gd name="adj3" fmla="val 117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5771" y="3228972"/>
            <a:ext cx="375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 smtClean="0">
                <a:latin typeface="Cambria" pitchFamily="18" charset="0"/>
              </a:rPr>
              <a:t>Datos que se interrelaciona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76056" y="3214686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Hoja de cálculo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45771" y="3742407"/>
            <a:ext cx="4298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Maneja grandes cantidades de datos 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56683" y="3717032"/>
            <a:ext cx="396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Realiza cálculos matemáticos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037710" y="4469050"/>
            <a:ext cx="4070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Maneja hasta 15.000 registros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3528" y="4449306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 smtClean="0">
                <a:latin typeface="Cambria" pitchFamily="18" charset="0"/>
              </a:rPr>
              <a:t>Crea vínculos entre datos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059916" y="5169386"/>
            <a:ext cx="440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Crea tablas, gráficos y tablas dinámicas.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5720" y="5000636"/>
            <a:ext cx="503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 smtClean="0">
                <a:latin typeface="Cambria" pitchFamily="18" charset="0"/>
              </a:rPr>
              <a:t>Maneja </a:t>
            </a:r>
            <a:r>
              <a:rPr lang="es-ES" sz="2000" b="1" dirty="0" smtClean="0">
                <a:latin typeface="Cambria" pitchFamily="18" charset="0"/>
              </a:rPr>
              <a:t>miles de registros más  las vinculaciones</a:t>
            </a:r>
          </a:p>
          <a:p>
            <a:pPr marL="342900" indent="-342900">
              <a:buFont typeface="Wingdings" pitchFamily="2" charset="2"/>
              <a:buChar char="v"/>
            </a:pPr>
            <a:endParaRPr lang="es-ES" sz="2000" b="1" dirty="0">
              <a:latin typeface="Cambria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76056" y="587727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Maneja datos numéricos y ejecuta ecuaciones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5627" y="5725705"/>
            <a:ext cx="4318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También puede manjar datos numéricos, no es su función principal.</a:t>
            </a:r>
            <a:endParaRPr lang="es-ES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4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0" y="3212853"/>
            <a:ext cx="8553778" cy="899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765780" y="2132733"/>
            <a:ext cx="0" cy="11521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Abrir llave"/>
          <p:cNvSpPr/>
          <p:nvPr/>
        </p:nvSpPr>
        <p:spPr>
          <a:xfrm rot="16200000">
            <a:off x="1517995" y="2501633"/>
            <a:ext cx="575940" cy="3150510"/>
          </a:xfrm>
          <a:prstGeom prst="leftBrace">
            <a:avLst>
              <a:gd name="adj1" fmla="val 5396"/>
              <a:gd name="adj2" fmla="val 497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Abrir llave"/>
          <p:cNvSpPr/>
          <p:nvPr/>
        </p:nvSpPr>
        <p:spPr>
          <a:xfrm rot="16200000">
            <a:off x="7057503" y="2665003"/>
            <a:ext cx="575941" cy="2358184"/>
          </a:xfrm>
          <a:prstGeom prst="leftBrace">
            <a:avLst>
              <a:gd name="adj1" fmla="val 5396"/>
              <a:gd name="adj2" fmla="val 4970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62411" y="4364858"/>
            <a:ext cx="268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Tablas donde se encuentran los datos de la consulta</a:t>
            </a:r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30276" y="4302102"/>
            <a:ext cx="345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Tabla</a:t>
            </a:r>
            <a:r>
              <a:rPr lang="es-ES" sz="2400" b="1" dirty="0" smtClean="0"/>
              <a:t> . Dato requerido</a:t>
            </a:r>
            <a:endParaRPr lang="es-ES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62411" y="1301736"/>
            <a:ext cx="431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Sentencia</a:t>
            </a:r>
            <a:r>
              <a:rPr lang="es-ES" sz="2400" b="1" dirty="0" smtClean="0"/>
              <a:t> (código) que permite seleccionar datos de las tablas</a:t>
            </a:r>
            <a:endParaRPr lang="es-ES" sz="2000" b="1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179512" y="332656"/>
            <a:ext cx="2744919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ysClr val="windowText" lastClr="000000"/>
                </a:solidFill>
                <a:latin typeface="Cambria" pitchFamily="18" charset="0"/>
              </a:rPr>
              <a:t>Estructura SQL:</a:t>
            </a:r>
            <a:endParaRPr lang="es-ES" sz="2800" b="1" u="sng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47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86480" y="0"/>
            <a:ext cx="285752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«Alumnos aprobados en Literatura»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" y="1785926"/>
            <a:ext cx="9101176" cy="13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71374" y="2571744"/>
            <a:ext cx="135735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65109" y="3321049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0" y="3714752"/>
            <a:ext cx="196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Nota &gt;=6 (Aprobado)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57324" y="371475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Código Materia = 112 (Literatura)</a:t>
            </a:r>
            <a:endParaRPr lang="es-ES" sz="2000" b="1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2108151" y="3321049"/>
            <a:ext cx="785818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2143076" y="2571744"/>
            <a:ext cx="571536" cy="3571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9"/>
            <a:ext cx="857256" cy="9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713891" cy="90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81755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214414" y="500063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Resultado (Datos) de la Consulta realizada</a:t>
            </a:r>
            <a:endParaRPr lang="es-ES" sz="2000" b="1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86480" y="0"/>
            <a:ext cx="285752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«DNI Alumnos que rindieron Química el 01 de Octubre»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6801796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929322" y="3000372"/>
            <a:ext cx="135735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2928926" y="3000372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72008"/>
            <a:ext cx="53657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circular"/>
          <p:cNvSpPr/>
          <p:nvPr/>
        </p:nvSpPr>
        <p:spPr>
          <a:xfrm rot="4456486" flipV="1">
            <a:off x="652188" y="3329071"/>
            <a:ext cx="1814791" cy="1690519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71538" y="1714488"/>
          <a:ext cx="7143798" cy="335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6"/>
                <a:gridCol w="2381266"/>
                <a:gridCol w="2381266"/>
              </a:tblGrid>
              <a:tr h="831373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EXCEL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ACCESS</a:t>
                      </a:r>
                      <a:endParaRPr lang="es-ES" dirty="0"/>
                    </a:p>
                  </a:txBody>
                  <a:tcPr anchor="ctr"/>
                </a:tc>
              </a:tr>
              <a:tr h="831373">
                <a:tc>
                  <a:txBody>
                    <a:bodyPr/>
                    <a:lstStyle/>
                    <a:p>
                      <a:r>
                        <a:rPr lang="es-MX" b="1" dirty="0" smtClean="0"/>
                        <a:t>Propósito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Análisis y cálculos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Gestión de BD</a:t>
                      </a:r>
                      <a:endParaRPr lang="es-ES" dirty="0"/>
                    </a:p>
                  </a:txBody>
                  <a:tcPr/>
                </a:tc>
              </a:tr>
              <a:tr h="766145">
                <a:tc>
                  <a:txBody>
                    <a:bodyPr/>
                    <a:lstStyle/>
                    <a:p>
                      <a:r>
                        <a:rPr lang="es-MX" b="1" dirty="0" smtClean="0"/>
                        <a:t>Estructura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Hojas de cálculo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Tablas y relaciones</a:t>
                      </a:r>
                      <a:endParaRPr lang="es-ES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es-MX" b="1" dirty="0" smtClean="0"/>
                        <a:t>Complejidad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Fácil de usar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Conocimientos</a:t>
                      </a:r>
                      <a:r>
                        <a:rPr lang="es-MX" baseline="0" dirty="0" smtClean="0"/>
                        <a:t> técnicos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786050" y="642918"/>
            <a:ext cx="370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Cambria" pitchFamily="18" charset="0"/>
              </a:rPr>
              <a:t>DIFERENCIAS CLAVES</a:t>
            </a:r>
            <a:endParaRPr lang="es-ES" sz="28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98425" y="153988"/>
            <a:ext cx="1484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372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3985322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ENTORNO DE TRABAJO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rot="5400000" flipH="1" flipV="1">
            <a:off x="8322495" y="6107925"/>
            <a:ext cx="57150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285984" y="607220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Botones de Vista:  </a:t>
            </a:r>
            <a:r>
              <a:rPr lang="es-ES" dirty="0" smtClean="0"/>
              <a:t>Permiten cambiar entre las diferentes vistas disponibles (Creación de Tabla o Ingreso de Datos)</a:t>
            </a:r>
            <a:endParaRPr lang="es-ES" sz="1600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143638" y="321389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0" y="3714752"/>
            <a:ext cx="142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Panel de Exploración:  </a:t>
            </a:r>
            <a:r>
              <a:rPr lang="es-ES" dirty="0" smtClean="0"/>
              <a:t>Se visualizan las tablas creadas</a:t>
            </a:r>
            <a:endParaRPr lang="es-ES" sz="1600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3643306" y="2786058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714876" y="2568355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Panel de Trabajo:  </a:t>
            </a:r>
            <a:r>
              <a:rPr lang="es-ES" dirty="0" smtClean="0"/>
              <a:t>Se visualizan los registros de la tabla</a:t>
            </a:r>
            <a:endParaRPr lang="es-ES" sz="1600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2571736" y="1214422"/>
            <a:ext cx="1214446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643306" y="92867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Pestañas con las tablas generadas</a:t>
            </a:r>
            <a:endParaRPr lang="es-E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398512" y="1800620"/>
            <a:ext cx="1866545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85056" y="1800620"/>
            <a:ext cx="1092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Tabla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699792" y="597030"/>
            <a:ext cx="6192688" cy="2930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Objeto </a:t>
            </a:r>
            <a:r>
              <a:rPr lang="es-ES" sz="2800" dirty="0">
                <a:latin typeface="Cambria" pitchFamily="18" charset="0"/>
              </a:rPr>
              <a:t>que contiene un conjunto de datos sobre un </a:t>
            </a:r>
            <a:r>
              <a:rPr lang="es-ES" sz="2800" dirty="0" smtClean="0">
                <a:latin typeface="Cambria" pitchFamily="18" charset="0"/>
              </a:rPr>
              <a:t>tema concreto (Alumnos, Materias,…)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A partir de </a:t>
            </a:r>
            <a:r>
              <a:rPr lang="es-ES" sz="2800" dirty="0">
                <a:latin typeface="Cambria" pitchFamily="18" charset="0"/>
              </a:rPr>
              <a:t>una tabla </a:t>
            </a:r>
            <a:r>
              <a:rPr lang="es-ES" sz="2800" dirty="0" smtClean="0">
                <a:latin typeface="Cambria" pitchFamily="18" charset="0"/>
              </a:rPr>
              <a:t>pueden </a:t>
            </a:r>
            <a:r>
              <a:rPr lang="es-ES" sz="2800" dirty="0">
                <a:latin typeface="Cambria" pitchFamily="18" charset="0"/>
              </a:rPr>
              <a:t>crearse formularios, </a:t>
            </a:r>
            <a:r>
              <a:rPr lang="es-ES" sz="2800" dirty="0" smtClean="0">
                <a:latin typeface="Cambria" pitchFamily="18" charset="0"/>
              </a:rPr>
              <a:t>informes o consultas</a:t>
            </a:r>
            <a:endParaRPr lang="es-ES" sz="28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6624834" cy="1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3789040"/>
            <a:ext cx="173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CAMPOS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 rot="5400000">
            <a:off x="4999929" y="1192633"/>
            <a:ext cx="452801" cy="6468204"/>
          </a:xfrm>
          <a:prstGeom prst="leftBrace">
            <a:avLst>
              <a:gd name="adj1" fmla="val 18807"/>
              <a:gd name="adj2" fmla="val 5102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75337" y="4884024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5337" y="5157192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2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5337" y="5445224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3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733256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6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248472" cy="18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3587392" cy="52322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CREACIÓN DE TABLA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555776" y="2420888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9" y="3573016"/>
            <a:ext cx="5666245" cy="2325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3" t="23129" r="63403" b="43074"/>
          <a:stretch/>
        </p:blipFill>
        <p:spPr bwMode="auto">
          <a:xfrm>
            <a:off x="5868144" y="3573016"/>
            <a:ext cx="2186900" cy="31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3995936" y="4077072"/>
            <a:ext cx="20882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868144" y="2742019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Tipo de dato a insertar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73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163"/>
            <a:ext cx="3600400" cy="15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2483768" y="1472261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623" b="67039"/>
          <a:stretch/>
        </p:blipFill>
        <p:spPr bwMode="auto">
          <a:xfrm>
            <a:off x="1907704" y="2780928"/>
            <a:ext cx="5679486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9" y="204025"/>
            <a:ext cx="1484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781795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FORMA MÁS SENCILLA!!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6119809"/>
            <a:ext cx="2539377" cy="7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929322" y="5572140"/>
            <a:ext cx="25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Vista Diseño </a:t>
            </a:r>
            <a:r>
              <a:rPr lang="es-ES" sz="2400" dirty="0" smtClean="0"/>
              <a:t>(menú inferior derecho)</a:t>
            </a:r>
            <a:endParaRPr lang="es-ES" sz="2000" dirty="0"/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5715008" y="5857892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6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7" t="17592" r="23652" b="8564"/>
          <a:stretch/>
        </p:blipFill>
        <p:spPr bwMode="auto">
          <a:xfrm>
            <a:off x="683568" y="806376"/>
            <a:ext cx="7918731" cy="540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>
            <a:off x="2195736" y="4725144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131840" y="4365104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Propiedades del Campo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2844" y="142852"/>
            <a:ext cx="3499228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Creación de Campos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940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971</Words>
  <Application>Microsoft Office PowerPoint</Application>
  <PresentationFormat>Presentación en pantalla (4:3)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Cecilia Marcuzzi</cp:lastModifiedBy>
  <cp:revision>165</cp:revision>
  <dcterms:created xsi:type="dcterms:W3CDTF">2019-03-07T00:19:36Z</dcterms:created>
  <dcterms:modified xsi:type="dcterms:W3CDTF">2024-09-27T16:09:11Z</dcterms:modified>
</cp:coreProperties>
</file>