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258" r:id="rId4"/>
    <p:sldId id="259" r:id="rId5"/>
    <p:sldId id="261" r:id="rId6"/>
    <p:sldId id="260" r:id="rId7"/>
    <p:sldId id="263" r:id="rId8"/>
    <p:sldId id="268" r:id="rId9"/>
    <p:sldId id="269" r:id="rId10"/>
    <p:sldId id="262" r:id="rId11"/>
    <p:sldId id="264" r:id="rId12"/>
    <p:sldId id="270" r:id="rId13"/>
    <p:sldId id="271" r:id="rId14"/>
    <p:sldId id="272" r:id="rId15"/>
    <p:sldId id="265" r:id="rId16"/>
    <p:sldId id="273" r:id="rId17"/>
    <p:sldId id="266" r:id="rId18"/>
    <p:sldId id="267" r:id="rId19"/>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398"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C2B9FBE5-07BC-4E7F-91AE-77859CC153C3}" type="datetimeFigureOut">
              <a:rPr lang="es-AR" smtClean="0"/>
              <a:t>5/11/2024</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EE3CFB6A-E6FA-4C07-AF3A-F64A95D92460}" type="slidenum">
              <a:rPr lang="es-AR" smtClean="0"/>
              <a:t>‹Nº›</a:t>
            </a:fld>
            <a:endParaRPr lang="es-A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s-ES" smtClean="0"/>
              <a:t>Haga clic para modificar el estilo de título del patrón</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C2B9FBE5-07BC-4E7F-91AE-77859CC153C3}" type="datetimeFigureOut">
              <a:rPr lang="es-AR" smtClean="0"/>
              <a:t>5/11/2024</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EE3CFB6A-E6FA-4C07-AF3A-F64A95D92460}" type="slidenum">
              <a:rPr lang="es-AR" smtClean="0"/>
              <a:t>‹Nº›</a:t>
            </a:fld>
            <a:endParaRPr lang="es-A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2B9FBE5-07BC-4E7F-91AE-77859CC153C3}" type="datetimeFigureOut">
              <a:rPr lang="es-AR" smtClean="0"/>
              <a:t>5/11/2024</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EE3CFB6A-E6FA-4C07-AF3A-F64A95D92460}" type="slidenum">
              <a:rPr lang="es-AR" smtClean="0"/>
              <a:t>‹Nº›</a:t>
            </a:fld>
            <a:endParaRPr lang="es-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2B9FBE5-07BC-4E7F-91AE-77859CC153C3}" type="datetimeFigureOut">
              <a:rPr lang="es-AR" smtClean="0"/>
              <a:t>5/11/2024</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EE3CFB6A-E6FA-4C07-AF3A-F64A95D92460}" type="slidenum">
              <a:rPr lang="es-AR" smtClean="0"/>
              <a:t>‹Nº›</a:t>
            </a:fld>
            <a:endParaRPr lang="es-AR"/>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C2B9FBE5-07BC-4E7F-91AE-77859CC153C3}" type="datetimeFigureOut">
              <a:rPr lang="es-AR" smtClean="0"/>
              <a:t>5/11/2024</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EE3CFB6A-E6FA-4C07-AF3A-F64A95D92460}" type="slidenum">
              <a:rPr lang="es-AR" smtClean="0"/>
              <a:t>‹Nº›</a:t>
            </a:fld>
            <a:endParaRPr lang="es-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2B9FBE5-07BC-4E7F-91AE-77859CC153C3}" type="datetimeFigureOut">
              <a:rPr lang="es-AR" smtClean="0"/>
              <a:t>5/11/2024</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EE3CFB6A-E6FA-4C07-AF3A-F64A95D92460}" type="slidenum">
              <a:rPr lang="es-AR" smtClean="0"/>
              <a:t>‹Nº›</a:t>
            </a:fld>
            <a:endParaRPr lang="es-AR"/>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s-ES" smtClean="0"/>
              <a:t>Haga clic para modificar el estilo de texto del patrón</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C2B9FBE5-07BC-4E7F-91AE-77859CC153C3}" type="datetimeFigureOut">
              <a:rPr lang="es-AR" smtClean="0"/>
              <a:t>5/11/2024</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EE3CFB6A-E6FA-4C07-AF3A-F64A95D92460}" type="slidenum">
              <a:rPr lang="es-AR" smtClean="0"/>
              <a:t>‹Nº›</a:t>
            </a:fld>
            <a:endParaRPr lang="es-AR"/>
          </a:p>
        </p:txBody>
      </p:sp>
      <p:sp>
        <p:nvSpPr>
          <p:cNvPr id="10" name="Title 9"/>
          <p:cNvSpPr>
            <a:spLocks noGrp="1"/>
          </p:cNvSpPr>
          <p:nvPr>
            <p:ph type="title"/>
          </p:nvPr>
        </p:nvSpPr>
        <p:spPr/>
        <p:txBody>
          <a:bodyPr/>
          <a:lstStyle/>
          <a:p>
            <a:r>
              <a:rPr lang="es-ES" smtClean="0"/>
              <a:t>Haga clic para modificar el estilo de título del patrón</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C2B9FBE5-07BC-4E7F-91AE-77859CC153C3}" type="datetimeFigureOut">
              <a:rPr lang="es-AR" smtClean="0"/>
              <a:t>5/11/2024</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EE3CFB6A-E6FA-4C07-AF3A-F64A95D92460}" type="slidenum">
              <a:rPr lang="es-AR" smtClean="0"/>
              <a:t>‹Nº›</a:t>
            </a:fld>
            <a:endParaRPr lang="es-A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B9FBE5-07BC-4E7F-91AE-77859CC153C3}" type="datetimeFigureOut">
              <a:rPr lang="es-AR" smtClean="0"/>
              <a:t>5/11/2024</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EE3CFB6A-E6FA-4C07-AF3A-F64A95D92460}" type="slidenum">
              <a:rPr lang="es-AR" smtClean="0"/>
              <a:t>‹Nº›</a:t>
            </a:fld>
            <a:endParaRPr lang="es-A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2B9FBE5-07BC-4E7F-91AE-77859CC153C3}" type="datetimeFigureOut">
              <a:rPr lang="es-AR" smtClean="0"/>
              <a:t>5/11/2024</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EE3CFB6A-E6FA-4C07-AF3A-F64A95D92460}" type="slidenum">
              <a:rPr lang="es-AR" smtClean="0"/>
              <a:t>‹Nº›</a:t>
            </a:fld>
            <a:endParaRPr lang="es-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2B9FBE5-07BC-4E7F-91AE-77859CC153C3}" type="datetimeFigureOut">
              <a:rPr lang="es-AR" smtClean="0"/>
              <a:t>5/11/2024</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EE3CFB6A-E6FA-4C07-AF3A-F64A95D92460}" type="slidenum">
              <a:rPr lang="es-AR" smtClean="0"/>
              <a:t>‹Nº›</a:t>
            </a:fld>
            <a:endParaRPr lang="es-A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s-ES" smtClean="0"/>
              <a:t>Haga clic para modificar el estilo de título del patrón</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C2B9FBE5-07BC-4E7F-91AE-77859CC153C3}" type="datetimeFigureOut">
              <a:rPr lang="es-AR" smtClean="0"/>
              <a:t>5/11/2024</a:t>
            </a:fld>
            <a:endParaRPr lang="es-A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s-A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EE3CFB6A-E6FA-4C07-AF3A-F64A95D92460}" type="slidenum">
              <a:rPr lang="es-AR" smtClean="0"/>
              <a:t>‹Nº›</a:t>
            </a:fld>
            <a:endParaRPr lang="es-A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blog.hubspot.es/marketing/plantillas-power-point"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blog.hubspot.es/marketing/como-insertar-animaciones-powerpoint#:~:text=Las%20animaciones%20de%20PowerPoint%20son,p" TargetMode="Externa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edu.gcfglobal.org/es/power-point-2010/que-es-y-para-que-sirve-una-transicion/1/" TargetMode="External"/><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chatgpt.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support.microsoft.com/es-es/office/uso-de-la-cinta-de-opciones-en-powerpoint-para-mac-83816cc6-0410-45e2-a910-8b6a42ae2649" TargetMode="External"/><Relationship Id="rId1" Type="http://schemas.openxmlformats.org/officeDocument/2006/relationships/slideLayout" Target="../slideLayouts/slideLayout2.xml"/><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331640" y="980728"/>
            <a:ext cx="5637010" cy="882119"/>
          </a:xfrm>
        </p:spPr>
        <p:txBody>
          <a:bodyPr>
            <a:normAutofit/>
          </a:bodyPr>
          <a:lstStyle/>
          <a:p>
            <a:pPr algn="ctr"/>
            <a:r>
              <a:rPr lang="es-MX" sz="2800" i="1" dirty="0" smtClean="0">
                <a:solidFill>
                  <a:schemeClr val="accent2">
                    <a:lumMod val="50000"/>
                  </a:schemeClr>
                </a:solidFill>
                <a:effectLst>
                  <a:outerShdw blurRad="38100" dist="38100" dir="2700000" algn="tl">
                    <a:srgbClr val="000000">
                      <a:alpha val="43137"/>
                    </a:srgbClr>
                  </a:outerShdw>
                </a:effectLst>
              </a:rPr>
              <a:t>POWERPOINT</a:t>
            </a:r>
          </a:p>
          <a:p>
            <a:endParaRPr lang="es-MX" sz="2800" i="1" dirty="0">
              <a:solidFill>
                <a:schemeClr val="accent2">
                  <a:lumMod val="50000"/>
                </a:schemeClr>
              </a:solidFill>
              <a:effectLst>
                <a:outerShdw blurRad="38100" dist="38100" dir="2700000" algn="tl">
                  <a:srgbClr val="000000">
                    <a:alpha val="43137"/>
                  </a:srgbClr>
                </a:outerShdw>
              </a:effectLst>
            </a:endParaRPr>
          </a:p>
          <a:p>
            <a:endParaRPr lang="es-MX" sz="2800" i="1" dirty="0" smtClean="0">
              <a:solidFill>
                <a:schemeClr val="accent2">
                  <a:lumMod val="50000"/>
                </a:schemeClr>
              </a:solidFill>
              <a:effectLst>
                <a:outerShdw blurRad="38100" dist="38100" dir="2700000" algn="tl">
                  <a:srgbClr val="000000">
                    <a:alpha val="43137"/>
                  </a:srgbClr>
                </a:outerShdw>
              </a:effectLst>
            </a:endParaRPr>
          </a:p>
          <a:p>
            <a:pPr algn="ctr"/>
            <a:endParaRPr lang="es-AR" sz="2800" dirty="0">
              <a:solidFill>
                <a:schemeClr val="accent2">
                  <a:lumMod val="50000"/>
                </a:schemeClr>
              </a:solidFill>
            </a:endParaRPr>
          </a:p>
        </p:txBody>
      </p:sp>
      <p:sp>
        <p:nvSpPr>
          <p:cNvPr id="2" name="1 Título"/>
          <p:cNvSpPr>
            <a:spLocks noGrp="1"/>
          </p:cNvSpPr>
          <p:nvPr>
            <p:ph type="ctrTitle"/>
          </p:nvPr>
        </p:nvSpPr>
        <p:spPr>
          <a:xfrm>
            <a:off x="971600" y="188641"/>
            <a:ext cx="7031335" cy="792088"/>
          </a:xfrm>
        </p:spPr>
        <p:txBody>
          <a:bodyPr/>
          <a:lstStyle/>
          <a:p>
            <a:r>
              <a:rPr lang="es-MX" sz="4400" dirty="0" smtClean="0"/>
              <a:t>TRA</a:t>
            </a:r>
            <a:r>
              <a:rPr lang="es-AR" sz="4400" b="0" dirty="0" smtClean="0">
                <a:effectLst/>
              </a:rPr>
              <a:t>BAJO PRACTICO 4</a:t>
            </a:r>
            <a:endParaRPr lang="es-AR" sz="4400" dirty="0"/>
          </a:p>
        </p:txBody>
      </p:sp>
      <p:sp>
        <p:nvSpPr>
          <p:cNvPr id="6" name="5 Rectángulo"/>
          <p:cNvSpPr/>
          <p:nvPr/>
        </p:nvSpPr>
        <p:spPr>
          <a:xfrm>
            <a:off x="755576" y="2060848"/>
            <a:ext cx="4051374" cy="2342180"/>
          </a:xfrm>
          <a:prstGeom prst="rect">
            <a:avLst/>
          </a:prstGeom>
        </p:spPr>
        <p:txBody>
          <a:bodyPr wrap="square">
            <a:spAutoFit/>
          </a:bodyPr>
          <a:lstStyle/>
          <a:p>
            <a:pPr lvl="0">
              <a:spcBef>
                <a:spcPct val="20000"/>
              </a:spcBef>
              <a:spcAft>
                <a:spcPts val="300"/>
              </a:spcAft>
              <a:buClr>
                <a:srgbClr val="F14124">
                  <a:lumMod val="75000"/>
                </a:srgbClr>
              </a:buClr>
              <a:buSzPct val="130000"/>
            </a:pPr>
            <a:r>
              <a:rPr lang="es-MX" sz="1600" i="1" dirty="0">
                <a:solidFill>
                  <a:srgbClr val="5ECCF3"/>
                </a:solidFill>
              </a:rPr>
              <a:t>NOM</a:t>
            </a:r>
            <a:r>
              <a:rPr lang="es-AR" sz="1600" dirty="0">
                <a:solidFill>
                  <a:srgbClr val="5ECCF3"/>
                </a:solidFill>
              </a:rPr>
              <a:t>BRE Y </a:t>
            </a:r>
            <a:r>
              <a:rPr lang="es-AR" sz="1600" dirty="0" smtClean="0">
                <a:solidFill>
                  <a:srgbClr val="5ECCF3"/>
                </a:solidFill>
              </a:rPr>
              <a:t>APELLIDO: </a:t>
            </a:r>
            <a:r>
              <a:rPr lang="es-AR" sz="1600" dirty="0" smtClean="0"/>
              <a:t>Alma Pereira</a:t>
            </a:r>
          </a:p>
          <a:p>
            <a:pPr lvl="0">
              <a:spcBef>
                <a:spcPct val="20000"/>
              </a:spcBef>
              <a:spcAft>
                <a:spcPts val="300"/>
              </a:spcAft>
              <a:buClr>
                <a:srgbClr val="F14124">
                  <a:lumMod val="75000"/>
                </a:srgbClr>
              </a:buClr>
              <a:buSzPct val="130000"/>
            </a:pPr>
            <a:endParaRPr lang="es-AR" sz="1600" dirty="0" smtClean="0"/>
          </a:p>
          <a:p>
            <a:pPr lvl="0">
              <a:spcBef>
                <a:spcPct val="20000"/>
              </a:spcBef>
              <a:spcAft>
                <a:spcPts val="300"/>
              </a:spcAft>
              <a:buClr>
                <a:srgbClr val="F14124">
                  <a:lumMod val="75000"/>
                </a:srgbClr>
              </a:buClr>
              <a:buSzPct val="130000"/>
            </a:pPr>
            <a:r>
              <a:rPr lang="es-AR" sz="1600" dirty="0" smtClean="0">
                <a:solidFill>
                  <a:srgbClr val="5ECCF3"/>
                </a:solidFill>
              </a:rPr>
              <a:t> </a:t>
            </a:r>
            <a:r>
              <a:rPr lang="es-AR" sz="1600" dirty="0" smtClean="0">
                <a:solidFill>
                  <a:prstClr val="black"/>
                </a:solidFill>
              </a:rPr>
              <a:t> </a:t>
            </a:r>
            <a:r>
              <a:rPr lang="es-AR" sz="1600" dirty="0" smtClean="0">
                <a:solidFill>
                  <a:schemeClr val="accent2">
                    <a:lumMod val="75000"/>
                  </a:schemeClr>
                </a:solidFill>
              </a:rPr>
              <a:t>CURSO:</a:t>
            </a:r>
            <a:r>
              <a:rPr lang="es-AR" sz="1600" dirty="0" smtClean="0"/>
              <a:t> 1ª </a:t>
            </a:r>
          </a:p>
          <a:p>
            <a:pPr lvl="0">
              <a:spcBef>
                <a:spcPct val="20000"/>
              </a:spcBef>
              <a:spcAft>
                <a:spcPts val="300"/>
              </a:spcAft>
              <a:buClr>
                <a:srgbClr val="F14124">
                  <a:lumMod val="75000"/>
                </a:srgbClr>
              </a:buClr>
              <a:buSzPct val="130000"/>
            </a:pPr>
            <a:endParaRPr lang="es-AR" sz="1600" dirty="0" smtClean="0"/>
          </a:p>
          <a:p>
            <a:pPr lvl="0">
              <a:spcBef>
                <a:spcPct val="20000"/>
              </a:spcBef>
              <a:spcAft>
                <a:spcPts val="300"/>
              </a:spcAft>
              <a:buClr>
                <a:srgbClr val="F14124">
                  <a:lumMod val="75000"/>
                </a:srgbClr>
              </a:buClr>
              <a:buSzPct val="130000"/>
            </a:pPr>
            <a:r>
              <a:rPr lang="es-MX" sz="1600" dirty="0" smtClean="0">
                <a:solidFill>
                  <a:schemeClr val="accent2">
                    <a:lumMod val="75000"/>
                  </a:schemeClr>
                </a:solidFill>
              </a:rPr>
              <a:t>PROFESORA: </a:t>
            </a:r>
            <a:r>
              <a:rPr lang="es-MX" sz="1600" dirty="0" smtClean="0"/>
              <a:t>Andrea Gómez </a:t>
            </a:r>
          </a:p>
          <a:p>
            <a:pPr lvl="0">
              <a:spcBef>
                <a:spcPct val="20000"/>
              </a:spcBef>
              <a:spcAft>
                <a:spcPts val="300"/>
              </a:spcAft>
              <a:buClr>
                <a:srgbClr val="F14124">
                  <a:lumMod val="75000"/>
                </a:srgbClr>
              </a:buClr>
              <a:buSzPct val="130000"/>
            </a:pPr>
            <a:endParaRPr lang="es-MX" sz="1600" dirty="0" smtClean="0"/>
          </a:p>
          <a:p>
            <a:pPr lvl="0">
              <a:spcBef>
                <a:spcPct val="20000"/>
              </a:spcBef>
              <a:spcAft>
                <a:spcPts val="300"/>
              </a:spcAft>
              <a:buClr>
                <a:srgbClr val="F14124">
                  <a:lumMod val="75000"/>
                </a:srgbClr>
              </a:buClr>
              <a:buSzPct val="130000"/>
            </a:pPr>
            <a:r>
              <a:rPr lang="es-MX" sz="1600" dirty="0" smtClean="0">
                <a:solidFill>
                  <a:schemeClr val="accent2">
                    <a:lumMod val="75000"/>
                  </a:schemeClr>
                </a:solidFill>
              </a:rPr>
              <a:t>TALLER: </a:t>
            </a:r>
            <a:r>
              <a:rPr lang="es-MX" sz="1600" dirty="0" smtClean="0"/>
              <a:t>La</a:t>
            </a:r>
            <a:r>
              <a:rPr lang="es-AR" sz="1400" b="0" dirty="0" err="1" smtClean="0">
                <a:effectLst/>
              </a:rPr>
              <a:t>B</a:t>
            </a:r>
            <a:r>
              <a:rPr lang="es-AR" sz="1600" b="0" dirty="0" err="1" smtClean="0">
                <a:effectLst/>
              </a:rPr>
              <a:t>oratorio</a:t>
            </a:r>
            <a:r>
              <a:rPr lang="es-AR" sz="1600" b="0" dirty="0" smtClean="0">
                <a:effectLst/>
              </a:rPr>
              <a:t> de Informática</a:t>
            </a:r>
            <a:endParaRPr lang="es-AR" sz="1600" dirty="0">
              <a:solidFill>
                <a:schemeClr val="accent2">
                  <a:lumMod val="75000"/>
                </a:schemeClr>
              </a:solidFill>
            </a:endParaRPr>
          </a:p>
        </p:txBody>
      </p:sp>
      <p:pic>
        <p:nvPicPr>
          <p:cNvPr id="1029" name="Picture 5" descr="Colegio Del Prado SJ | Chimbas |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1342959"/>
            <a:ext cx="1892540" cy="172600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Imágenes de Informatica Dibujo - Descarga gratuita en Freepi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9982" y="4553417"/>
            <a:ext cx="2592288" cy="20251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Users\Secundaria\Downloads\jkftj.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572863"/>
            <a:ext cx="1620180" cy="1474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1047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31"/>
                                        </p:tgtEl>
                                        <p:attrNameLst>
                                          <p:attrName>style.visibility</p:attrName>
                                        </p:attrNameLst>
                                      </p:cBhvr>
                                      <p:to>
                                        <p:strVal val="visible"/>
                                      </p:to>
                                    </p:set>
                                    <p:animEffect transition="in" filter="barn(inVertical)">
                                      <p:cBhvr>
                                        <p:cTn id="14"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endParaRPr lang="es-AR" sz="1400" dirty="0">
              <a:solidFill>
                <a:schemeClr val="tx1"/>
              </a:solidFill>
            </a:endParaRPr>
          </a:p>
        </p:txBody>
      </p:sp>
      <p:sp>
        <p:nvSpPr>
          <p:cNvPr id="3" name="2 Marcador de contenido"/>
          <p:cNvSpPr>
            <a:spLocks noGrp="1"/>
          </p:cNvSpPr>
          <p:nvPr>
            <p:ph sz="quarter" idx="13"/>
          </p:nvPr>
        </p:nvSpPr>
        <p:spPr>
          <a:xfrm>
            <a:off x="971600" y="116632"/>
            <a:ext cx="6400800" cy="3474720"/>
          </a:xfrm>
        </p:spPr>
        <p:txBody>
          <a:bodyPr>
            <a:normAutofit/>
          </a:bodyPr>
          <a:lstStyle/>
          <a:p>
            <a:r>
              <a:rPr lang="es-MX" sz="1700" dirty="0">
                <a:solidFill>
                  <a:schemeClr val="bg2">
                    <a:lumMod val="25000"/>
                  </a:schemeClr>
                </a:solidFill>
              </a:rPr>
              <a:t>Tipos de vistas  </a:t>
            </a:r>
            <a:br>
              <a:rPr lang="es-MX" sz="1700" dirty="0">
                <a:solidFill>
                  <a:schemeClr val="bg2">
                    <a:lumMod val="25000"/>
                  </a:schemeClr>
                </a:solidFill>
              </a:rPr>
            </a:br>
            <a:r>
              <a:rPr lang="es-MX" sz="1700" dirty="0">
                <a:solidFill>
                  <a:schemeClr val="bg2">
                    <a:lumMod val="25000"/>
                  </a:schemeClr>
                </a:solidFill>
              </a:rPr>
              <a:t>PowerPoint ofrece varias vistas que permiten a los usuarios trabajar de manera eficiente en sus presentaciones. Aquí te detallo los tipos más comunes de vistas en PowerPoint:</a:t>
            </a:r>
            <a:br>
              <a:rPr lang="es-MX" sz="1700" dirty="0">
                <a:solidFill>
                  <a:schemeClr val="bg2">
                    <a:lumMod val="25000"/>
                  </a:schemeClr>
                </a:solidFill>
              </a:rPr>
            </a:br>
            <a:endParaRPr lang="es-AR" sz="1700" dirty="0">
              <a:solidFill>
                <a:schemeClr val="tx1"/>
              </a:solidFill>
            </a:endParaRPr>
          </a:p>
          <a:p>
            <a:pPr>
              <a:buFont typeface="Arial"/>
              <a:buChar char="•"/>
            </a:pPr>
            <a:r>
              <a:rPr lang="es-AR" sz="1700" b="1" dirty="0">
                <a:solidFill>
                  <a:schemeClr val="bg2">
                    <a:lumMod val="25000"/>
                  </a:schemeClr>
                </a:solidFill>
                <a:latin typeface="Google Sans"/>
              </a:rPr>
              <a:t>Vista</a:t>
            </a:r>
            <a:r>
              <a:rPr lang="es-AR" sz="1700" dirty="0">
                <a:solidFill>
                  <a:schemeClr val="bg2">
                    <a:lumMod val="25000"/>
                  </a:schemeClr>
                </a:solidFill>
                <a:latin typeface="Google Sans"/>
              </a:rPr>
              <a:t> normal</a:t>
            </a:r>
            <a:r>
              <a:rPr lang="es-AR" sz="1700" dirty="0" smtClean="0">
                <a:solidFill>
                  <a:schemeClr val="bg2">
                    <a:lumMod val="25000"/>
                  </a:schemeClr>
                </a:solidFill>
                <a:latin typeface="Google Sans"/>
              </a:rPr>
              <a:t>.</a:t>
            </a:r>
          </a:p>
          <a:p>
            <a:pPr>
              <a:buFont typeface="Arial"/>
              <a:buChar char="•"/>
            </a:pPr>
            <a:r>
              <a:rPr lang="es-MX" sz="1600" b="1" dirty="0">
                <a:solidFill>
                  <a:srgbClr val="1E1E1E"/>
                </a:solidFill>
                <a:latin typeface="Segoe UI"/>
              </a:rPr>
              <a:t>La vista Normal</a:t>
            </a:r>
            <a:r>
              <a:rPr lang="es-MX" sz="1600" dirty="0">
                <a:solidFill>
                  <a:srgbClr val="1E1E1E"/>
                </a:solidFill>
                <a:latin typeface="Segoe UI"/>
              </a:rPr>
              <a:t> es el modo de edición en el que trabajará con más frecuencia para crear las diapositivas. Debajo, la vista </a:t>
            </a:r>
            <a:r>
              <a:rPr lang="es-MX" sz="1600" b="1" dirty="0">
                <a:solidFill>
                  <a:srgbClr val="1E1E1E"/>
                </a:solidFill>
                <a:latin typeface="Segoe UI"/>
              </a:rPr>
              <a:t>Normal</a:t>
            </a:r>
            <a:r>
              <a:rPr lang="es-MX" sz="1600" dirty="0">
                <a:solidFill>
                  <a:srgbClr val="1E1E1E"/>
                </a:solidFill>
                <a:latin typeface="Segoe UI"/>
              </a:rPr>
              <a:t> muestra miniaturas de diapositiva a la izquierda, una ventana grande que muestra la diapositiva actual y una sección debajo de la diapositiva actual donde puede escribir sus notas de orador para cada diapositiva</a:t>
            </a:r>
            <a:r>
              <a:rPr lang="es-MX" sz="1600" dirty="0" smtClean="0">
                <a:solidFill>
                  <a:srgbClr val="1E1E1E"/>
                </a:solidFill>
                <a:latin typeface="Segoe UI"/>
              </a:rPr>
              <a:t>.</a:t>
            </a:r>
          </a:p>
          <a:p>
            <a:pPr>
              <a:buFont typeface="Arial"/>
              <a:buChar char="•"/>
            </a:pPr>
            <a:endParaRPr lang="es-MX" sz="1600" dirty="0" smtClean="0">
              <a:solidFill>
                <a:srgbClr val="1E1E1E"/>
              </a:solidFill>
              <a:latin typeface="Segoe UI"/>
            </a:endParaRPr>
          </a:p>
          <a:p>
            <a:pPr>
              <a:buFont typeface="Arial"/>
              <a:buChar char="•"/>
            </a:pPr>
            <a:endParaRPr lang="es-MX" sz="4300" dirty="0">
              <a:solidFill>
                <a:srgbClr val="1E1E1E"/>
              </a:solidFill>
              <a:latin typeface="Segoe UI"/>
            </a:endParaRPr>
          </a:p>
          <a:p>
            <a:pPr>
              <a:buFont typeface="Arial"/>
              <a:buChar char="•"/>
            </a:pPr>
            <a:endParaRPr lang="es-MX" dirty="0" smtClean="0">
              <a:solidFill>
                <a:srgbClr val="1E1E1E"/>
              </a:solidFill>
              <a:latin typeface="Segoe UI"/>
            </a:endParaRPr>
          </a:p>
          <a:p>
            <a:pPr>
              <a:buFont typeface="Arial"/>
              <a:buChar char="•"/>
            </a:pPr>
            <a:endParaRPr lang="es-MX" dirty="0">
              <a:solidFill>
                <a:srgbClr val="1E1E1E"/>
              </a:solidFill>
              <a:latin typeface="Segoe UI"/>
            </a:endParaRPr>
          </a:p>
          <a:p>
            <a:pPr>
              <a:buFont typeface="Arial"/>
              <a:buChar char="•"/>
            </a:pPr>
            <a:endParaRPr lang="es-MX" dirty="0" smtClean="0">
              <a:solidFill>
                <a:srgbClr val="1E1E1E"/>
              </a:solidFill>
              <a:latin typeface="Segoe UI"/>
            </a:endParaRPr>
          </a:p>
          <a:p>
            <a:pPr>
              <a:buFont typeface="Arial"/>
              <a:buChar char="•"/>
            </a:pPr>
            <a:endParaRPr lang="es-MX" dirty="0">
              <a:solidFill>
                <a:srgbClr val="1E1E1E"/>
              </a:solidFill>
              <a:latin typeface="Segoe UI"/>
            </a:endParaRPr>
          </a:p>
          <a:p>
            <a:pPr>
              <a:buFont typeface="Arial"/>
              <a:buChar char="•"/>
            </a:pPr>
            <a:endParaRPr lang="es-MX" dirty="0" smtClean="0">
              <a:solidFill>
                <a:srgbClr val="1E1E1E"/>
              </a:solidFill>
              <a:latin typeface="Segoe UI"/>
            </a:endParaRPr>
          </a:p>
          <a:p>
            <a:pPr>
              <a:buFont typeface="Arial"/>
              <a:buChar char="•"/>
            </a:pPr>
            <a:endParaRPr lang="es-MX" dirty="0">
              <a:solidFill>
                <a:srgbClr val="1E1E1E"/>
              </a:solidFill>
              <a:latin typeface="Segoe UI"/>
            </a:endParaRPr>
          </a:p>
          <a:p>
            <a:pPr>
              <a:buFont typeface="Arial"/>
              <a:buChar char="•"/>
            </a:pPr>
            <a:endParaRPr lang="es-AR" dirty="0">
              <a:solidFill>
                <a:srgbClr val="1F1F1F"/>
              </a:solidFill>
              <a:latin typeface="Google Sans"/>
            </a:endParaRPr>
          </a:p>
          <a:p>
            <a:endParaRPr lang="es-A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356992"/>
            <a:ext cx="4945732" cy="161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descr="d:\Users\Secundaria\Downloads\@ybeasz_.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4797152"/>
            <a:ext cx="2088232" cy="171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51316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wipe(down)">
                                      <p:cBhvr>
                                        <p:cTn id="21"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9632" y="4869160"/>
            <a:ext cx="6512511" cy="1143000"/>
          </a:xfrm>
        </p:spPr>
        <p:txBody>
          <a:bodyPr/>
          <a:lstStyle/>
          <a:p>
            <a:endParaRPr lang="es-AR" dirty="0"/>
          </a:p>
        </p:txBody>
      </p:sp>
      <p:sp>
        <p:nvSpPr>
          <p:cNvPr id="3" name="2 Marcador de contenido"/>
          <p:cNvSpPr>
            <a:spLocks noGrp="1"/>
          </p:cNvSpPr>
          <p:nvPr>
            <p:ph sz="quarter" idx="13"/>
          </p:nvPr>
        </p:nvSpPr>
        <p:spPr/>
        <p:txBody>
          <a:bodyPr>
            <a:normAutofit/>
          </a:bodyPr>
          <a:lstStyle/>
          <a:p>
            <a:r>
              <a:rPr lang="es-MX" sz="1400" dirty="0" smtClean="0">
                <a:solidFill>
                  <a:schemeClr val="bg2">
                    <a:lumMod val="25000"/>
                  </a:schemeClr>
                </a:solidFill>
              </a:rPr>
              <a:t>Vista clasificador de dispositivas:</a:t>
            </a:r>
          </a:p>
          <a:p>
            <a:r>
              <a:rPr lang="es-MX" sz="1400" dirty="0" smtClean="0"/>
              <a:t>La </a:t>
            </a:r>
            <a:r>
              <a:rPr lang="es-MX" sz="1400" dirty="0"/>
              <a:t>vista </a:t>
            </a:r>
            <a:r>
              <a:rPr lang="es-MX" sz="1400" b="1" dirty="0"/>
              <a:t>Clasificador de diapositivas</a:t>
            </a:r>
            <a:r>
              <a:rPr lang="es-MX" sz="1400" dirty="0"/>
              <a:t> (a continuación) muestra todas las diapositivas de la presentación en diapositivas en miniatura en secuencia horizontal. La vista Presentación con diapositivas es útil si necesita reorganizar las diapositivas; solo tiene que hacer clic y arrastrar las diapositivas a una nueva ubicación o agregar secciones para organizar las diapositivas en grupos significativos.</a:t>
            </a:r>
          </a:p>
          <a:p>
            <a:r>
              <a:rPr lang="es-MX" sz="1400" dirty="0"/>
              <a:t/>
            </a:r>
            <a:br>
              <a:rPr lang="es-MX" sz="1400" dirty="0"/>
            </a:br>
            <a:endParaRPr lang="es-AR" sz="14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420888"/>
            <a:ext cx="5734050" cy="2205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40268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Effect transition="in" filter="circle(in)">
                                      <p:cBhvr>
                                        <p:cTn id="19"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87625" y="4372168"/>
            <a:ext cx="7118176" cy="1143000"/>
          </a:xfrm>
        </p:spPr>
        <p:txBody>
          <a:bodyPr/>
          <a:lstStyle/>
          <a:p>
            <a:pPr algn="l"/>
            <a:r>
              <a:rPr lang="es-AR" sz="2400" dirty="0">
                <a:solidFill>
                  <a:schemeClr val="bg2">
                    <a:lumMod val="25000"/>
                  </a:schemeClr>
                </a:solidFill>
                <a:effectLst/>
                <a:latin typeface="Segoe UI"/>
              </a:rPr>
              <a:t>Vista </a:t>
            </a:r>
            <a:r>
              <a:rPr lang="es-AR" sz="2400" dirty="0" smtClean="0">
                <a:solidFill>
                  <a:schemeClr val="bg2">
                    <a:lumMod val="25000"/>
                  </a:schemeClr>
                </a:solidFill>
                <a:effectLst/>
                <a:latin typeface="Segoe UI"/>
              </a:rPr>
              <a:t>Esquema:</a:t>
            </a:r>
            <a:br>
              <a:rPr lang="es-AR" sz="2400" dirty="0" smtClean="0">
                <a:solidFill>
                  <a:schemeClr val="bg2">
                    <a:lumMod val="25000"/>
                  </a:schemeClr>
                </a:solidFill>
                <a:effectLst/>
                <a:latin typeface="Segoe UI"/>
              </a:rPr>
            </a:br>
            <a:r>
              <a:rPr lang="es-MX" sz="1400" b="0" dirty="0">
                <a:solidFill>
                  <a:srgbClr val="1E1E1E"/>
                </a:solidFill>
                <a:effectLst/>
                <a:latin typeface="Segoe UI"/>
              </a:rPr>
              <a:t>Use la vista </a:t>
            </a:r>
            <a:r>
              <a:rPr lang="es-MX" sz="1400" dirty="0">
                <a:solidFill>
                  <a:srgbClr val="1E1E1E"/>
                </a:solidFill>
                <a:effectLst/>
                <a:latin typeface="Segoe UI"/>
              </a:rPr>
              <a:t>Esquema</a:t>
            </a:r>
            <a:r>
              <a:rPr lang="es-MX" sz="1400" b="0" dirty="0">
                <a:solidFill>
                  <a:srgbClr val="1E1E1E"/>
                </a:solidFill>
                <a:effectLst/>
                <a:latin typeface="Segoe UI"/>
              </a:rPr>
              <a:t> para crear un esquema o guión gráfico de la presentación. Solo muestra el </a:t>
            </a:r>
            <a:r>
              <a:rPr lang="es-MX" sz="1400" b="0" i="1" dirty="0">
                <a:solidFill>
                  <a:srgbClr val="1E1E1E"/>
                </a:solidFill>
                <a:effectLst/>
                <a:latin typeface="Segoe UI"/>
              </a:rPr>
              <a:t>texto</a:t>
            </a:r>
            <a:r>
              <a:rPr lang="es-MX" sz="1400" b="0" dirty="0">
                <a:solidFill>
                  <a:srgbClr val="1E1E1E"/>
                </a:solidFill>
                <a:effectLst/>
                <a:latin typeface="Segoe UI"/>
              </a:rPr>
              <a:t> de las diapositivas, no las imágenes ni otros elementos gráficos.</a:t>
            </a:r>
            <a:br>
              <a:rPr lang="es-MX" sz="1400" b="0" dirty="0">
                <a:solidFill>
                  <a:srgbClr val="1E1E1E"/>
                </a:solidFill>
                <a:effectLst/>
                <a:latin typeface="Segoe UI"/>
              </a:rPr>
            </a:br>
            <a:r>
              <a:rPr lang="es-AR" sz="1400" dirty="0">
                <a:solidFill>
                  <a:schemeClr val="bg2">
                    <a:lumMod val="25000"/>
                  </a:schemeClr>
                </a:solidFill>
                <a:effectLst/>
                <a:latin typeface="Segoe UI"/>
              </a:rPr>
              <a:t/>
            </a:r>
            <a:br>
              <a:rPr lang="es-AR" sz="1400" dirty="0">
                <a:solidFill>
                  <a:schemeClr val="bg2">
                    <a:lumMod val="25000"/>
                  </a:schemeClr>
                </a:solidFill>
                <a:effectLst/>
                <a:latin typeface="Segoe UI"/>
              </a:rPr>
            </a:br>
            <a:endParaRPr lang="es-AR" sz="1400" dirty="0">
              <a:solidFill>
                <a:schemeClr val="bg2">
                  <a:lumMod val="25000"/>
                </a:schemeClr>
              </a:solidFill>
            </a:endParaRPr>
          </a:p>
        </p:txBody>
      </p:sp>
      <p:sp>
        <p:nvSpPr>
          <p:cNvPr id="3" name="2 Marcador de contenido"/>
          <p:cNvSpPr>
            <a:spLocks noGrp="1"/>
          </p:cNvSpPr>
          <p:nvPr>
            <p:ph sz="quarter" idx="13"/>
          </p:nvPr>
        </p:nvSpPr>
        <p:spPr/>
        <p:txBody>
          <a:bodyPr/>
          <a:lstStyle/>
          <a:p>
            <a:pPr lvl="6"/>
            <a:r>
              <a:rPr lang="es-AR" b="1" dirty="0">
                <a:solidFill>
                  <a:schemeClr val="bg2">
                    <a:lumMod val="25000"/>
                  </a:schemeClr>
                </a:solidFill>
                <a:latin typeface="Segoe UI"/>
              </a:rPr>
              <a:t>Vista Página de </a:t>
            </a:r>
            <a:r>
              <a:rPr lang="es-AR" b="1" dirty="0" smtClean="0">
                <a:solidFill>
                  <a:schemeClr val="bg2">
                    <a:lumMod val="25000"/>
                  </a:schemeClr>
                </a:solidFill>
                <a:latin typeface="Segoe UI"/>
              </a:rPr>
              <a:t>notas:</a:t>
            </a:r>
          </a:p>
          <a:p>
            <a:r>
              <a:rPr lang="es-MX" sz="1400" dirty="0" smtClean="0">
                <a:solidFill>
                  <a:srgbClr val="1E1E1E"/>
                </a:solidFill>
                <a:latin typeface="Segoe UI"/>
              </a:rPr>
              <a:t>El </a:t>
            </a:r>
            <a:r>
              <a:rPr lang="es-MX" sz="1400" dirty="0">
                <a:solidFill>
                  <a:srgbClr val="1E1E1E"/>
                </a:solidFill>
                <a:latin typeface="Segoe UI"/>
              </a:rPr>
              <a:t>panel </a:t>
            </a:r>
            <a:r>
              <a:rPr lang="es-MX" sz="1400" b="1" dirty="0">
                <a:solidFill>
                  <a:srgbClr val="1E1E1E"/>
                </a:solidFill>
                <a:latin typeface="Segoe UI"/>
              </a:rPr>
              <a:t>Notas</a:t>
            </a:r>
            <a:r>
              <a:rPr lang="es-MX" sz="1400" dirty="0">
                <a:solidFill>
                  <a:srgbClr val="1E1E1E"/>
                </a:solidFill>
                <a:latin typeface="Segoe UI"/>
              </a:rPr>
              <a:t> se encuentra debajo de la ventana de diapositiva. Puede imprimir sus notas o incluirlas en una presentación que envía a la audiencia o, simplemente, usarlas como indicaciones para sí mismo mientras presenta.</a:t>
            </a:r>
            <a:endParaRPr lang="es-AR" sz="1400" b="1" dirty="0">
              <a:solidFill>
                <a:schemeClr val="bg2">
                  <a:lumMod val="25000"/>
                </a:schemeClr>
              </a:solidFill>
              <a:latin typeface="Segoe UI"/>
            </a:endParaRPr>
          </a:p>
          <a:p>
            <a:endParaRPr lang="es-A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916833"/>
            <a:ext cx="5734050"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5301207"/>
            <a:ext cx="2746826" cy="1872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descr="d:\Users\Secundaria\Downloads\Eye Roll GIF - Eye Roll Perdon - Discover &amp; Share GIFs.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488246"/>
            <a:ext cx="2159074" cy="1498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10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ppt_x"/>
                                          </p:val>
                                        </p:tav>
                                        <p:tav tm="100000">
                                          <p:val>
                                            <p:strVal val="#ppt_x"/>
                                          </p:val>
                                        </p:tav>
                                      </p:tavLst>
                                    </p:anim>
                                    <p:anim calcmode="lin" valueType="num">
                                      <p:cBhvr additive="base">
                                        <p:cTn id="8"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7170"/>
                                        </p:tgtEl>
                                        <p:attrNameLst>
                                          <p:attrName>style.visibility</p:attrName>
                                        </p:attrNameLst>
                                      </p:cBhvr>
                                      <p:to>
                                        <p:strVal val="visible"/>
                                      </p:to>
                                    </p:set>
                                    <p:animEffect transition="in" filter="circle(in)">
                                      <p:cBhvr>
                                        <p:cTn id="25" dur="2000"/>
                                        <p:tgtEl>
                                          <p:spTgt spid="717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barn(inVertical)">
                                      <p:cBhvr>
                                        <p:cTn id="3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9" y="4517702"/>
            <a:ext cx="7262191" cy="1863625"/>
          </a:xfrm>
        </p:spPr>
        <p:txBody>
          <a:bodyPr/>
          <a:lstStyle/>
          <a:p>
            <a:pPr algn="l"/>
            <a:r>
              <a:rPr lang="es-AR" sz="1600" dirty="0">
                <a:solidFill>
                  <a:schemeClr val="bg2">
                    <a:lumMod val="25000"/>
                  </a:schemeClr>
                </a:solidFill>
                <a:effectLst/>
                <a:latin typeface="Segoe UI"/>
              </a:rPr>
              <a:t>Vista </a:t>
            </a:r>
            <a:r>
              <a:rPr lang="es-AR" sz="1600" dirty="0" smtClean="0">
                <a:solidFill>
                  <a:schemeClr val="bg2">
                    <a:lumMod val="25000"/>
                  </a:schemeClr>
                </a:solidFill>
                <a:effectLst/>
                <a:latin typeface="Segoe UI"/>
              </a:rPr>
              <a:t>Moderador</a:t>
            </a:r>
            <a:r>
              <a:rPr lang="es-AR" sz="1600" dirty="0">
                <a:solidFill>
                  <a:schemeClr val="bg2">
                    <a:lumMod val="25000"/>
                  </a:schemeClr>
                </a:solidFill>
                <a:effectLst/>
                <a:latin typeface="Segoe UI"/>
              </a:rPr>
              <a:t/>
            </a:r>
            <a:br>
              <a:rPr lang="es-AR" sz="1600" dirty="0">
                <a:solidFill>
                  <a:schemeClr val="bg2">
                    <a:lumMod val="25000"/>
                  </a:schemeClr>
                </a:solidFill>
                <a:effectLst/>
                <a:latin typeface="Segoe UI"/>
              </a:rPr>
            </a:br>
            <a:r>
              <a:rPr lang="es-MX" sz="1600" b="0" dirty="0">
                <a:solidFill>
                  <a:srgbClr val="1E1E1E"/>
                </a:solidFill>
                <a:effectLst/>
                <a:latin typeface="Segoe UI"/>
              </a:rPr>
              <a:t>Para ir a la vista </a:t>
            </a:r>
            <a:r>
              <a:rPr lang="es-MX" sz="1600" dirty="0">
                <a:solidFill>
                  <a:srgbClr val="1E1E1E"/>
                </a:solidFill>
                <a:effectLst/>
                <a:latin typeface="Segoe UI"/>
              </a:rPr>
              <a:t>Moderador</a:t>
            </a:r>
            <a:r>
              <a:rPr lang="es-MX" sz="1600" b="0" dirty="0">
                <a:solidFill>
                  <a:srgbClr val="1E1E1E"/>
                </a:solidFill>
                <a:effectLst/>
                <a:latin typeface="Segoe UI"/>
              </a:rPr>
              <a:t> , en la vista </a:t>
            </a:r>
            <a:r>
              <a:rPr lang="es-MX" sz="1600" dirty="0">
                <a:solidFill>
                  <a:srgbClr val="1E1E1E"/>
                </a:solidFill>
                <a:effectLst/>
                <a:latin typeface="Segoe UI"/>
              </a:rPr>
              <a:t>Presentación con diapositivas</a:t>
            </a:r>
            <a:r>
              <a:rPr lang="es-MX" sz="1600" b="0" dirty="0">
                <a:solidFill>
                  <a:srgbClr val="1E1E1E"/>
                </a:solidFill>
                <a:effectLst/>
                <a:latin typeface="Segoe UI"/>
              </a:rPr>
              <a:t> , en la esquina inferior izquierda de la pantalla, haga clic en y, a continuación, haga clic en </a:t>
            </a:r>
            <a:r>
              <a:rPr lang="es-MX" sz="1600" dirty="0">
                <a:solidFill>
                  <a:srgbClr val="1E1E1E"/>
                </a:solidFill>
                <a:effectLst/>
                <a:latin typeface="Segoe UI"/>
              </a:rPr>
              <a:t>Mostrar vista Moderador</a:t>
            </a:r>
            <a:r>
              <a:rPr lang="es-MX" sz="1600" b="0" dirty="0">
                <a:solidFill>
                  <a:srgbClr val="1E1E1E"/>
                </a:solidFill>
                <a:effectLst/>
                <a:latin typeface="Segoe UI"/>
              </a:rPr>
              <a:t> (como se muestra a continuación).</a:t>
            </a:r>
            <a:br>
              <a:rPr lang="es-MX" sz="1600" b="0" dirty="0">
                <a:solidFill>
                  <a:srgbClr val="1E1E1E"/>
                </a:solidFill>
                <a:effectLst/>
                <a:latin typeface="Segoe UI"/>
              </a:rPr>
            </a:br>
            <a:r>
              <a:rPr lang="es-MX" sz="1600" b="0" dirty="0">
                <a:solidFill>
                  <a:srgbClr val="1E1E1E"/>
                </a:solidFill>
                <a:effectLst/>
                <a:latin typeface="Segoe UI"/>
              </a:rPr>
              <a:t>Use la vista </a:t>
            </a:r>
            <a:r>
              <a:rPr lang="es-MX" sz="1600" dirty="0">
                <a:solidFill>
                  <a:srgbClr val="1E1E1E"/>
                </a:solidFill>
                <a:effectLst/>
                <a:latin typeface="Segoe UI"/>
              </a:rPr>
              <a:t>Moderador</a:t>
            </a:r>
            <a:r>
              <a:rPr lang="es-MX" sz="1600" b="0" dirty="0">
                <a:solidFill>
                  <a:srgbClr val="1E1E1E"/>
                </a:solidFill>
                <a:effectLst/>
                <a:latin typeface="Segoe UI"/>
              </a:rPr>
              <a:t> para ver sus notas mientras expone su presentación. En la vista </a:t>
            </a:r>
            <a:r>
              <a:rPr lang="es-MX" sz="1600" dirty="0">
                <a:solidFill>
                  <a:srgbClr val="1E1E1E"/>
                </a:solidFill>
                <a:effectLst/>
                <a:latin typeface="Segoe UI"/>
              </a:rPr>
              <a:t>Moderador</a:t>
            </a:r>
            <a:r>
              <a:rPr lang="es-MX" sz="1600" b="0" dirty="0">
                <a:solidFill>
                  <a:srgbClr val="1E1E1E"/>
                </a:solidFill>
                <a:effectLst/>
                <a:latin typeface="Segoe UI"/>
              </a:rPr>
              <a:t>, su audiencia no puede ver sus notas.</a:t>
            </a:r>
            <a:br>
              <a:rPr lang="es-MX" sz="1600" b="0" dirty="0">
                <a:solidFill>
                  <a:srgbClr val="1E1E1E"/>
                </a:solidFill>
                <a:effectLst/>
                <a:latin typeface="Segoe UI"/>
              </a:rPr>
            </a:br>
            <a:r>
              <a:rPr lang="es-MX" sz="1600" dirty="0"/>
              <a:t/>
            </a:r>
            <a:br>
              <a:rPr lang="es-MX" sz="1600" dirty="0"/>
            </a:br>
            <a:endParaRPr lang="es-AR" sz="1600" dirty="0">
              <a:solidFill>
                <a:schemeClr val="bg2">
                  <a:lumMod val="25000"/>
                </a:schemeClr>
              </a:solidFill>
            </a:endParaRPr>
          </a:p>
        </p:txBody>
      </p:sp>
      <p:sp>
        <p:nvSpPr>
          <p:cNvPr id="3" name="2 Marcador de contenido"/>
          <p:cNvSpPr>
            <a:spLocks noGrp="1"/>
          </p:cNvSpPr>
          <p:nvPr>
            <p:ph sz="quarter" idx="13"/>
          </p:nvPr>
        </p:nvSpPr>
        <p:spPr>
          <a:xfrm>
            <a:off x="1043609" y="116632"/>
            <a:ext cx="6400800" cy="4050784"/>
          </a:xfrm>
        </p:spPr>
        <p:txBody>
          <a:bodyPr>
            <a:normAutofit fontScale="77500" lnSpcReduction="20000"/>
          </a:bodyPr>
          <a:lstStyle/>
          <a:p>
            <a:r>
              <a:rPr lang="es-AR" b="1" dirty="0">
                <a:solidFill>
                  <a:schemeClr val="bg2">
                    <a:lumMod val="25000"/>
                  </a:schemeClr>
                </a:solidFill>
                <a:latin typeface="Segoe UI"/>
              </a:rPr>
              <a:t>Vistas Patrón</a:t>
            </a:r>
          </a:p>
          <a:p>
            <a:r>
              <a:rPr lang="es-MX" sz="1400" b="1" dirty="0">
                <a:solidFill>
                  <a:srgbClr val="1E1E1E"/>
                </a:solidFill>
                <a:latin typeface="Segoe UI"/>
              </a:rPr>
              <a:t>Las vistas Patrón</a:t>
            </a:r>
            <a:r>
              <a:rPr lang="es-MX" sz="1400" dirty="0">
                <a:solidFill>
                  <a:srgbClr val="1E1E1E"/>
                </a:solidFill>
                <a:latin typeface="Segoe UI"/>
              </a:rPr>
              <a:t> incluyen </a:t>
            </a:r>
            <a:r>
              <a:rPr lang="es-MX" sz="1400" b="1" dirty="0">
                <a:solidFill>
                  <a:srgbClr val="1E1E1E"/>
                </a:solidFill>
                <a:latin typeface="Segoe UI"/>
              </a:rPr>
              <a:t>Diapositiva</a:t>
            </a:r>
            <a:r>
              <a:rPr lang="es-MX" sz="1400" dirty="0">
                <a:solidFill>
                  <a:srgbClr val="1E1E1E"/>
                </a:solidFill>
                <a:latin typeface="Segoe UI"/>
              </a:rPr>
              <a:t>, </a:t>
            </a:r>
            <a:r>
              <a:rPr lang="es-MX" sz="1400" b="1" dirty="0">
                <a:solidFill>
                  <a:srgbClr val="1E1E1E"/>
                </a:solidFill>
                <a:latin typeface="Segoe UI"/>
              </a:rPr>
              <a:t>Documento</a:t>
            </a:r>
            <a:r>
              <a:rPr lang="es-MX" sz="1400" dirty="0">
                <a:solidFill>
                  <a:srgbClr val="1E1E1E"/>
                </a:solidFill>
                <a:latin typeface="Segoe UI"/>
              </a:rPr>
              <a:t> y </a:t>
            </a:r>
            <a:r>
              <a:rPr lang="es-MX" sz="1400" b="1" dirty="0">
                <a:solidFill>
                  <a:srgbClr val="1E1E1E"/>
                </a:solidFill>
                <a:latin typeface="Segoe UI"/>
              </a:rPr>
              <a:t>Notas</a:t>
            </a:r>
            <a:r>
              <a:rPr lang="es-MX" sz="1400" dirty="0">
                <a:solidFill>
                  <a:srgbClr val="1E1E1E"/>
                </a:solidFill>
                <a:latin typeface="Segoe UI"/>
              </a:rPr>
              <a:t>. El beneficio clave de trabajar en una vista patrón es que puede realizar cambios de estilo universales a todas las diapositivas, páginas de notas o documentos asociados con su </a:t>
            </a:r>
            <a:r>
              <a:rPr lang="es-MX" sz="1400" dirty="0" smtClean="0">
                <a:solidFill>
                  <a:srgbClr val="1E1E1E"/>
                </a:solidFill>
                <a:latin typeface="Segoe UI"/>
              </a:rPr>
              <a:t>presentación. </a:t>
            </a:r>
          </a:p>
          <a:p>
            <a:endParaRPr lang="es-MX" sz="1400" dirty="0" smtClean="0">
              <a:solidFill>
                <a:srgbClr val="1E1E1E"/>
              </a:solidFill>
              <a:latin typeface="Segoe UI"/>
            </a:endParaRPr>
          </a:p>
          <a:p>
            <a:endParaRPr lang="es-MX" sz="1400" dirty="0">
              <a:solidFill>
                <a:srgbClr val="1E1E1E"/>
              </a:solidFill>
              <a:latin typeface="Segoe UI"/>
            </a:endParaRPr>
          </a:p>
          <a:p>
            <a:endParaRPr lang="es-MX" sz="1400" dirty="0" smtClean="0">
              <a:solidFill>
                <a:srgbClr val="1E1E1E"/>
              </a:solidFill>
              <a:latin typeface="Segoe UI"/>
            </a:endParaRPr>
          </a:p>
          <a:p>
            <a:endParaRPr lang="es-MX" sz="1400" dirty="0" smtClean="0">
              <a:solidFill>
                <a:srgbClr val="1E1E1E"/>
              </a:solidFill>
              <a:latin typeface="Segoe UI"/>
            </a:endParaRPr>
          </a:p>
          <a:p>
            <a:r>
              <a:rPr lang="es-MX" sz="2000" dirty="0" smtClean="0">
                <a:solidFill>
                  <a:schemeClr val="bg2">
                    <a:lumMod val="25000"/>
                  </a:schemeClr>
                </a:solidFill>
                <a:latin typeface="Segoe UI Light"/>
              </a:rPr>
              <a:t>Vistas </a:t>
            </a:r>
            <a:r>
              <a:rPr lang="es-MX" sz="2000" dirty="0">
                <a:solidFill>
                  <a:schemeClr val="bg2">
                    <a:lumMod val="25000"/>
                  </a:schemeClr>
                </a:solidFill>
                <a:latin typeface="Segoe UI Light"/>
              </a:rPr>
              <a:t>para ofrecer y ver una </a:t>
            </a:r>
            <a:r>
              <a:rPr lang="es-MX" sz="2000" dirty="0" smtClean="0">
                <a:solidFill>
                  <a:schemeClr val="bg2">
                    <a:lumMod val="25000"/>
                  </a:schemeClr>
                </a:solidFill>
                <a:latin typeface="Segoe UI Light"/>
              </a:rPr>
              <a:t>presentación:</a:t>
            </a:r>
          </a:p>
          <a:p>
            <a:r>
              <a:rPr lang="es-MX" sz="2000" dirty="0">
                <a:solidFill>
                  <a:srgbClr val="1E1E1E"/>
                </a:solidFill>
                <a:latin typeface="Segoe UI"/>
              </a:rPr>
              <a:t>Use la vista Presentación con diapositivas para ofrecer la presentación al público. La vista Presentación con diapositivas ocupa toda la pantalla del equipo, exactamente del modo en que se verá la presentación en una pantalla grande cuando la vea el público</a:t>
            </a:r>
            <a:r>
              <a:rPr lang="es-MX" sz="2000" dirty="0" smtClean="0">
                <a:solidFill>
                  <a:srgbClr val="1E1E1E"/>
                </a:solidFill>
                <a:latin typeface="Segoe UI"/>
              </a:rPr>
              <a:t>.</a:t>
            </a:r>
          </a:p>
          <a:p>
            <a:endParaRPr lang="es-MX" sz="2000" dirty="0" smtClean="0">
              <a:solidFill>
                <a:srgbClr val="1E1E1E"/>
              </a:solidFill>
              <a:latin typeface="Segoe UI"/>
            </a:endParaRPr>
          </a:p>
          <a:p>
            <a:endParaRPr lang="es-MX" sz="2000" dirty="0">
              <a:solidFill>
                <a:schemeClr val="bg2">
                  <a:lumMod val="25000"/>
                </a:schemeClr>
              </a:solidFill>
              <a:latin typeface="Segoe UI Light"/>
            </a:endParaRPr>
          </a:p>
          <a:p>
            <a:r>
              <a:rPr lang="es-MX" sz="1400" dirty="0"/>
              <a:t/>
            </a:r>
            <a:br>
              <a:rPr lang="es-MX" sz="1400" dirty="0"/>
            </a:br>
            <a:endParaRPr lang="es-AR" sz="1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021" y="908720"/>
            <a:ext cx="4267200" cy="778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9" y="3068960"/>
            <a:ext cx="5942980" cy="1160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3092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8194"/>
                                        </p:tgtEl>
                                      </p:cBhvr>
                                    </p:animEffect>
                                    <p:animScale>
                                      <p:cBhvr>
                                        <p:cTn id="25" dur="250" autoRev="1" fill="hold"/>
                                        <p:tgtEl>
                                          <p:spTgt spid="8194"/>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wipe(down)">
                                      <p:cBhvr>
                                        <p:cTn id="30" dur="500"/>
                                        <p:tgtEl>
                                          <p:spTgt spid="3">
                                            <p:txEl>
                                              <p:pRg st="6" end="6"/>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wipe(down)">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8196"/>
                                        </p:tgtEl>
                                        <p:attrNameLst>
                                          <p:attrName>style.visibility</p:attrName>
                                        </p:attrNameLst>
                                      </p:cBhvr>
                                      <p:to>
                                        <p:strVal val="visible"/>
                                      </p:to>
                                    </p:set>
                                    <p:animEffect transition="in" filter="circle(in)">
                                      <p:cBhvr>
                                        <p:cTn id="38" dur="2000"/>
                                        <p:tgtEl>
                                          <p:spTgt spid="8196"/>
                                        </p:tgtEl>
                                      </p:cBhvr>
                                    </p:animEffect>
                                  </p:childTnLst>
                                </p:cTn>
                              </p:par>
                            </p:childTnLst>
                          </p:cTn>
                        </p:par>
                      </p:childTnLst>
                    </p:cTn>
                  </p:par>
                  <p:par>
                    <p:cTn id="39" fill="hold">
                      <p:stCondLst>
                        <p:cond delay="indefinite"/>
                      </p:stCondLst>
                      <p:childTnLst>
                        <p:par>
                          <p:cTn id="40" fill="hold">
                            <p:stCondLst>
                              <p:cond delay="0"/>
                            </p:stCondLst>
                            <p:childTnLst>
                              <p:par>
                                <p:cTn id="41" presetID="24" presetClass="emph" presetSubtype="0" fill="hold" grpId="0" nodeType="clickEffect">
                                  <p:stCondLst>
                                    <p:cond delay="0"/>
                                  </p:stCondLst>
                                  <p:childTnLst>
                                    <p:animClr clrSpc="hsl" dir="cw">
                                      <p:cBhvr override="childStyle">
                                        <p:cTn id="42" dur="500" fill="hold"/>
                                        <p:tgtEl>
                                          <p:spTgt spid="2"/>
                                        </p:tgtEl>
                                        <p:attrNameLst>
                                          <p:attrName>style.color</p:attrName>
                                        </p:attrNameLst>
                                      </p:cBhvr>
                                      <p:by>
                                        <p:hsl h="0" s="-12549" l="-25098"/>
                                      </p:by>
                                    </p:animClr>
                                    <p:animClr clrSpc="hsl" dir="cw">
                                      <p:cBhvr>
                                        <p:cTn id="43" dur="500" fill="hold"/>
                                        <p:tgtEl>
                                          <p:spTgt spid="2"/>
                                        </p:tgtEl>
                                        <p:attrNameLst>
                                          <p:attrName>fillcolor</p:attrName>
                                        </p:attrNameLst>
                                      </p:cBhvr>
                                      <p:by>
                                        <p:hsl h="0" s="-12549" l="-25098"/>
                                      </p:by>
                                    </p:animClr>
                                    <p:animClr clrSpc="hsl" dir="cw">
                                      <p:cBhvr>
                                        <p:cTn id="44" dur="500" fill="hold"/>
                                        <p:tgtEl>
                                          <p:spTgt spid="2"/>
                                        </p:tgtEl>
                                        <p:attrNameLst>
                                          <p:attrName>stroke.color</p:attrName>
                                        </p:attrNameLst>
                                      </p:cBhvr>
                                      <p:by>
                                        <p:hsl h="0" s="-12549" l="-25098"/>
                                      </p:by>
                                    </p:animClr>
                                    <p:set>
                                      <p:cBhvr>
                                        <p:cTn id="45"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6908" y="3936220"/>
            <a:ext cx="7190184" cy="1582112"/>
          </a:xfrm>
        </p:spPr>
        <p:txBody>
          <a:bodyPr/>
          <a:lstStyle/>
          <a:p>
            <a:pPr marL="0" indent="0" algn="l">
              <a:buNone/>
            </a:pPr>
            <a:r>
              <a:rPr lang="es-AR" sz="1600" dirty="0" smtClean="0">
                <a:solidFill>
                  <a:schemeClr val="bg2">
                    <a:lumMod val="25000"/>
                  </a:schemeClr>
                </a:solidFill>
                <a:effectLst/>
                <a:latin typeface="Segoe UI"/>
              </a:rPr>
              <a:t>Vista </a:t>
            </a:r>
            <a:r>
              <a:rPr lang="es-AR" sz="1600" dirty="0">
                <a:solidFill>
                  <a:schemeClr val="bg2">
                    <a:lumMod val="25000"/>
                  </a:schemeClr>
                </a:solidFill>
                <a:effectLst/>
                <a:latin typeface="Segoe UI"/>
              </a:rPr>
              <a:t>de </a:t>
            </a:r>
            <a:r>
              <a:rPr lang="es-AR" sz="1600" dirty="0" smtClean="0">
                <a:solidFill>
                  <a:schemeClr val="bg2">
                    <a:lumMod val="25000"/>
                  </a:schemeClr>
                </a:solidFill>
                <a:effectLst/>
                <a:latin typeface="Segoe UI"/>
              </a:rPr>
              <a:t>lectura:</a:t>
            </a:r>
            <a:br>
              <a:rPr lang="es-AR" sz="1600" dirty="0" smtClean="0">
                <a:solidFill>
                  <a:schemeClr val="bg2">
                    <a:lumMod val="25000"/>
                  </a:schemeClr>
                </a:solidFill>
                <a:effectLst/>
                <a:latin typeface="Segoe UI"/>
              </a:rPr>
            </a:br>
            <a:r>
              <a:rPr lang="es-AR" sz="1600" dirty="0">
                <a:solidFill>
                  <a:schemeClr val="bg2">
                    <a:lumMod val="25000"/>
                  </a:schemeClr>
                </a:solidFill>
                <a:effectLst/>
                <a:latin typeface="Segoe UI"/>
              </a:rPr>
              <a:t/>
            </a:r>
            <a:br>
              <a:rPr lang="es-AR" sz="1600" dirty="0">
                <a:solidFill>
                  <a:schemeClr val="bg2">
                    <a:lumMod val="25000"/>
                  </a:schemeClr>
                </a:solidFill>
                <a:effectLst/>
                <a:latin typeface="Segoe UI"/>
              </a:rPr>
            </a:br>
            <a:r>
              <a:rPr lang="es-MX" sz="1600" dirty="0">
                <a:solidFill>
                  <a:srgbClr val="1E1E1E"/>
                </a:solidFill>
                <a:effectLst/>
                <a:latin typeface="Segoe UI"/>
              </a:rPr>
              <a:t>La mayoría de las personas que revisen una presentación de PowerPoint sin un moderador querrán usar la vista de lectura. Muestra la presentación en una pantalla completa como la vista Presentación con diapositivas, e incluye algunos controles sencillos para facilitar la acción de voltear por las diapositivas.</a:t>
            </a:r>
            <a:br>
              <a:rPr lang="es-MX" sz="1600" dirty="0">
                <a:solidFill>
                  <a:srgbClr val="1E1E1E"/>
                </a:solidFill>
                <a:effectLst/>
                <a:latin typeface="Segoe UI"/>
              </a:rPr>
            </a:br>
            <a:endParaRPr lang="es-AR" sz="1600" dirty="0">
              <a:solidFill>
                <a:schemeClr val="bg2">
                  <a:lumMod val="25000"/>
                </a:schemeClr>
              </a:solidFill>
            </a:endParaRPr>
          </a:p>
        </p:txBody>
      </p:sp>
      <p:pic>
        <p:nvPicPr>
          <p:cNvPr id="921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187624" y="404664"/>
            <a:ext cx="2923012" cy="347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517232"/>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10249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580">
                                          <p:stCondLst>
                                            <p:cond delay="0"/>
                                          </p:stCondLst>
                                        </p:cTn>
                                        <p:tgtEl>
                                          <p:spTgt spid="9218"/>
                                        </p:tgtEl>
                                      </p:cBhvr>
                                    </p:animEffect>
                                    <p:anim calcmode="lin" valueType="num">
                                      <p:cBhvr>
                                        <p:cTn id="8" dur="1822" tmFilter="0,0; 0.14,0.36; 0.43,0.73; 0.71,0.91; 1.0,1.0">
                                          <p:stCondLst>
                                            <p:cond delay="0"/>
                                          </p:stCondLst>
                                        </p:cTn>
                                        <p:tgtEl>
                                          <p:spTgt spid="92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2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2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2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218"/>
                                        </p:tgtEl>
                                        <p:attrNameLst>
                                          <p:attrName>ppt_y</p:attrName>
                                        </p:attrNameLst>
                                      </p:cBhvr>
                                      <p:tavLst>
                                        <p:tav tm="0" fmla="#ppt_y-sin(pi*$)/81">
                                          <p:val>
                                            <p:fltVal val="0"/>
                                          </p:val>
                                        </p:tav>
                                        <p:tav tm="100000">
                                          <p:val>
                                            <p:fltVal val="1"/>
                                          </p:val>
                                        </p:tav>
                                      </p:tavLst>
                                    </p:anim>
                                    <p:animScale>
                                      <p:cBhvr>
                                        <p:cTn id="13" dur="26">
                                          <p:stCondLst>
                                            <p:cond delay="650"/>
                                          </p:stCondLst>
                                        </p:cTn>
                                        <p:tgtEl>
                                          <p:spTgt spid="9218"/>
                                        </p:tgtEl>
                                      </p:cBhvr>
                                      <p:to x="100000" y="60000"/>
                                    </p:animScale>
                                    <p:animScale>
                                      <p:cBhvr>
                                        <p:cTn id="14" dur="166" decel="50000">
                                          <p:stCondLst>
                                            <p:cond delay="676"/>
                                          </p:stCondLst>
                                        </p:cTn>
                                        <p:tgtEl>
                                          <p:spTgt spid="9218"/>
                                        </p:tgtEl>
                                      </p:cBhvr>
                                      <p:to x="100000" y="100000"/>
                                    </p:animScale>
                                    <p:animScale>
                                      <p:cBhvr>
                                        <p:cTn id="15" dur="26">
                                          <p:stCondLst>
                                            <p:cond delay="1312"/>
                                          </p:stCondLst>
                                        </p:cTn>
                                        <p:tgtEl>
                                          <p:spTgt spid="9218"/>
                                        </p:tgtEl>
                                      </p:cBhvr>
                                      <p:to x="100000" y="80000"/>
                                    </p:animScale>
                                    <p:animScale>
                                      <p:cBhvr>
                                        <p:cTn id="16" dur="166" decel="50000">
                                          <p:stCondLst>
                                            <p:cond delay="1338"/>
                                          </p:stCondLst>
                                        </p:cTn>
                                        <p:tgtEl>
                                          <p:spTgt spid="9218"/>
                                        </p:tgtEl>
                                      </p:cBhvr>
                                      <p:to x="100000" y="100000"/>
                                    </p:animScale>
                                    <p:animScale>
                                      <p:cBhvr>
                                        <p:cTn id="17" dur="26">
                                          <p:stCondLst>
                                            <p:cond delay="1642"/>
                                          </p:stCondLst>
                                        </p:cTn>
                                        <p:tgtEl>
                                          <p:spTgt spid="9218"/>
                                        </p:tgtEl>
                                      </p:cBhvr>
                                      <p:to x="100000" y="90000"/>
                                    </p:animScale>
                                    <p:animScale>
                                      <p:cBhvr>
                                        <p:cTn id="18" dur="166" decel="50000">
                                          <p:stCondLst>
                                            <p:cond delay="1668"/>
                                          </p:stCondLst>
                                        </p:cTn>
                                        <p:tgtEl>
                                          <p:spTgt spid="9218"/>
                                        </p:tgtEl>
                                      </p:cBhvr>
                                      <p:to x="100000" y="100000"/>
                                    </p:animScale>
                                    <p:animScale>
                                      <p:cBhvr>
                                        <p:cTn id="19" dur="26">
                                          <p:stCondLst>
                                            <p:cond delay="1808"/>
                                          </p:stCondLst>
                                        </p:cTn>
                                        <p:tgtEl>
                                          <p:spTgt spid="9218"/>
                                        </p:tgtEl>
                                      </p:cBhvr>
                                      <p:to x="100000" y="95000"/>
                                    </p:animScale>
                                    <p:animScale>
                                      <p:cBhvr>
                                        <p:cTn id="20" dur="166" decel="50000">
                                          <p:stCondLst>
                                            <p:cond delay="1834"/>
                                          </p:stCondLst>
                                        </p:cTn>
                                        <p:tgtEl>
                                          <p:spTgt spid="921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9219"/>
                                        </p:tgtEl>
                                      </p:cBhvr>
                                    </p:animEffect>
                                    <p:set>
                                      <p:cBhvr>
                                        <p:cTn id="25" dur="1" fill="hold">
                                          <p:stCondLst>
                                            <p:cond delay="1999"/>
                                          </p:stCondLst>
                                        </p:cTn>
                                        <p:tgtEl>
                                          <p:spTgt spid="921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9591" y="116632"/>
            <a:ext cx="7406209" cy="648072"/>
          </a:xfrm>
        </p:spPr>
        <p:txBody>
          <a:bodyPr/>
          <a:lstStyle/>
          <a:p>
            <a:pPr algn="ctr"/>
            <a:r>
              <a:rPr lang="es-MX" sz="3200" dirty="0" smtClean="0">
                <a:solidFill>
                  <a:schemeClr val="bg2">
                    <a:lumMod val="25000"/>
                  </a:schemeClr>
                </a:solidFill>
              </a:rPr>
              <a:t>Concepto de </a:t>
            </a:r>
            <a:r>
              <a:rPr lang="es-MX" sz="3200" dirty="0" err="1" smtClean="0">
                <a:solidFill>
                  <a:schemeClr val="bg2">
                    <a:lumMod val="25000"/>
                  </a:schemeClr>
                </a:solidFill>
              </a:rPr>
              <a:t>Animacion</a:t>
            </a:r>
            <a:endParaRPr lang="es-AR" sz="3200" dirty="0">
              <a:solidFill>
                <a:schemeClr val="bg2">
                  <a:lumMod val="25000"/>
                </a:schemeClr>
              </a:solidFill>
            </a:endParaRPr>
          </a:p>
        </p:txBody>
      </p:sp>
      <p:sp>
        <p:nvSpPr>
          <p:cNvPr id="3" name="2 Marcador de contenido"/>
          <p:cNvSpPr>
            <a:spLocks noGrp="1"/>
          </p:cNvSpPr>
          <p:nvPr>
            <p:ph sz="quarter" idx="13"/>
          </p:nvPr>
        </p:nvSpPr>
        <p:spPr>
          <a:xfrm>
            <a:off x="1143000" y="731519"/>
            <a:ext cx="6400800" cy="5142053"/>
          </a:xfrm>
        </p:spPr>
        <p:txBody>
          <a:bodyPr>
            <a:normAutofit/>
          </a:bodyPr>
          <a:lstStyle/>
          <a:p>
            <a:pPr fontAlgn="base"/>
            <a:r>
              <a:rPr lang="es-MX" sz="1400" dirty="0">
                <a:solidFill>
                  <a:srgbClr val="213343"/>
                </a:solidFill>
                <a:latin typeface="inherit"/>
              </a:rPr>
              <a:t>Las animaciones de PowerPoint son efectos visuales para los objetos en tu presentación. Las animaciones son usadas para traer objetos como texto, imágenes o gráficas dentro y fuera de tu diapositiva.</a:t>
            </a:r>
          </a:p>
          <a:p>
            <a:pPr fontAlgn="base"/>
            <a:r>
              <a:rPr lang="es-MX" sz="1400" dirty="0">
                <a:solidFill>
                  <a:srgbClr val="213343"/>
                </a:solidFill>
                <a:latin typeface="Lexend Deca"/>
              </a:rPr>
              <a:t>PowerPoint va más allá de las imágenes fijas y te da muchas opciones para trabajar en tus proyectos. Microsoft llama a estas «entradas» y «salidas». </a:t>
            </a:r>
            <a:r>
              <a:rPr lang="es-MX" sz="1400" b="1" dirty="0">
                <a:solidFill>
                  <a:srgbClr val="213343"/>
                </a:solidFill>
                <a:latin typeface="inherit"/>
              </a:rPr>
              <a:t>Una entrada es una animación que trae algo a la diapositiva, mientras que una salida moverá un objeto fuera de la diapositiva.</a:t>
            </a:r>
            <a:r>
              <a:rPr lang="es-MX" sz="1400" dirty="0">
                <a:solidFill>
                  <a:srgbClr val="213343"/>
                </a:solidFill>
                <a:latin typeface="Lexend Deca"/>
              </a:rPr>
              <a:t> Una animación puede ser usada para hacer a un objeto entrar o salir de tu diapositiva o incluso moverse entre puntos en una diapositiva.</a:t>
            </a:r>
          </a:p>
          <a:p>
            <a:pPr fontAlgn="base"/>
            <a:r>
              <a:rPr lang="es-MX" sz="1400" dirty="0">
                <a:solidFill>
                  <a:srgbClr val="213343"/>
                </a:solidFill>
                <a:latin typeface="Lexend Deca"/>
              </a:rPr>
              <a:t>Una buena herramienta de animación pueden ser </a:t>
            </a:r>
            <a:r>
              <a:rPr lang="es-MX" sz="1400" dirty="0">
                <a:solidFill>
                  <a:srgbClr val="213343"/>
                </a:solidFill>
                <a:latin typeface="inherit"/>
                <a:hlinkClick r:id="rId2"/>
              </a:rPr>
              <a:t>las plantillas de PowerPoint </a:t>
            </a:r>
            <a:r>
              <a:rPr lang="es-MX" sz="1400" dirty="0">
                <a:solidFill>
                  <a:srgbClr val="213343"/>
                </a:solidFill>
                <a:latin typeface="Lexend Deca"/>
              </a:rPr>
              <a:t>como </a:t>
            </a:r>
            <a:r>
              <a:rPr lang="es-MX" sz="1400" dirty="0" err="1">
                <a:solidFill>
                  <a:srgbClr val="213343"/>
                </a:solidFill>
                <a:latin typeface="Lexend Deca"/>
              </a:rPr>
              <a:t>Simplicity</a:t>
            </a:r>
            <a:r>
              <a:rPr lang="es-MX" sz="1400" dirty="0">
                <a:solidFill>
                  <a:srgbClr val="213343"/>
                </a:solidFill>
                <a:latin typeface="Lexend Deca"/>
              </a:rPr>
              <a:t> para animar tus textos e imágenes. Un buen </a:t>
            </a:r>
            <a:r>
              <a:rPr lang="es-MX" sz="1400" dirty="0" err="1">
                <a:solidFill>
                  <a:srgbClr val="213343"/>
                </a:solidFill>
                <a:latin typeface="Lexend Deca"/>
              </a:rPr>
              <a:t>tip</a:t>
            </a:r>
            <a:r>
              <a:rPr lang="es-MX" sz="1400" dirty="0">
                <a:solidFill>
                  <a:srgbClr val="213343"/>
                </a:solidFill>
                <a:latin typeface="Lexend Deca"/>
              </a:rPr>
              <a:t> es concentrarte en el contenido y las ideas que quieres transmitir, y agregar lo atractivo después en forma de animaciones bien sincronizadas y con la selección de la plantilla </a:t>
            </a:r>
            <a:r>
              <a:rPr lang="es-MX" sz="1400" dirty="0" smtClean="0">
                <a:solidFill>
                  <a:srgbClr val="213343"/>
                </a:solidFill>
                <a:latin typeface="Lexend Deca"/>
              </a:rPr>
              <a:t>adecuada</a:t>
            </a:r>
          </a:p>
          <a:p>
            <a:pPr fontAlgn="base"/>
            <a:r>
              <a:rPr lang="es-MX" sz="1400" dirty="0" smtClean="0">
                <a:solidFill>
                  <a:srgbClr val="213343"/>
                </a:solidFill>
                <a:latin typeface="Lexend Deca"/>
              </a:rPr>
              <a:t>.</a:t>
            </a:r>
            <a:r>
              <a:rPr lang="es-MX" sz="1400" dirty="0">
                <a:solidFill>
                  <a:srgbClr val="213343"/>
                </a:solidFill>
                <a:latin typeface="Lexend Deca"/>
              </a:rPr>
              <a:t> Tipos de animaciones en PowerPoint</a:t>
            </a:r>
          </a:p>
          <a:p>
            <a:pPr fontAlgn="base">
              <a:buFont typeface="+mj-lt"/>
              <a:buAutoNum type="arabicPeriod"/>
            </a:pPr>
            <a:r>
              <a:rPr lang="es-MX" sz="1400" dirty="0">
                <a:solidFill>
                  <a:srgbClr val="213343"/>
                </a:solidFill>
                <a:latin typeface="inherit"/>
              </a:rPr>
              <a:t>Entrada.</a:t>
            </a:r>
          </a:p>
          <a:p>
            <a:pPr fontAlgn="base">
              <a:buFont typeface="+mj-lt"/>
              <a:buAutoNum type="arabicPeriod"/>
            </a:pPr>
            <a:r>
              <a:rPr lang="es-MX" sz="1400" dirty="0">
                <a:solidFill>
                  <a:srgbClr val="213343"/>
                </a:solidFill>
                <a:latin typeface="inherit"/>
              </a:rPr>
              <a:t>Énfasis.</a:t>
            </a:r>
          </a:p>
          <a:p>
            <a:pPr fontAlgn="base">
              <a:buFont typeface="+mj-lt"/>
              <a:buAutoNum type="arabicPeriod"/>
            </a:pPr>
            <a:r>
              <a:rPr lang="es-MX" sz="1400" dirty="0">
                <a:solidFill>
                  <a:srgbClr val="213343"/>
                </a:solidFill>
                <a:latin typeface="inherit"/>
              </a:rPr>
              <a:t>Salir.</a:t>
            </a:r>
          </a:p>
          <a:p>
            <a:pPr fontAlgn="base">
              <a:buFont typeface="+mj-lt"/>
              <a:buAutoNum type="arabicPeriod"/>
            </a:pPr>
            <a:r>
              <a:rPr lang="es-MX" sz="1400" dirty="0">
                <a:solidFill>
                  <a:srgbClr val="213343"/>
                </a:solidFill>
                <a:latin typeface="inherit"/>
              </a:rPr>
              <a:t>Trayectoria.</a:t>
            </a:r>
          </a:p>
          <a:p>
            <a:pPr fontAlgn="base"/>
            <a:endParaRPr lang="es-MX" sz="1400" dirty="0">
              <a:solidFill>
                <a:srgbClr val="213343"/>
              </a:solidFill>
              <a:latin typeface="Lexend Deca"/>
            </a:endParaRPr>
          </a:p>
          <a:p>
            <a:endParaRPr lang="es-AR" sz="1400" dirty="0"/>
          </a:p>
        </p:txBody>
      </p:sp>
    </p:spTree>
    <p:extLst>
      <p:ext uri="{BB962C8B-B14F-4D97-AF65-F5344CB8AC3E}">
        <p14:creationId xmlns:p14="http://schemas.microsoft.com/office/powerpoint/2010/main" val="41075448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0" dur="1000"/>
                                        <p:tgtEl>
                                          <p:spTgt spid="3">
                                            <p:txEl>
                                              <p:pRg st="5" end="5"/>
                                            </p:txEl>
                                          </p:spTgt>
                                        </p:tgtEl>
                                      </p:cBhvr>
                                    </p:animEffect>
                                  </p:childTnLst>
                                </p:cTn>
                              </p:par>
                              <p:par>
                                <p:cTn id="41" presetID="31"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46" dur="1000"/>
                                        <p:tgtEl>
                                          <p:spTgt spid="3">
                                            <p:txEl>
                                              <p:pRg st="6" end="6"/>
                                            </p:txEl>
                                          </p:spTgt>
                                        </p:tgtEl>
                                      </p:cBhvr>
                                    </p:animEffect>
                                  </p:childTnLst>
                                </p:cTn>
                              </p:par>
                              <p:par>
                                <p:cTn id="47" presetID="31" presetClass="entr" presetSubtype="0" fill="hold"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mph" presetSubtype="0" fill="hold" grpId="0" nodeType="clickEffect">
                                  <p:stCondLst>
                                    <p:cond delay="0"/>
                                  </p:stCondLst>
                                  <p:childTnLst>
                                    <p:animRot by="21600000">
                                      <p:cBhvr>
                                        <p:cTn id="5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63688" y="4221088"/>
            <a:ext cx="6512511" cy="1143000"/>
          </a:xfrm>
        </p:spPr>
        <p:txBody>
          <a:bodyPr/>
          <a:lstStyle/>
          <a:p>
            <a:pPr algn="l"/>
            <a:r>
              <a:rPr lang="es-AR" sz="1400" dirty="0">
                <a:hlinkClick r:id="rId2"/>
              </a:rPr>
              <a:t>https://blog.hubspot.es/marketing/como-insertar-animaciones-powerpoint#:~:</a:t>
            </a:r>
            <a:r>
              <a:rPr lang="es-AR" sz="1400" dirty="0" smtClean="0">
                <a:hlinkClick r:id="rId2"/>
              </a:rPr>
              <a:t>text=Las%20animaciones%20de%20PowerPoint%20son,p</a:t>
            </a:r>
            <a:r>
              <a:rPr lang="es-AR" sz="1400" dirty="0" smtClean="0"/>
              <a:t/>
            </a:r>
            <a:br>
              <a:rPr lang="es-AR" sz="1400" dirty="0" smtClean="0"/>
            </a:br>
            <a:r>
              <a:rPr lang="es-AR" sz="1400" dirty="0" smtClean="0"/>
              <a:t>ara%20trabajar%20en%20tus%20proyectos.</a:t>
            </a:r>
            <a:br>
              <a:rPr lang="es-AR" sz="1400" dirty="0" smtClean="0"/>
            </a:br>
            <a:r>
              <a:rPr lang="es-AR" sz="1400" dirty="0" smtClean="0"/>
              <a:t/>
            </a:r>
            <a:br>
              <a:rPr lang="es-AR" sz="1400" dirty="0" smtClean="0"/>
            </a:br>
            <a:r>
              <a:rPr lang="es-AR" sz="1400" dirty="0" smtClean="0"/>
              <a:t/>
            </a:r>
            <a:br>
              <a:rPr lang="es-AR" sz="1400" dirty="0" smtClean="0"/>
            </a:br>
            <a:r>
              <a:rPr lang="es-AR" sz="1400" dirty="0" smtClean="0"/>
              <a:t/>
            </a:r>
            <a:br>
              <a:rPr lang="es-AR" sz="1400" dirty="0" smtClean="0"/>
            </a:br>
            <a:r>
              <a:rPr lang="es-AR" sz="1400" dirty="0" smtClean="0"/>
              <a:t/>
            </a:r>
            <a:br>
              <a:rPr lang="es-AR" sz="1400" dirty="0" smtClean="0"/>
            </a:br>
            <a:r>
              <a:rPr lang="es-AR" sz="1400" dirty="0" smtClean="0"/>
              <a:t/>
            </a:r>
            <a:br>
              <a:rPr lang="es-AR" sz="1400" dirty="0" smtClean="0"/>
            </a:br>
            <a:r>
              <a:rPr lang="es-AR" sz="1400" dirty="0" smtClean="0"/>
              <a:t/>
            </a:r>
            <a:br>
              <a:rPr lang="es-AR" sz="1400" dirty="0" smtClean="0"/>
            </a:br>
            <a:r>
              <a:rPr lang="es-AR" dirty="0" smtClean="0"/>
              <a:t/>
            </a:r>
            <a:br>
              <a:rPr lang="es-AR" dirty="0" smtClean="0"/>
            </a:br>
            <a:r>
              <a:rPr lang="es-AR" dirty="0" smtClean="0"/>
              <a:t/>
            </a:r>
            <a:br>
              <a:rPr lang="es-AR" dirty="0" smtClean="0"/>
            </a:br>
            <a:endParaRPr lang="es-AR" dirty="0"/>
          </a:p>
        </p:txBody>
      </p:sp>
      <p:pic>
        <p:nvPicPr>
          <p:cNvPr id="1026"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005381" y="1521346"/>
            <a:ext cx="4676037" cy="1896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d:\Users\Secundaria\Downloads\betzul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48500" y="6927"/>
            <a:ext cx="20955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16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836712"/>
            <a:ext cx="6264696" cy="5090298"/>
          </a:xfrm>
        </p:spPr>
        <p:txBody>
          <a:bodyPr/>
          <a:lstStyle/>
          <a:p>
            <a:pPr marL="0" indent="0" algn="l" fontAlgn="base">
              <a:buNone/>
            </a:pPr>
            <a:r>
              <a:rPr lang="es-MX" sz="1800" b="0" dirty="0" smtClean="0">
                <a:solidFill>
                  <a:srgbClr val="1E1E1E"/>
                </a:solidFill>
                <a:effectLst/>
                <a:latin typeface="Segoe UI"/>
              </a:rPr>
              <a:t/>
            </a:r>
            <a:br>
              <a:rPr lang="es-MX" sz="1800" b="0" dirty="0" smtClean="0">
                <a:solidFill>
                  <a:srgbClr val="1E1E1E"/>
                </a:solidFill>
                <a:effectLst/>
                <a:latin typeface="Segoe UI"/>
              </a:rPr>
            </a:br>
            <a:r>
              <a:rPr lang="es-MX" sz="1800" b="0" dirty="0">
                <a:solidFill>
                  <a:schemeClr val="bg2">
                    <a:lumMod val="50000"/>
                  </a:schemeClr>
                </a:solidFill>
                <a:effectLst/>
                <a:latin typeface="Source Sans Pro"/>
              </a:rPr>
              <a:t>¿Qué es y para qué sirve una transición?</a:t>
            </a:r>
            <a:br>
              <a:rPr lang="es-MX" sz="1800" b="0" dirty="0">
                <a:solidFill>
                  <a:schemeClr val="bg2">
                    <a:lumMod val="50000"/>
                  </a:schemeClr>
                </a:solidFill>
                <a:effectLst/>
                <a:latin typeface="Source Sans Pro"/>
              </a:rPr>
            </a:br>
            <a:r>
              <a:rPr lang="es-MX" sz="1800" b="0" dirty="0">
                <a:solidFill>
                  <a:srgbClr val="4E4E4E"/>
                </a:solidFill>
                <a:effectLst/>
                <a:latin typeface="Source Sans Pro"/>
              </a:rPr>
              <a:t>Las transiciones son </a:t>
            </a:r>
            <a:r>
              <a:rPr lang="es-MX" sz="1800" dirty="0">
                <a:solidFill>
                  <a:srgbClr val="4E4E4E"/>
                </a:solidFill>
                <a:effectLst/>
                <a:latin typeface="Source Sans Pro"/>
              </a:rPr>
              <a:t>efectos de movimiento </a:t>
            </a:r>
            <a:r>
              <a:rPr lang="es-MX" sz="1800" b="0" dirty="0">
                <a:solidFill>
                  <a:srgbClr val="4E4E4E"/>
                </a:solidFill>
                <a:effectLst/>
                <a:latin typeface="Source Sans Pro"/>
              </a:rPr>
              <a:t>que se ven a medida que avanzas entre diapositiva y diapositiva. Hay muchas para elegir, cada una de ellas te permitirá controlar la velocidad e incluso añadir sonido.</a:t>
            </a:r>
            <a:br>
              <a:rPr lang="es-MX" sz="1800" b="0" dirty="0">
                <a:solidFill>
                  <a:srgbClr val="4E4E4E"/>
                </a:solidFill>
                <a:effectLst/>
                <a:latin typeface="Source Sans Pro"/>
              </a:rPr>
            </a:br>
            <a:r>
              <a:rPr lang="es-MX" sz="1800" b="0" dirty="0">
                <a:solidFill>
                  <a:srgbClr val="4E4E4E"/>
                </a:solidFill>
                <a:effectLst/>
                <a:latin typeface="Source Sans Pro"/>
              </a:rPr>
              <a:t/>
            </a:r>
            <a:br>
              <a:rPr lang="es-MX" sz="1800" b="0" dirty="0">
                <a:solidFill>
                  <a:srgbClr val="4E4E4E"/>
                </a:solidFill>
                <a:effectLst/>
                <a:latin typeface="Source Sans Pro"/>
              </a:rPr>
            </a:br>
            <a:r>
              <a:rPr lang="es-MX" sz="1800" b="0" dirty="0">
                <a:solidFill>
                  <a:schemeClr val="bg2">
                    <a:lumMod val="50000"/>
                  </a:schemeClr>
                </a:solidFill>
                <a:effectLst/>
                <a:latin typeface="Source Sans Pro"/>
              </a:rPr>
              <a:t>Acerca de las transiciones</a:t>
            </a:r>
            <a:br>
              <a:rPr lang="es-MX" sz="1800" b="0" dirty="0">
                <a:solidFill>
                  <a:schemeClr val="bg2">
                    <a:lumMod val="50000"/>
                  </a:schemeClr>
                </a:solidFill>
                <a:effectLst/>
                <a:latin typeface="Source Sans Pro"/>
              </a:rPr>
            </a:br>
            <a:r>
              <a:rPr lang="es-MX" sz="1800" b="0" dirty="0">
                <a:solidFill>
                  <a:srgbClr val="4E4E4E"/>
                </a:solidFill>
                <a:effectLst/>
                <a:latin typeface="Source Sans Pro"/>
              </a:rPr>
              <a:t>Se pueden aplicar diferentes transiciones a algunas o todas las diapositivas para darle a tu presentación un aspecto profesional y elegante. Hay</a:t>
            </a:r>
            <a:r>
              <a:rPr lang="es-MX" sz="1800" dirty="0">
                <a:solidFill>
                  <a:srgbClr val="4E4E4E"/>
                </a:solidFill>
                <a:effectLst/>
                <a:latin typeface="Source Sans Pro"/>
              </a:rPr>
              <a:t> tres categorías </a:t>
            </a:r>
            <a:r>
              <a:rPr lang="es-MX" sz="1800" b="0" dirty="0">
                <a:solidFill>
                  <a:srgbClr val="4E4E4E"/>
                </a:solidFill>
                <a:effectLst/>
                <a:latin typeface="Source Sans Pro"/>
              </a:rPr>
              <a:t>de transiciones para elegir, ubicadas en la pestaña </a:t>
            </a:r>
            <a:r>
              <a:rPr lang="es-MX" sz="1800" dirty="0">
                <a:solidFill>
                  <a:srgbClr val="4E4E4E"/>
                </a:solidFill>
                <a:effectLst/>
                <a:latin typeface="Source Sans Pro"/>
              </a:rPr>
              <a:t>Transiciones</a:t>
            </a:r>
            <a:r>
              <a:rPr lang="es-MX" sz="1800" b="0" dirty="0">
                <a:solidFill>
                  <a:srgbClr val="4E4E4E"/>
                </a:solidFill>
                <a:effectLst/>
                <a:latin typeface="Source Sans Pro"/>
              </a:rPr>
              <a:t>:</a:t>
            </a:r>
            <a:br>
              <a:rPr lang="es-MX" sz="1800" b="0" dirty="0">
                <a:solidFill>
                  <a:srgbClr val="4E4E4E"/>
                </a:solidFill>
                <a:effectLst/>
                <a:latin typeface="Source Sans Pro"/>
              </a:rPr>
            </a:br>
            <a:r>
              <a:rPr lang="es-MX" sz="1800" dirty="0">
                <a:solidFill>
                  <a:srgbClr val="4E4E4E"/>
                </a:solidFill>
                <a:effectLst/>
                <a:latin typeface="inherit"/>
              </a:rPr>
              <a:t>Sutil:</a:t>
            </a:r>
            <a:r>
              <a:rPr lang="es-MX" sz="1800" b="0" dirty="0">
                <a:solidFill>
                  <a:srgbClr val="4E4E4E"/>
                </a:solidFill>
                <a:effectLst/>
                <a:latin typeface="inherit"/>
              </a:rPr>
              <a:t> Transiciones leves.</a:t>
            </a:r>
            <a:br>
              <a:rPr lang="es-MX" sz="1800" b="0" dirty="0">
                <a:solidFill>
                  <a:srgbClr val="4E4E4E"/>
                </a:solidFill>
                <a:effectLst/>
                <a:latin typeface="inherit"/>
              </a:rPr>
            </a:br>
            <a:r>
              <a:rPr lang="es-MX" sz="1800" dirty="0">
                <a:solidFill>
                  <a:srgbClr val="4E4E4E"/>
                </a:solidFill>
                <a:effectLst/>
                <a:latin typeface="inherit"/>
              </a:rPr>
              <a:t>Llamativo:</a:t>
            </a:r>
            <a:r>
              <a:rPr lang="es-MX" sz="1800" b="0" dirty="0">
                <a:solidFill>
                  <a:srgbClr val="4E4E4E"/>
                </a:solidFill>
                <a:effectLst/>
                <a:latin typeface="inherit"/>
              </a:rPr>
              <a:t> Transiciones fuertes.</a:t>
            </a:r>
            <a:br>
              <a:rPr lang="es-MX" sz="1800" b="0" dirty="0">
                <a:solidFill>
                  <a:srgbClr val="4E4E4E"/>
                </a:solidFill>
                <a:effectLst/>
                <a:latin typeface="inherit"/>
              </a:rPr>
            </a:br>
            <a:r>
              <a:rPr lang="es-MX" sz="1800" dirty="0">
                <a:solidFill>
                  <a:srgbClr val="4E4E4E"/>
                </a:solidFill>
                <a:effectLst/>
                <a:latin typeface="inherit"/>
              </a:rPr>
              <a:t>Contenido dinámico: </a:t>
            </a:r>
            <a:r>
              <a:rPr lang="es-MX" sz="1800" b="0" dirty="0">
                <a:solidFill>
                  <a:srgbClr val="4E4E4E"/>
                </a:solidFill>
                <a:effectLst/>
                <a:latin typeface="inherit"/>
              </a:rPr>
              <a:t>Transiciones fuertes que afectan sólo el texto o imágenes.</a:t>
            </a:r>
            <a:br>
              <a:rPr lang="es-MX" sz="1800" b="0" dirty="0">
                <a:solidFill>
                  <a:srgbClr val="4E4E4E"/>
                </a:solidFill>
                <a:effectLst/>
                <a:latin typeface="inherit"/>
              </a:rPr>
            </a:br>
            <a:endParaRPr lang="es-AR" sz="1800" dirty="0"/>
          </a:p>
        </p:txBody>
      </p:sp>
      <p:sp>
        <p:nvSpPr>
          <p:cNvPr id="3" name="2 Marcador de contenido"/>
          <p:cNvSpPr>
            <a:spLocks noGrp="1"/>
          </p:cNvSpPr>
          <p:nvPr>
            <p:ph sz="quarter" idx="13"/>
          </p:nvPr>
        </p:nvSpPr>
        <p:spPr>
          <a:xfrm>
            <a:off x="323528" y="404664"/>
            <a:ext cx="8496944" cy="504056"/>
          </a:xfrm>
        </p:spPr>
        <p:txBody>
          <a:bodyPr>
            <a:normAutofit lnSpcReduction="10000"/>
          </a:bodyPr>
          <a:lstStyle/>
          <a:p>
            <a:pPr marL="1481328" lvl="5" indent="0">
              <a:buNone/>
            </a:pPr>
            <a:r>
              <a:rPr lang="es-MX" sz="2800" dirty="0" smtClean="0">
                <a:solidFill>
                  <a:schemeClr val="bg2">
                    <a:lumMod val="25000"/>
                  </a:schemeClr>
                </a:solidFill>
              </a:rPr>
              <a:t>CONCEPTO DE TRANSICIÓN :</a:t>
            </a:r>
          </a:p>
        </p:txBody>
      </p:sp>
    </p:spTree>
    <p:extLst>
      <p:ext uri="{BB962C8B-B14F-4D97-AF65-F5344CB8AC3E}">
        <p14:creationId xmlns:p14="http://schemas.microsoft.com/office/powerpoint/2010/main" val="41225318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7" presetClass="emph" presetSubtype="0" fill="remove" grpId="0" nodeType="clickEffect">
                                  <p:stCondLst>
                                    <p:cond delay="0"/>
                                  </p:stCondLst>
                                  <p:childTnLst>
                                    <p:animClr clrSpc="rgb" dir="cw">
                                      <p:cBhvr override="childStyle">
                                        <p:cTn id="24" dur="250" autoRev="1" fill="remove"/>
                                        <p:tgtEl>
                                          <p:spTgt spid="2"/>
                                        </p:tgtEl>
                                        <p:attrNameLst>
                                          <p:attrName>style.color</p:attrName>
                                        </p:attrNameLst>
                                      </p:cBhvr>
                                      <p:to>
                                        <a:schemeClr val="bg1"/>
                                      </p:to>
                                    </p:animClr>
                                    <p:animClr clrSpc="rgb" dir="cw">
                                      <p:cBhvr>
                                        <p:cTn id="25" dur="250" autoRev="1" fill="remove"/>
                                        <p:tgtEl>
                                          <p:spTgt spid="2"/>
                                        </p:tgtEl>
                                        <p:attrNameLst>
                                          <p:attrName>fillcolor</p:attrName>
                                        </p:attrNameLst>
                                      </p:cBhvr>
                                      <p:to>
                                        <a:schemeClr val="bg1"/>
                                      </p:to>
                                    </p:animClr>
                                    <p:set>
                                      <p:cBhvr>
                                        <p:cTn id="26" dur="250" autoRev="1" fill="remove"/>
                                        <p:tgtEl>
                                          <p:spTgt spid="2"/>
                                        </p:tgtEl>
                                        <p:attrNameLst>
                                          <p:attrName>fill.type</p:attrName>
                                        </p:attrNameLst>
                                      </p:cBhvr>
                                      <p:to>
                                        <p:strVal val="solid"/>
                                      </p:to>
                                    </p:set>
                                    <p:set>
                                      <p:cBhvr>
                                        <p:cTn id="27"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76603" y="4372168"/>
            <a:ext cx="7429197" cy="569000"/>
          </a:xfrm>
        </p:spPr>
        <p:txBody>
          <a:bodyPr/>
          <a:lstStyle/>
          <a:p>
            <a:pPr algn="l"/>
            <a:r>
              <a:rPr lang="es-MX" sz="1400" b="0" dirty="0">
                <a:solidFill>
                  <a:srgbClr val="4E4E4E"/>
                </a:solidFill>
                <a:effectLst/>
                <a:latin typeface="Source Sans Pro"/>
              </a:rPr>
              <a:t>La transición se activará cuando selecciones una diapositiva que contenga efectos de movimiento</a:t>
            </a:r>
            <a:r>
              <a:rPr lang="es-MX" sz="1400" b="0" dirty="0" smtClean="0">
                <a:solidFill>
                  <a:srgbClr val="4E4E4E"/>
                </a:solidFill>
                <a:effectLst/>
                <a:latin typeface="Source Sans Pro"/>
              </a:rPr>
              <a:t>.</a:t>
            </a:r>
            <a:r>
              <a:rPr lang="es-MX" sz="1400" b="0" dirty="0">
                <a:solidFill>
                  <a:srgbClr val="4E4E4E"/>
                </a:solidFill>
                <a:effectLst/>
                <a:latin typeface="Source Sans Pro"/>
              </a:rPr>
              <a:t/>
            </a:r>
            <a:br>
              <a:rPr lang="es-MX" sz="1400" b="0" dirty="0">
                <a:solidFill>
                  <a:srgbClr val="4E4E4E"/>
                </a:solidFill>
                <a:effectLst/>
                <a:latin typeface="Source Sans Pro"/>
              </a:rPr>
            </a:br>
            <a:r>
              <a:rPr lang="es-MX" sz="1400" b="0" dirty="0">
                <a:solidFill>
                  <a:srgbClr val="4E4E4E"/>
                </a:solidFill>
                <a:effectLst/>
                <a:latin typeface="Source Sans Pro"/>
              </a:rPr>
              <a:t/>
            </a:r>
            <a:br>
              <a:rPr lang="es-MX" sz="1400" b="0" dirty="0">
                <a:solidFill>
                  <a:srgbClr val="4E4E4E"/>
                </a:solidFill>
                <a:effectLst/>
                <a:latin typeface="Source Sans Pro"/>
              </a:rPr>
            </a:br>
            <a:r>
              <a:rPr lang="es-MX" sz="1400" b="0" dirty="0">
                <a:solidFill>
                  <a:srgbClr val="4E4E4E"/>
                </a:solidFill>
                <a:effectLst/>
                <a:latin typeface="Source Sans Pro"/>
                <a:hlinkClick r:id="rId2"/>
              </a:rPr>
              <a:t>https://edu.gcfglobal.org/es/power-point-2010/que-es-y-para-que-sirve-una-transicion/1</a:t>
            </a:r>
            <a:r>
              <a:rPr lang="es-MX" sz="1400" b="0" dirty="0" smtClean="0">
                <a:solidFill>
                  <a:srgbClr val="4E4E4E"/>
                </a:solidFill>
                <a:effectLst/>
                <a:latin typeface="Source Sans Pro"/>
                <a:hlinkClick r:id="rId2"/>
              </a:rPr>
              <a:t>/</a:t>
            </a:r>
            <a:r>
              <a:rPr lang="es-MX" sz="1400" b="0" dirty="0" smtClean="0">
                <a:solidFill>
                  <a:srgbClr val="4E4E4E"/>
                </a:solidFill>
                <a:effectLst/>
                <a:latin typeface="Source Sans Pro"/>
              </a:rPr>
              <a:t> </a:t>
            </a:r>
            <a:r>
              <a:rPr lang="es-MX" sz="1400" b="0" dirty="0">
                <a:solidFill>
                  <a:srgbClr val="4E4E4E"/>
                </a:solidFill>
                <a:effectLst/>
                <a:latin typeface="Source Sans Pro"/>
              </a:rPr>
              <a:t/>
            </a:r>
            <a:br>
              <a:rPr lang="es-MX" sz="1400" b="0" dirty="0">
                <a:solidFill>
                  <a:srgbClr val="4E4E4E"/>
                </a:solidFill>
                <a:effectLst/>
                <a:latin typeface="Source Sans Pro"/>
              </a:rPr>
            </a:br>
            <a:endParaRPr lang="es-AR" sz="1400" dirty="0"/>
          </a:p>
        </p:txBody>
      </p:sp>
      <p:sp>
        <p:nvSpPr>
          <p:cNvPr id="3" name="2 Marcador de contenido"/>
          <p:cNvSpPr>
            <a:spLocks noGrp="1"/>
          </p:cNvSpPr>
          <p:nvPr>
            <p:ph sz="quarter" idx="13"/>
          </p:nvPr>
        </p:nvSpPr>
        <p:spPr/>
        <p:txBody>
          <a:bodyPr>
            <a:normAutofit/>
          </a:bodyPr>
          <a:lstStyle/>
          <a:p>
            <a:pPr lvl="1" fontAlgn="base"/>
            <a:r>
              <a:rPr lang="es-MX" sz="1400" dirty="0" err="1">
                <a:solidFill>
                  <a:schemeClr val="bg2">
                    <a:lumMod val="50000"/>
                  </a:schemeClr>
                </a:solidFill>
                <a:latin typeface="Source Sans Pro"/>
              </a:rPr>
              <a:t>Previsualizar</a:t>
            </a:r>
            <a:r>
              <a:rPr lang="es-MX" sz="1400" dirty="0">
                <a:solidFill>
                  <a:schemeClr val="bg2">
                    <a:lumMod val="50000"/>
                  </a:schemeClr>
                </a:solidFill>
                <a:latin typeface="Source Sans Pro"/>
              </a:rPr>
              <a:t> una </a:t>
            </a:r>
            <a:r>
              <a:rPr lang="es-MX" sz="1400" dirty="0" smtClean="0">
                <a:solidFill>
                  <a:schemeClr val="bg2">
                    <a:lumMod val="50000"/>
                  </a:schemeClr>
                </a:solidFill>
                <a:latin typeface="Source Sans Pro"/>
              </a:rPr>
              <a:t>transición</a:t>
            </a:r>
          </a:p>
          <a:p>
            <a:pPr lvl="1" fontAlgn="base"/>
            <a:r>
              <a:rPr lang="es-MX" sz="1200" dirty="0" smtClean="0">
                <a:solidFill>
                  <a:srgbClr val="4E4E4E"/>
                </a:solidFill>
                <a:latin typeface="Source Sans Pro"/>
              </a:rPr>
              <a:t>Puedes </a:t>
            </a:r>
            <a:r>
              <a:rPr lang="es-MX" sz="1200" dirty="0">
                <a:solidFill>
                  <a:srgbClr val="4E4E4E"/>
                </a:solidFill>
                <a:latin typeface="Source Sans Pro"/>
              </a:rPr>
              <a:t>obtener la vista previa de la transición de una diapositiva, en cualquier momento. Para ello, simplemente debes hacer clic en el comando </a:t>
            </a:r>
            <a:r>
              <a:rPr lang="es-MX" sz="1200" b="1" dirty="0">
                <a:solidFill>
                  <a:srgbClr val="4E4E4E"/>
                </a:solidFill>
                <a:latin typeface="Source Sans Pro"/>
              </a:rPr>
              <a:t>Vista previa</a:t>
            </a:r>
            <a:r>
              <a:rPr lang="es-MX" sz="1200" dirty="0">
                <a:solidFill>
                  <a:srgbClr val="4E4E4E"/>
                </a:solidFill>
                <a:latin typeface="Source Sans Pro"/>
              </a:rPr>
              <a:t>, ubicado en la pestaña </a:t>
            </a:r>
            <a:r>
              <a:rPr lang="es-MX" sz="1200" b="1" dirty="0">
                <a:solidFill>
                  <a:srgbClr val="4E4E4E"/>
                </a:solidFill>
                <a:latin typeface="Source Sans Pro"/>
              </a:rPr>
              <a:t>Transiciones</a:t>
            </a:r>
            <a:r>
              <a:rPr lang="es-MX" sz="1200" dirty="0" smtClean="0">
                <a:solidFill>
                  <a:srgbClr val="4E4E4E"/>
                </a:solidFill>
                <a:latin typeface="Source Sans Pro"/>
              </a:rPr>
              <a:t>.</a:t>
            </a:r>
          </a:p>
          <a:p>
            <a:r>
              <a:rPr lang="es-MX" dirty="0"/>
              <a:t/>
            </a:r>
            <a:br>
              <a:rPr lang="es-MX" dirty="0"/>
            </a:br>
            <a:endParaRPr lang="es-MX" dirty="0">
              <a:solidFill>
                <a:srgbClr val="4E4E4E"/>
              </a:solidFill>
              <a:latin typeface="Source Sans Pro"/>
            </a:endParaRPr>
          </a:p>
          <a:p>
            <a:r>
              <a:rPr lang="es-MX" dirty="0"/>
              <a:t/>
            </a:r>
            <a:br>
              <a:rPr lang="es-MX" dirty="0"/>
            </a:br>
            <a:endParaRPr lang="es-A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916832"/>
            <a:ext cx="7439813" cy="2180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d:\Users\Secundaria\Downloads\gracias-por-su-atencion-1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5373216"/>
            <a:ext cx="2267744" cy="148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2991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animEffect transition="in" filter="fade">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0" y="5589240"/>
            <a:ext cx="6552728" cy="1080120"/>
          </a:xfrm>
        </p:spPr>
        <p:txBody>
          <a:bodyPr/>
          <a:lstStyle/>
          <a:p>
            <a:pPr algn="ctr"/>
            <a:r>
              <a:rPr lang="es-MX" sz="2800" dirty="0" smtClean="0">
                <a:solidFill>
                  <a:schemeClr val="bg2">
                    <a:lumMod val="50000"/>
                  </a:schemeClr>
                </a:solidFill>
              </a:rPr>
              <a:t>Respuestas</a:t>
            </a:r>
            <a:br>
              <a:rPr lang="es-MX" sz="2800" dirty="0" smtClean="0">
                <a:solidFill>
                  <a:schemeClr val="bg2">
                    <a:lumMod val="50000"/>
                  </a:schemeClr>
                </a:solidFill>
              </a:rPr>
            </a:br>
            <a:endParaRPr lang="es-AR" sz="2800" dirty="0">
              <a:solidFill>
                <a:schemeClr val="bg2">
                  <a:lumMod val="50000"/>
                </a:schemeClr>
              </a:solidFill>
            </a:endParaRPr>
          </a:p>
        </p:txBody>
      </p:sp>
      <p:pic>
        <p:nvPicPr>
          <p:cNvPr id="2052" name="Picture 4"/>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987824" y="476672"/>
            <a:ext cx="3744416" cy="4699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26446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circle(in)">
                                      <p:cBhvr>
                                        <p:cTn id="7"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9632" y="4327814"/>
            <a:ext cx="6512511" cy="1143000"/>
          </a:xfrm>
        </p:spPr>
        <p:txBody>
          <a:bodyPr/>
          <a:lstStyle/>
          <a:p>
            <a:r>
              <a:rPr lang="es-MX" sz="1050" dirty="0"/>
              <a:t>.</a:t>
            </a:r>
            <a:endParaRPr lang="es-AR" sz="1050" dirty="0"/>
          </a:p>
        </p:txBody>
      </p:sp>
      <p:sp>
        <p:nvSpPr>
          <p:cNvPr id="3" name="2 Marcador de contenido"/>
          <p:cNvSpPr>
            <a:spLocks noGrp="1"/>
          </p:cNvSpPr>
          <p:nvPr>
            <p:ph sz="quarter" idx="13"/>
          </p:nvPr>
        </p:nvSpPr>
        <p:spPr>
          <a:xfrm>
            <a:off x="536091" y="332656"/>
            <a:ext cx="7192888" cy="3978776"/>
          </a:xfrm>
        </p:spPr>
        <p:txBody>
          <a:bodyPr>
            <a:normAutofit fontScale="55000" lnSpcReduction="20000"/>
          </a:bodyPr>
          <a:lstStyle/>
          <a:p>
            <a:pPr lvl="1"/>
            <a:r>
              <a:rPr lang="es-MX" sz="2400" dirty="0" smtClean="0">
                <a:solidFill>
                  <a:schemeClr val="bg2">
                    <a:lumMod val="25000"/>
                  </a:schemeClr>
                </a:solidFill>
              </a:rPr>
              <a:t>Definición  de PowerPoint y su utilidad:</a:t>
            </a:r>
          </a:p>
          <a:p>
            <a:r>
              <a:rPr lang="es-MX" b="1" dirty="0"/>
              <a:t>PowerPoint</a:t>
            </a:r>
            <a:r>
              <a:rPr lang="es-MX" dirty="0"/>
              <a:t> es un programa de software de presentación desarrollado por Microsoft. Se utiliza principalmente para crear diapositivas que combinan texto, imágenes, gráficos y otros elementos visuales.</a:t>
            </a:r>
          </a:p>
          <a:p>
            <a:r>
              <a:rPr lang="es-MX" b="1" dirty="0"/>
              <a:t>Utilidad de PowerPoint:</a:t>
            </a:r>
          </a:p>
          <a:p>
            <a:r>
              <a:rPr lang="es-MX" b="1" dirty="0"/>
              <a:t>Presentaciones Efectivas</a:t>
            </a:r>
            <a:r>
              <a:rPr lang="es-MX" dirty="0"/>
              <a:t>: Facilita la creación de presentaciones visualmente atractivas y organizadas, ideal para entornos académicos y empresariales.</a:t>
            </a:r>
          </a:p>
          <a:p>
            <a:r>
              <a:rPr lang="es-MX" b="1" dirty="0"/>
              <a:t>Comunicación Visual</a:t>
            </a:r>
            <a:r>
              <a:rPr lang="es-MX" dirty="0"/>
              <a:t>: Permite transmitir ideas de manera más clara y efectiva mediante el uso de elementos gráficos y multimedia.</a:t>
            </a:r>
          </a:p>
          <a:p>
            <a:r>
              <a:rPr lang="es-MX" b="1" dirty="0"/>
              <a:t>Interactividad</a:t>
            </a:r>
            <a:r>
              <a:rPr lang="es-MX" dirty="0"/>
              <a:t>: Ofrece opciones para incluir animaciones y transiciones, lo que puede hacer que las presentaciones sean más dinámicas y atractivas.</a:t>
            </a:r>
          </a:p>
          <a:p>
            <a:r>
              <a:rPr lang="es-MX" b="1" dirty="0"/>
              <a:t>Facilidad de Uso</a:t>
            </a:r>
            <a:r>
              <a:rPr lang="es-MX" dirty="0"/>
              <a:t>: Tiene una interfaz intuitiva que permite a los usuarios, incluso a los principiantes, crear presentaciones sin mucha dificultad.</a:t>
            </a:r>
          </a:p>
          <a:p>
            <a:r>
              <a:rPr lang="es-MX" b="1" dirty="0"/>
              <a:t>Colaboración</a:t>
            </a:r>
            <a:r>
              <a:rPr lang="es-MX" dirty="0"/>
              <a:t>: Permite trabajar en equipo, facilitando la edición y la revisión de presentaciones por múltiples usuarios.</a:t>
            </a:r>
          </a:p>
          <a:p>
            <a:r>
              <a:rPr lang="es-MX" b="1" dirty="0"/>
              <a:t>Exportación y Compartición</a:t>
            </a:r>
            <a:r>
              <a:rPr lang="es-MX" dirty="0"/>
              <a:t>: Las presentaciones pueden guardarse en diferentes formatos y compartirse fácilmente, lo que las hace accesibles para audiencias amplias.</a:t>
            </a:r>
          </a:p>
          <a:p>
            <a:r>
              <a:rPr lang="es-MX" dirty="0"/>
              <a:t>En resumen, PowerPoint es una herramienta poderosa para comunicar ideas y facilitar el aprendizaje y la información en diversos contextos</a:t>
            </a:r>
            <a:r>
              <a:rPr lang="es-MX" dirty="0" smtClean="0"/>
              <a:t>.</a:t>
            </a:r>
          </a:p>
          <a:p>
            <a:r>
              <a:rPr lang="es-MX" dirty="0">
                <a:hlinkClick r:id="rId2"/>
              </a:rPr>
              <a:t>https://chatgpt.com</a:t>
            </a:r>
            <a:r>
              <a:rPr lang="es-MX" dirty="0" smtClean="0">
                <a:hlinkClick r:id="rId2"/>
              </a:rPr>
              <a:t>/</a:t>
            </a:r>
            <a:endParaRPr lang="es-MX" dirty="0" smtClean="0"/>
          </a:p>
          <a:p>
            <a:endParaRPr lang="es-MX" dirty="0" smtClean="0"/>
          </a:p>
          <a:p>
            <a:endParaRPr lang="es-MX" dirty="0"/>
          </a:p>
          <a:p>
            <a:endParaRPr lang="es-MX" dirty="0" smtClean="0"/>
          </a:p>
          <a:p>
            <a:endParaRPr lang="es-MX" dirty="0" smtClean="0"/>
          </a:p>
          <a:p>
            <a:endParaRPr lang="es-MX" dirty="0"/>
          </a:p>
          <a:p>
            <a:endParaRPr lang="es-MX" dirty="0" smtClean="0"/>
          </a:p>
          <a:p>
            <a:endParaRPr lang="es-MX" dirty="0"/>
          </a:p>
          <a:p>
            <a:pPr lvl="1"/>
            <a:endParaRPr lang="es-AR" sz="2400" dirty="0" smtClean="0">
              <a:solidFill>
                <a:schemeClr val="bg2">
                  <a:lumMod val="25000"/>
                </a:schemeClr>
              </a:solidFill>
            </a:endParaRPr>
          </a:p>
          <a:p>
            <a:pPr lvl="1"/>
            <a:endParaRPr lang="es-MX" sz="2400" dirty="0" smtClean="0">
              <a:solidFill>
                <a:schemeClr val="bg2">
                  <a:lumMod val="25000"/>
                </a:schemeClr>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9048" y="4077072"/>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13342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barn(inVertical)">
                                      <p:cBhvr>
                                        <p:cTn id="29" dur="500"/>
                                        <p:tgtEl>
                                          <p:spTgt spid="3">
                                            <p:txEl>
                                              <p:pRg st="5" end="5"/>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barn(inVertical)">
                                      <p:cBhvr>
                                        <p:cTn id="35" dur="500"/>
                                        <p:tgtEl>
                                          <p:spTgt spid="3">
                                            <p:txEl>
                                              <p:pRg st="7" end="7"/>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barn(inVertical)">
                                      <p:cBhvr>
                                        <p:cTn id="38" dur="500"/>
                                        <p:tgtEl>
                                          <p:spTgt spid="3">
                                            <p:txEl>
                                              <p:pRg st="8" end="8"/>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barn(inVertical)">
                                      <p:cBhvr>
                                        <p:cTn id="41" dur="500"/>
                                        <p:tgtEl>
                                          <p:spTgt spid="3">
                                            <p:txEl>
                                              <p:pRg st="9" end="9"/>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barn(inVertical)">
                                      <p:cBhvr>
                                        <p:cTn id="4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type="subTitle" idx="1"/>
          </p:nvPr>
        </p:nvSpPr>
        <p:spPr>
          <a:xfrm>
            <a:off x="1619672" y="332656"/>
            <a:ext cx="5637010" cy="882119"/>
          </a:xfrm>
        </p:spPr>
        <p:txBody>
          <a:bodyPr>
            <a:normAutofit/>
          </a:bodyPr>
          <a:lstStyle/>
          <a:p>
            <a:r>
              <a:rPr lang="es-MX" sz="2800" dirty="0" err="1" smtClean="0">
                <a:solidFill>
                  <a:schemeClr val="bg2">
                    <a:lumMod val="50000"/>
                  </a:schemeClr>
                </a:solidFill>
              </a:rPr>
              <a:t>Caracteristicas</a:t>
            </a:r>
            <a:r>
              <a:rPr lang="es-MX" sz="2800" dirty="0" smtClean="0">
                <a:solidFill>
                  <a:schemeClr val="bg2">
                    <a:lumMod val="50000"/>
                  </a:schemeClr>
                </a:solidFill>
              </a:rPr>
              <a:t> mas importantes :</a:t>
            </a:r>
            <a:endParaRPr lang="es-AR" sz="2800" dirty="0">
              <a:solidFill>
                <a:schemeClr val="bg2">
                  <a:lumMod val="50000"/>
                </a:schemeClr>
              </a:solidFill>
            </a:endParaRPr>
          </a:p>
        </p:txBody>
      </p:sp>
      <p:sp>
        <p:nvSpPr>
          <p:cNvPr id="3" name="2 Título"/>
          <p:cNvSpPr>
            <a:spLocks noGrp="1"/>
          </p:cNvSpPr>
          <p:nvPr>
            <p:ph type="ctrTitle"/>
          </p:nvPr>
        </p:nvSpPr>
        <p:spPr>
          <a:xfrm>
            <a:off x="611560" y="980728"/>
            <a:ext cx="7237356" cy="5472608"/>
          </a:xfrm>
        </p:spPr>
        <p:txBody>
          <a:bodyPr/>
          <a:lstStyle/>
          <a:p>
            <a:pPr fontAlgn="base"/>
            <a:r>
              <a:rPr lang="es-MX" sz="1800" dirty="0">
                <a:solidFill>
                  <a:srgbClr val="080E2C"/>
                </a:solidFill>
                <a:effectLst/>
                <a:latin typeface="Gilmer Bold"/>
              </a:rPr>
              <a:t>Principales características</a:t>
            </a:r>
            <a:r>
              <a:rPr lang="es-MX" sz="1800" b="0" dirty="0">
                <a:solidFill>
                  <a:srgbClr val="080E2C"/>
                </a:solidFill>
                <a:effectLst/>
                <a:latin typeface="Gilmer Bold"/>
              </a:rPr>
              <a:t/>
            </a:r>
            <a:br>
              <a:rPr lang="es-MX" sz="1800" b="0" dirty="0">
                <a:solidFill>
                  <a:srgbClr val="080E2C"/>
                </a:solidFill>
                <a:effectLst/>
                <a:latin typeface="Gilmer Bold"/>
              </a:rPr>
            </a:br>
            <a:r>
              <a:rPr lang="es-MX" sz="1800" b="0" dirty="0">
                <a:solidFill>
                  <a:srgbClr val="080E2C"/>
                </a:solidFill>
                <a:effectLst/>
                <a:latin typeface="Gilmer Regular"/>
              </a:rPr>
              <a:t>Como fuimos desarrollando a lo largo del artículo, PowerPoint tiene unas cuantas funciones y opciones de diseño. Para que tengas en cuenta cada una de ellas te las dejamos explicadas en la siguiente lista.</a:t>
            </a:r>
            <a:br>
              <a:rPr lang="es-MX" sz="1800" b="0" dirty="0">
                <a:solidFill>
                  <a:srgbClr val="080E2C"/>
                </a:solidFill>
                <a:effectLst/>
                <a:latin typeface="Gilmer Regular"/>
              </a:rPr>
            </a:br>
            <a:r>
              <a:rPr lang="es-MX" sz="1800" dirty="0">
                <a:solidFill>
                  <a:srgbClr val="080E2C"/>
                </a:solidFill>
                <a:effectLst/>
                <a:latin typeface="Gilmer Bold"/>
              </a:rPr>
              <a:t>1. Posibilidad de usar plantillas </a:t>
            </a:r>
            <a:r>
              <a:rPr lang="es-MX" sz="1800" dirty="0" err="1">
                <a:solidFill>
                  <a:srgbClr val="080E2C"/>
                </a:solidFill>
                <a:effectLst/>
                <a:latin typeface="Gilmer Bold"/>
              </a:rPr>
              <a:t>autodeterminadas</a:t>
            </a:r>
            <a:r>
              <a:rPr lang="es-MX" sz="1800" dirty="0">
                <a:solidFill>
                  <a:srgbClr val="080E2C"/>
                </a:solidFill>
                <a:effectLst/>
                <a:latin typeface="Gilmer Bold"/>
              </a:rPr>
              <a:t> y también personalizadas</a:t>
            </a:r>
            <a:r>
              <a:rPr lang="es-MX" sz="1800" b="0" dirty="0">
                <a:solidFill>
                  <a:srgbClr val="080E2C"/>
                </a:solidFill>
                <a:effectLst/>
                <a:latin typeface="Gilmer Bold"/>
              </a:rPr>
              <a:t/>
            </a:r>
            <a:br>
              <a:rPr lang="es-MX" sz="1800" b="0" dirty="0">
                <a:solidFill>
                  <a:srgbClr val="080E2C"/>
                </a:solidFill>
                <a:effectLst/>
                <a:latin typeface="Gilmer Bold"/>
              </a:rPr>
            </a:br>
            <a:r>
              <a:rPr lang="es-MX" sz="1800" b="0" dirty="0">
                <a:solidFill>
                  <a:srgbClr val="080E2C"/>
                </a:solidFill>
                <a:effectLst/>
                <a:latin typeface="Gilmer Regular"/>
              </a:rPr>
              <a:t>Esto quiere decir que PowerPoint ya viene con varias plantillas por defecto, las cuales te pueden servir para comenzar tu proyecto sin ocupar gran tiempo en la parte de diseño. Al contar con un buen número de plantillas podrás buscar y elegir una que se adapte de la mejor manera a tus propósitos.</a:t>
            </a:r>
            <a:br>
              <a:rPr lang="es-MX" sz="1800" b="0" dirty="0">
                <a:solidFill>
                  <a:srgbClr val="080E2C"/>
                </a:solidFill>
                <a:effectLst/>
                <a:latin typeface="Gilmer Regular"/>
              </a:rPr>
            </a:br>
            <a:r>
              <a:rPr lang="es-MX" sz="1800" b="0" dirty="0">
                <a:solidFill>
                  <a:srgbClr val="080E2C"/>
                </a:solidFill>
                <a:effectLst/>
                <a:latin typeface="Gilmer Regular"/>
              </a:rPr>
              <a:t>Por otro lado, esta herramienta brinda la posibilidad de personalizar una plantilla desde cero. Esta opción puede ser la ideal para usuarios más avanzados que tengan mayor práctica usando el programa.</a:t>
            </a:r>
            <a:br>
              <a:rPr lang="es-MX" sz="1800" b="0" dirty="0">
                <a:solidFill>
                  <a:srgbClr val="080E2C"/>
                </a:solidFill>
                <a:effectLst/>
                <a:latin typeface="Gilmer Regular"/>
              </a:rPr>
            </a:br>
            <a:r>
              <a:rPr lang="es-MX" sz="1800" dirty="0">
                <a:solidFill>
                  <a:srgbClr val="080E2C"/>
                </a:solidFill>
                <a:effectLst/>
                <a:latin typeface="Gilmer Bold"/>
              </a:rPr>
              <a:t>2. Crear textos con distintos formatos y colores</a:t>
            </a:r>
            <a:r>
              <a:rPr lang="es-MX" sz="1800" b="0" dirty="0">
                <a:solidFill>
                  <a:srgbClr val="080E2C"/>
                </a:solidFill>
                <a:effectLst/>
                <a:latin typeface="Gilmer Bold"/>
              </a:rPr>
              <a:t/>
            </a:r>
            <a:br>
              <a:rPr lang="es-MX" sz="1800" b="0" dirty="0">
                <a:solidFill>
                  <a:srgbClr val="080E2C"/>
                </a:solidFill>
                <a:effectLst/>
                <a:latin typeface="Gilmer Bold"/>
              </a:rPr>
            </a:br>
            <a:r>
              <a:rPr lang="es-MX" sz="1800" b="0" dirty="0">
                <a:solidFill>
                  <a:srgbClr val="080E2C"/>
                </a:solidFill>
                <a:effectLst/>
                <a:latin typeface="Gilmer Regular"/>
              </a:rPr>
              <a:t>Vas a poder generar textos en todas las fuentes, tamaños y colores para resaltar ideas, ponderar títulos e introducir a la audiencia a las distintas temáticas de tu presentación.</a:t>
            </a:r>
            <a:br>
              <a:rPr lang="es-MX" sz="1800" b="0" dirty="0">
                <a:solidFill>
                  <a:srgbClr val="080E2C"/>
                </a:solidFill>
                <a:effectLst/>
                <a:latin typeface="Gilmer Regular"/>
              </a:rPr>
            </a:br>
            <a:r>
              <a:rPr lang="es-MX" sz="1800" dirty="0"/>
              <a:t/>
            </a:r>
            <a:br>
              <a:rPr lang="es-MX" sz="1800" dirty="0"/>
            </a:br>
            <a:r>
              <a:rPr lang="es-AR" sz="1800" b="0" dirty="0">
                <a:solidFill>
                  <a:srgbClr val="1F1F1F"/>
                </a:solidFill>
                <a:effectLst/>
                <a:latin typeface="Google Sans"/>
              </a:rPr>
              <a:t/>
            </a:r>
            <a:br>
              <a:rPr lang="es-AR" sz="1800" b="0" dirty="0">
                <a:solidFill>
                  <a:srgbClr val="1F1F1F"/>
                </a:solidFill>
                <a:effectLst/>
                <a:latin typeface="Google Sans"/>
              </a:rPr>
            </a:br>
            <a:endParaRPr lang="es-AR" sz="1800" dirty="0"/>
          </a:p>
        </p:txBody>
      </p:sp>
      <p:pic>
        <p:nvPicPr>
          <p:cNvPr id="5122" name="Picture 2" descr="d:\Users\Secundaria\Downloads\messii.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731224" y="1"/>
            <a:ext cx="1412776" cy="1412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6154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47664" y="3212977"/>
            <a:ext cx="6723500" cy="1152128"/>
          </a:xfrm>
        </p:spPr>
        <p:txBody>
          <a:bodyPr/>
          <a:lstStyle/>
          <a:p>
            <a:r>
              <a:rPr lang="es-AR" sz="2400" dirty="0"/>
              <a:t>https://tesisymasters.com.ar/para-que-sirve-power-point-ejemplo-incluido</a:t>
            </a:r>
            <a:r>
              <a:rPr lang="es-AR" sz="2400" dirty="0" smtClean="0"/>
              <a:t>/</a:t>
            </a:r>
            <a:br>
              <a:rPr lang="es-AR" sz="2400" dirty="0" smtClean="0"/>
            </a:br>
            <a:r>
              <a:rPr lang="es-AR" sz="2400" dirty="0"/>
              <a:t/>
            </a:r>
            <a:br>
              <a:rPr lang="es-AR" sz="2400" dirty="0"/>
            </a:br>
            <a:endParaRPr lang="es-AR" sz="2400" dirty="0"/>
          </a:p>
        </p:txBody>
      </p:sp>
      <p:sp>
        <p:nvSpPr>
          <p:cNvPr id="3" name="2 Marcador de contenido"/>
          <p:cNvSpPr>
            <a:spLocks noGrp="1"/>
          </p:cNvSpPr>
          <p:nvPr>
            <p:ph sz="quarter" idx="13"/>
          </p:nvPr>
        </p:nvSpPr>
        <p:spPr/>
        <p:txBody>
          <a:bodyPr>
            <a:normAutofit fontScale="70000" lnSpcReduction="20000"/>
          </a:bodyPr>
          <a:lstStyle/>
          <a:p>
            <a:r>
              <a:rPr lang="es-MX" sz="1800" b="1" dirty="0">
                <a:solidFill>
                  <a:srgbClr val="080E2C"/>
                </a:solidFill>
                <a:latin typeface="Gilmer Bold"/>
                <a:ea typeface="+mj-ea"/>
                <a:cs typeface="+mj-cs"/>
              </a:rPr>
              <a:t>3. Insertar imágenes, gráficos, símbolos y mucho más</a:t>
            </a:r>
            <a:r>
              <a:rPr lang="es-MX" sz="1800" dirty="0">
                <a:solidFill>
                  <a:srgbClr val="080E2C"/>
                </a:solidFill>
                <a:latin typeface="Gilmer Bold"/>
                <a:ea typeface="+mj-ea"/>
                <a:cs typeface="+mj-cs"/>
              </a:rPr>
              <a:t/>
            </a:r>
            <a:br>
              <a:rPr lang="es-MX" sz="1800" dirty="0">
                <a:solidFill>
                  <a:srgbClr val="080E2C"/>
                </a:solidFill>
                <a:latin typeface="Gilmer Bold"/>
                <a:ea typeface="+mj-ea"/>
                <a:cs typeface="+mj-cs"/>
              </a:rPr>
            </a:br>
            <a:r>
              <a:rPr lang="es-MX" sz="1800" dirty="0">
                <a:solidFill>
                  <a:srgbClr val="080E2C"/>
                </a:solidFill>
                <a:latin typeface="Gilmer Regular"/>
                <a:ea typeface="+mj-ea"/>
                <a:cs typeface="+mj-cs"/>
              </a:rPr>
              <a:t>Otra principal función de esta herramienta es que te permite usar imágenes y gráficos para ejemplificar y mejorar el entendimiento de tus presentaciones.</a:t>
            </a:r>
            <a:br>
              <a:rPr lang="es-MX" sz="1800" dirty="0">
                <a:solidFill>
                  <a:srgbClr val="080E2C"/>
                </a:solidFill>
                <a:latin typeface="Gilmer Regular"/>
                <a:ea typeface="+mj-ea"/>
                <a:cs typeface="+mj-cs"/>
              </a:rPr>
            </a:br>
            <a:r>
              <a:rPr lang="es-MX" sz="1800" b="1" dirty="0">
                <a:solidFill>
                  <a:srgbClr val="080E2C"/>
                </a:solidFill>
                <a:latin typeface="Gilmer Bold"/>
                <a:ea typeface="+mj-ea"/>
                <a:cs typeface="+mj-cs"/>
              </a:rPr>
              <a:t>4. Utilización de animaciones</a:t>
            </a:r>
            <a:r>
              <a:rPr lang="es-MX" sz="1800" dirty="0">
                <a:solidFill>
                  <a:srgbClr val="080E2C"/>
                </a:solidFill>
                <a:latin typeface="Gilmer Bold"/>
                <a:ea typeface="+mj-ea"/>
                <a:cs typeface="+mj-cs"/>
              </a:rPr>
              <a:t/>
            </a:r>
            <a:br>
              <a:rPr lang="es-MX" sz="1800" dirty="0">
                <a:solidFill>
                  <a:srgbClr val="080E2C"/>
                </a:solidFill>
                <a:latin typeface="Gilmer Bold"/>
                <a:ea typeface="+mj-ea"/>
                <a:cs typeface="+mj-cs"/>
              </a:rPr>
            </a:br>
            <a:r>
              <a:rPr lang="es-MX" sz="1800" dirty="0">
                <a:solidFill>
                  <a:srgbClr val="080E2C"/>
                </a:solidFill>
                <a:latin typeface="Gilmer Regular"/>
                <a:ea typeface="+mj-ea"/>
                <a:cs typeface="+mj-cs"/>
              </a:rPr>
              <a:t>Esta es sin duda una de las funciones más atractivas y entretenidas a la hora de diseñar presentaciones. Con ellas </a:t>
            </a:r>
            <a:r>
              <a:rPr lang="es-MX" sz="1800" dirty="0" err="1">
                <a:solidFill>
                  <a:srgbClr val="080E2C"/>
                </a:solidFill>
                <a:latin typeface="Gilmer Regular"/>
                <a:ea typeface="+mj-ea"/>
                <a:cs typeface="+mj-cs"/>
              </a:rPr>
              <a:t>podés</a:t>
            </a:r>
            <a:r>
              <a:rPr lang="es-MX" sz="1800" dirty="0">
                <a:solidFill>
                  <a:srgbClr val="080E2C"/>
                </a:solidFill>
                <a:latin typeface="Gilmer Regular"/>
                <a:ea typeface="+mj-ea"/>
                <a:cs typeface="+mj-cs"/>
              </a:rPr>
              <a:t> darle entretenimiento y fluidez a temas que sin esta ayuda pueden resultar monótonos o sin demasiados atributos.</a:t>
            </a:r>
            <a:br>
              <a:rPr lang="es-MX" sz="1800" dirty="0">
                <a:solidFill>
                  <a:srgbClr val="080E2C"/>
                </a:solidFill>
                <a:latin typeface="Gilmer Regular"/>
                <a:ea typeface="+mj-ea"/>
                <a:cs typeface="+mj-cs"/>
              </a:rPr>
            </a:br>
            <a:r>
              <a:rPr lang="es-MX" sz="1800" b="1" dirty="0">
                <a:solidFill>
                  <a:srgbClr val="080E2C"/>
                </a:solidFill>
                <a:latin typeface="Gilmer Bold"/>
                <a:ea typeface="+mj-ea"/>
                <a:cs typeface="+mj-cs"/>
              </a:rPr>
              <a:t>5. Posibilidad de incluir audios al soporte visual</a:t>
            </a:r>
            <a:r>
              <a:rPr lang="es-MX" sz="1800" dirty="0">
                <a:solidFill>
                  <a:srgbClr val="080E2C"/>
                </a:solidFill>
                <a:latin typeface="Gilmer Bold"/>
                <a:ea typeface="+mj-ea"/>
                <a:cs typeface="+mj-cs"/>
              </a:rPr>
              <a:t/>
            </a:r>
            <a:br>
              <a:rPr lang="es-MX" sz="1800" dirty="0">
                <a:solidFill>
                  <a:srgbClr val="080E2C"/>
                </a:solidFill>
                <a:latin typeface="Gilmer Bold"/>
                <a:ea typeface="+mj-ea"/>
                <a:cs typeface="+mj-cs"/>
              </a:rPr>
            </a:br>
            <a:r>
              <a:rPr lang="es-MX" sz="1800" dirty="0">
                <a:solidFill>
                  <a:srgbClr val="080E2C"/>
                </a:solidFill>
                <a:latin typeface="Gilmer Regular"/>
                <a:ea typeface="+mj-ea"/>
                <a:cs typeface="+mj-cs"/>
              </a:rPr>
              <a:t>Por si no sabías, te contamos que PowerPoint también ofrece la posibilidad de incluir audios en las presentaciones. Esta cualidad puede servir para incluir fragmentos de una conferencia o exposición de un determinado autor, lo cual tiene gran utilidad para respetar un discurso o concepto original.</a:t>
            </a:r>
            <a:br>
              <a:rPr lang="es-MX" sz="1800" dirty="0">
                <a:solidFill>
                  <a:srgbClr val="080E2C"/>
                </a:solidFill>
                <a:latin typeface="Gilmer Regular"/>
                <a:ea typeface="+mj-ea"/>
                <a:cs typeface="+mj-cs"/>
              </a:rPr>
            </a:br>
            <a:r>
              <a:rPr lang="es-MX" sz="1800" dirty="0">
                <a:solidFill>
                  <a:srgbClr val="080E2C"/>
                </a:solidFill>
                <a:latin typeface="Gilmer Regular"/>
                <a:ea typeface="+mj-ea"/>
                <a:cs typeface="+mj-cs"/>
              </a:rPr>
              <a:t>Con toda esta información solo te queda sentarte frente a tu computadora y empezar a trabajar en tus presentaciones de PowerPoint. Si no dispones del tiempo para ello no te preocupes, en Tesis y </a:t>
            </a:r>
            <a:r>
              <a:rPr lang="es-MX" sz="1800" dirty="0" err="1">
                <a:solidFill>
                  <a:srgbClr val="080E2C"/>
                </a:solidFill>
                <a:latin typeface="Gilmer Regular"/>
                <a:ea typeface="+mj-ea"/>
                <a:cs typeface="+mj-cs"/>
              </a:rPr>
              <a:t>Másters</a:t>
            </a:r>
            <a:r>
              <a:rPr lang="es-MX" sz="1800" dirty="0">
                <a:solidFill>
                  <a:srgbClr val="080E2C"/>
                </a:solidFill>
                <a:latin typeface="Gilmer Regular"/>
                <a:ea typeface="+mj-ea"/>
                <a:cs typeface="+mj-cs"/>
              </a:rPr>
              <a:t> podemos ayudarte.</a:t>
            </a:r>
            <a:br>
              <a:rPr lang="es-MX" sz="1800" dirty="0">
                <a:solidFill>
                  <a:srgbClr val="080E2C"/>
                </a:solidFill>
                <a:latin typeface="Gilmer Regular"/>
                <a:ea typeface="+mj-ea"/>
                <a:cs typeface="+mj-cs"/>
              </a:rPr>
            </a:br>
            <a:endParaRPr lang="es-A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4997" y="4061257"/>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2810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47664" y="116632"/>
            <a:ext cx="6336703" cy="695431"/>
          </a:xfrm>
        </p:spPr>
        <p:txBody>
          <a:bodyPr/>
          <a:lstStyle/>
          <a:p>
            <a:pPr algn="ctr"/>
            <a:r>
              <a:rPr lang="es-MX" sz="2400" dirty="0" smtClean="0">
                <a:solidFill>
                  <a:schemeClr val="bg2">
                    <a:lumMod val="25000"/>
                  </a:schemeClr>
                </a:solidFill>
              </a:rPr>
              <a:t>Elementos de </a:t>
            </a:r>
            <a:r>
              <a:rPr lang="es-MX" sz="2400" dirty="0" err="1" smtClean="0">
                <a:solidFill>
                  <a:schemeClr val="bg2">
                    <a:lumMod val="25000"/>
                  </a:schemeClr>
                </a:solidFill>
              </a:rPr>
              <a:t>power</a:t>
            </a:r>
            <a:r>
              <a:rPr lang="es-MX" sz="2400" dirty="0" smtClean="0">
                <a:solidFill>
                  <a:schemeClr val="bg2">
                    <a:lumMod val="25000"/>
                  </a:schemeClr>
                </a:solidFill>
              </a:rPr>
              <a:t> </a:t>
            </a:r>
            <a:r>
              <a:rPr lang="es-MX" sz="2400" dirty="0" err="1" smtClean="0">
                <a:solidFill>
                  <a:schemeClr val="bg2">
                    <a:lumMod val="25000"/>
                  </a:schemeClr>
                </a:solidFill>
              </a:rPr>
              <a:t>point</a:t>
            </a:r>
            <a:r>
              <a:rPr lang="es-MX" sz="2400" dirty="0" smtClean="0">
                <a:solidFill>
                  <a:schemeClr val="bg2">
                    <a:lumMod val="25000"/>
                  </a:schemeClr>
                </a:solidFill>
              </a:rPr>
              <a:t> </a:t>
            </a:r>
            <a:r>
              <a:rPr lang="es-MX" sz="2400" dirty="0" smtClean="0">
                <a:solidFill>
                  <a:schemeClr val="bg2">
                    <a:lumMod val="25000"/>
                  </a:schemeClr>
                </a:solidFill>
              </a:rPr>
              <a:t>y </a:t>
            </a:r>
            <a:r>
              <a:rPr lang="es-MX" sz="2400" dirty="0" smtClean="0">
                <a:solidFill>
                  <a:schemeClr val="bg2">
                    <a:lumMod val="25000"/>
                  </a:schemeClr>
                </a:solidFill>
              </a:rPr>
              <a:t>sus funciones</a:t>
            </a:r>
            <a:endParaRPr lang="es-AR" sz="2400" dirty="0">
              <a:solidFill>
                <a:schemeClr val="bg2">
                  <a:lumMod val="25000"/>
                </a:schemeClr>
              </a:solidFill>
            </a:endParaRPr>
          </a:p>
        </p:txBody>
      </p:sp>
      <p:sp>
        <p:nvSpPr>
          <p:cNvPr id="3" name="2 Marcador de contenido"/>
          <p:cNvSpPr>
            <a:spLocks noGrp="1"/>
          </p:cNvSpPr>
          <p:nvPr>
            <p:ph sz="quarter" idx="13"/>
          </p:nvPr>
        </p:nvSpPr>
        <p:spPr>
          <a:xfrm>
            <a:off x="995377" y="908720"/>
            <a:ext cx="6400800" cy="5832647"/>
          </a:xfrm>
        </p:spPr>
        <p:txBody>
          <a:bodyPr>
            <a:noAutofit/>
          </a:bodyPr>
          <a:lstStyle/>
          <a:p>
            <a:r>
              <a:rPr lang="es-MX" sz="1400" dirty="0">
                <a:solidFill>
                  <a:srgbClr val="1E1E1E"/>
                </a:solidFill>
                <a:latin typeface="Segoe UI Light"/>
              </a:rPr>
              <a:t>1. Inicio</a:t>
            </a:r>
          </a:p>
          <a:p>
            <a:r>
              <a:rPr lang="es-MX" sz="1400" dirty="0">
                <a:solidFill>
                  <a:srgbClr val="1E1E1E"/>
                </a:solidFill>
                <a:latin typeface="Segoe UI"/>
              </a:rPr>
              <a:t>La pestaña </a:t>
            </a:r>
            <a:r>
              <a:rPr lang="es-MX" sz="1400" b="1" dirty="0">
                <a:solidFill>
                  <a:srgbClr val="1E1E1E"/>
                </a:solidFill>
                <a:latin typeface="Segoe UI"/>
              </a:rPr>
              <a:t>Inicio</a:t>
            </a:r>
            <a:r>
              <a:rPr lang="es-MX" sz="1400" dirty="0">
                <a:solidFill>
                  <a:srgbClr val="1E1E1E"/>
                </a:solidFill>
                <a:latin typeface="Segoe UI"/>
              </a:rPr>
              <a:t> contiene las características </a:t>
            </a:r>
            <a:r>
              <a:rPr lang="es-MX" sz="1400" b="1" dirty="0">
                <a:solidFill>
                  <a:srgbClr val="1E1E1E"/>
                </a:solidFill>
                <a:latin typeface="Segoe UI"/>
              </a:rPr>
              <a:t>Cortar</a:t>
            </a:r>
            <a:r>
              <a:rPr lang="es-MX" sz="1400" dirty="0">
                <a:solidFill>
                  <a:srgbClr val="1E1E1E"/>
                </a:solidFill>
                <a:latin typeface="Segoe UI"/>
              </a:rPr>
              <a:t> y </a:t>
            </a:r>
            <a:r>
              <a:rPr lang="es-MX" sz="1400" b="1" dirty="0">
                <a:solidFill>
                  <a:srgbClr val="1E1E1E"/>
                </a:solidFill>
                <a:latin typeface="Segoe UI"/>
              </a:rPr>
              <a:t>Pegar</a:t>
            </a:r>
            <a:r>
              <a:rPr lang="es-MX" sz="1400" dirty="0">
                <a:solidFill>
                  <a:srgbClr val="1E1E1E"/>
                </a:solidFill>
                <a:latin typeface="Segoe UI"/>
              </a:rPr>
              <a:t> , las opciones </a:t>
            </a:r>
            <a:r>
              <a:rPr lang="es-MX" sz="1400" b="1" dirty="0">
                <a:solidFill>
                  <a:srgbClr val="1E1E1E"/>
                </a:solidFill>
                <a:latin typeface="Segoe UI"/>
              </a:rPr>
              <a:t>Fuente</a:t>
            </a:r>
            <a:r>
              <a:rPr lang="es-MX" sz="1400" dirty="0">
                <a:solidFill>
                  <a:srgbClr val="1E1E1E"/>
                </a:solidFill>
                <a:latin typeface="Segoe UI"/>
              </a:rPr>
              <a:t> y </a:t>
            </a:r>
            <a:r>
              <a:rPr lang="es-MX" sz="1400" b="1" dirty="0">
                <a:solidFill>
                  <a:srgbClr val="1E1E1E"/>
                </a:solidFill>
                <a:latin typeface="Segoe UI"/>
              </a:rPr>
              <a:t>Párrafo</a:t>
            </a:r>
            <a:r>
              <a:rPr lang="es-MX" sz="1400" dirty="0">
                <a:solidFill>
                  <a:srgbClr val="1E1E1E"/>
                </a:solidFill>
                <a:latin typeface="Segoe UI"/>
              </a:rPr>
              <a:t> , y lo que necesita para agregar y organizar </a:t>
            </a:r>
          </a:p>
          <a:p>
            <a:r>
              <a:rPr lang="es-MX" sz="1400" dirty="0" smtClean="0">
                <a:solidFill>
                  <a:srgbClr val="1E1E1E"/>
                </a:solidFill>
                <a:latin typeface="Segoe UI"/>
              </a:rPr>
              <a:t>diapositivas.</a:t>
            </a:r>
          </a:p>
          <a:p>
            <a:endParaRPr lang="es-MX" sz="1400" dirty="0">
              <a:solidFill>
                <a:srgbClr val="1E1E1E"/>
              </a:solidFill>
              <a:latin typeface="Segoe UI"/>
            </a:endParaRPr>
          </a:p>
          <a:p>
            <a:endParaRPr lang="es-MX" sz="1400" dirty="0" smtClean="0">
              <a:solidFill>
                <a:srgbClr val="1E1E1E"/>
              </a:solidFill>
              <a:latin typeface="Segoe UI"/>
            </a:endParaRPr>
          </a:p>
          <a:p>
            <a:endParaRPr lang="es-MX" sz="1400" dirty="0">
              <a:solidFill>
                <a:srgbClr val="1E1E1E"/>
              </a:solidFill>
              <a:latin typeface="Segoe UI"/>
            </a:endParaRPr>
          </a:p>
          <a:p>
            <a:endParaRPr lang="es-MX" sz="1400" dirty="0">
              <a:solidFill>
                <a:srgbClr val="1E1E1E"/>
              </a:solidFill>
              <a:latin typeface="Segoe UI"/>
            </a:endParaRPr>
          </a:p>
          <a:p>
            <a:r>
              <a:rPr lang="es-MX" sz="1400" dirty="0">
                <a:solidFill>
                  <a:srgbClr val="1E1E1E"/>
                </a:solidFill>
                <a:latin typeface="Segoe UI Light"/>
              </a:rPr>
              <a:t>2. Insertar</a:t>
            </a:r>
          </a:p>
          <a:p>
            <a:r>
              <a:rPr lang="es-MX" sz="1400" dirty="0">
                <a:solidFill>
                  <a:srgbClr val="1E1E1E"/>
                </a:solidFill>
                <a:latin typeface="Segoe UI"/>
              </a:rPr>
              <a:t>Haga clic en la pestaña </a:t>
            </a:r>
            <a:r>
              <a:rPr lang="es-MX" sz="1400" b="1" dirty="0">
                <a:solidFill>
                  <a:srgbClr val="1E1E1E"/>
                </a:solidFill>
                <a:latin typeface="Segoe UI"/>
              </a:rPr>
              <a:t>Insertar</a:t>
            </a:r>
            <a:r>
              <a:rPr lang="es-MX" sz="1400" dirty="0">
                <a:solidFill>
                  <a:srgbClr val="1E1E1E"/>
                </a:solidFill>
                <a:latin typeface="Segoe UI"/>
              </a:rPr>
              <a:t> para agregar algo a una diapositiva. Esto incluye imágenes, formas, gráficos, vínculos, cuadros de texto, vídeo y mucho más</a:t>
            </a:r>
            <a:r>
              <a:rPr lang="es-MX" sz="1400" dirty="0" smtClean="0">
                <a:solidFill>
                  <a:srgbClr val="1E1E1E"/>
                </a:solidFill>
                <a:latin typeface="Segoe UI"/>
              </a:rPr>
              <a:t>.</a:t>
            </a:r>
          </a:p>
          <a:p>
            <a:endParaRPr lang="es-MX" sz="1400" dirty="0">
              <a:solidFill>
                <a:srgbClr val="1E1E1E"/>
              </a:solidFill>
              <a:latin typeface="Segoe UI"/>
            </a:endParaRPr>
          </a:p>
          <a:p>
            <a:endParaRPr lang="es-MX" sz="1400" dirty="0" smtClean="0">
              <a:solidFill>
                <a:srgbClr val="1E1E1E"/>
              </a:solidFill>
              <a:latin typeface="Segoe UI"/>
            </a:endParaRPr>
          </a:p>
          <a:p>
            <a:pPr marL="45720" indent="0">
              <a:buNone/>
            </a:pPr>
            <a:endParaRPr lang="es-MX" sz="1400" dirty="0">
              <a:solidFill>
                <a:srgbClr val="1E1E1E"/>
              </a:solidFill>
              <a:latin typeface="Segoe UI"/>
            </a:endParaRPr>
          </a:p>
          <a:p>
            <a:pPr marL="45720" indent="0">
              <a:buNone/>
            </a:pPr>
            <a:endParaRPr lang="es-MX" sz="1400" dirty="0" smtClean="0">
              <a:solidFill>
                <a:srgbClr val="1E1E1E"/>
              </a:solidFill>
              <a:latin typeface="Segoe UI"/>
            </a:endParaRPr>
          </a:p>
          <a:p>
            <a:r>
              <a:rPr lang="es-MX" sz="1400" dirty="0" smtClean="0">
                <a:solidFill>
                  <a:srgbClr val="1E1E1E"/>
                </a:solidFill>
                <a:latin typeface="Segoe UI"/>
              </a:rPr>
              <a:t>3 Diseño:</a:t>
            </a:r>
            <a:endParaRPr lang="es-MX" sz="1400" dirty="0">
              <a:solidFill>
                <a:srgbClr val="1E1E1E"/>
              </a:solidFill>
              <a:latin typeface="Segoe UI"/>
            </a:endParaRPr>
          </a:p>
          <a:p>
            <a:r>
              <a:rPr lang="es-MX" sz="1400" dirty="0" smtClean="0">
                <a:solidFill>
                  <a:srgbClr val="1E1E1E"/>
                </a:solidFill>
                <a:latin typeface="Segoe UI"/>
              </a:rPr>
              <a:t>En </a:t>
            </a:r>
            <a:r>
              <a:rPr lang="es-MX" sz="1400" dirty="0">
                <a:solidFill>
                  <a:srgbClr val="1E1E1E"/>
                </a:solidFill>
                <a:latin typeface="Segoe UI"/>
              </a:rPr>
              <a:t>la pestaña </a:t>
            </a:r>
            <a:r>
              <a:rPr lang="es-MX" sz="1400" b="1" dirty="0">
                <a:solidFill>
                  <a:srgbClr val="1E1E1E"/>
                </a:solidFill>
                <a:latin typeface="Segoe UI"/>
              </a:rPr>
              <a:t>Diseño</a:t>
            </a:r>
            <a:r>
              <a:rPr lang="es-MX" sz="1400" dirty="0">
                <a:solidFill>
                  <a:srgbClr val="1E1E1E"/>
                </a:solidFill>
                <a:latin typeface="Segoe UI"/>
              </a:rPr>
              <a:t> , puede agregar un tema o una combinación de colores, o dar formato al tamaño de diapositiva o al fondo</a:t>
            </a:r>
            <a:r>
              <a:rPr lang="es-MX" sz="1400" dirty="0" smtClean="0">
                <a:solidFill>
                  <a:srgbClr val="1E1E1E"/>
                </a:solidFill>
                <a:latin typeface="Segoe UI"/>
              </a:rPr>
              <a:t>.</a:t>
            </a:r>
          </a:p>
          <a:p>
            <a:endParaRPr lang="es-MX" sz="1400" dirty="0">
              <a:solidFill>
                <a:srgbClr val="1E1E1E"/>
              </a:solidFill>
              <a:latin typeface="Segoe UI"/>
            </a:endParaRPr>
          </a:p>
          <a:p>
            <a:endParaRPr lang="es-MX" sz="1400" dirty="0" smtClean="0">
              <a:solidFill>
                <a:srgbClr val="1E1E1E"/>
              </a:solidFill>
              <a:latin typeface="Segoe UI"/>
            </a:endParaRPr>
          </a:p>
          <a:p>
            <a:endParaRPr lang="es-MX" sz="1400" dirty="0">
              <a:solidFill>
                <a:srgbClr val="1E1E1E"/>
              </a:solidFill>
              <a:latin typeface="Segoe UI"/>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988840"/>
            <a:ext cx="665797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513" y="4149080"/>
            <a:ext cx="72009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6199511"/>
            <a:ext cx="5724525" cy="541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44793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anim calcmode="lin" valueType="num">
                                      <p:cBhvr additive="base">
                                        <p:cTn id="2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1000"/>
                                        <p:tgtEl>
                                          <p:spTgt spid="1026"/>
                                        </p:tgtEl>
                                      </p:cBhvr>
                                    </p:animEffect>
                                    <p:anim calcmode="lin" valueType="num">
                                      <p:cBhvr>
                                        <p:cTn id="34" dur="1000" fill="hold"/>
                                        <p:tgtEl>
                                          <p:spTgt spid="1026"/>
                                        </p:tgtEl>
                                        <p:attrNameLst>
                                          <p:attrName>ppt_x</p:attrName>
                                        </p:attrNameLst>
                                      </p:cBhvr>
                                      <p:tavLst>
                                        <p:tav tm="0">
                                          <p:val>
                                            <p:strVal val="#ppt_x"/>
                                          </p:val>
                                        </p:tav>
                                        <p:tav tm="100000">
                                          <p:val>
                                            <p:strVal val="#ppt_x"/>
                                          </p:val>
                                        </p:tav>
                                      </p:tavLst>
                                    </p:anim>
                                    <p:anim calcmode="lin" valueType="num">
                                      <p:cBhvr>
                                        <p:cTn id="3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27"/>
                                        </p:tgtEl>
                                        <p:attrNameLst>
                                          <p:attrName>style.visibility</p:attrName>
                                        </p:attrNameLst>
                                      </p:cBhvr>
                                      <p:to>
                                        <p:strVal val="visible"/>
                                      </p:to>
                                    </p:set>
                                    <p:animEffect transition="in" filter="fade">
                                      <p:cBhvr>
                                        <p:cTn id="40" dur="1000"/>
                                        <p:tgtEl>
                                          <p:spTgt spid="1027"/>
                                        </p:tgtEl>
                                      </p:cBhvr>
                                    </p:animEffect>
                                    <p:anim calcmode="lin" valueType="num">
                                      <p:cBhvr>
                                        <p:cTn id="41" dur="1000" fill="hold"/>
                                        <p:tgtEl>
                                          <p:spTgt spid="1027"/>
                                        </p:tgtEl>
                                        <p:attrNameLst>
                                          <p:attrName>ppt_x</p:attrName>
                                        </p:attrNameLst>
                                      </p:cBhvr>
                                      <p:tavLst>
                                        <p:tav tm="0">
                                          <p:val>
                                            <p:strVal val="#ppt_x"/>
                                          </p:val>
                                        </p:tav>
                                        <p:tav tm="100000">
                                          <p:val>
                                            <p:strVal val="#ppt_x"/>
                                          </p:val>
                                        </p:tav>
                                      </p:tavLst>
                                    </p:anim>
                                    <p:anim calcmode="lin" valueType="num">
                                      <p:cBhvr>
                                        <p:cTn id="42"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28"/>
                                        </p:tgtEl>
                                        <p:attrNameLst>
                                          <p:attrName>style.visibility</p:attrName>
                                        </p:attrNameLst>
                                      </p:cBhvr>
                                      <p:to>
                                        <p:strVal val="visible"/>
                                      </p:to>
                                    </p:set>
                                    <p:animEffect transition="in" filter="fade">
                                      <p:cBhvr>
                                        <p:cTn id="47" dur="1000"/>
                                        <p:tgtEl>
                                          <p:spTgt spid="1028"/>
                                        </p:tgtEl>
                                      </p:cBhvr>
                                    </p:animEffect>
                                    <p:anim calcmode="lin" valueType="num">
                                      <p:cBhvr>
                                        <p:cTn id="48" dur="1000" fill="hold"/>
                                        <p:tgtEl>
                                          <p:spTgt spid="1028"/>
                                        </p:tgtEl>
                                        <p:attrNameLst>
                                          <p:attrName>ppt_x</p:attrName>
                                        </p:attrNameLst>
                                      </p:cBhvr>
                                      <p:tavLst>
                                        <p:tav tm="0">
                                          <p:val>
                                            <p:strVal val="#ppt_x"/>
                                          </p:val>
                                        </p:tav>
                                        <p:tav tm="100000">
                                          <p:val>
                                            <p:strVal val="#ppt_x"/>
                                          </p:val>
                                        </p:tav>
                                      </p:tavLst>
                                    </p:anim>
                                    <p:anim calcmode="lin" valueType="num">
                                      <p:cBhvr>
                                        <p:cTn id="4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63688" y="5715000"/>
            <a:ext cx="6512511" cy="1143000"/>
          </a:xfrm>
        </p:spPr>
        <p:txBody>
          <a:bodyPr/>
          <a:lstStyle/>
          <a:p>
            <a:pPr algn="ctr"/>
            <a:r>
              <a:rPr lang="es-AR" sz="2400" dirty="0" smtClean="0"/>
              <a:t/>
            </a:r>
            <a:br>
              <a:rPr lang="es-AR" sz="2400" dirty="0" smtClean="0"/>
            </a:br>
            <a:endParaRPr lang="es-AR" sz="2400" dirty="0"/>
          </a:p>
        </p:txBody>
      </p:sp>
      <p:sp>
        <p:nvSpPr>
          <p:cNvPr id="3" name="2 Marcador de contenido"/>
          <p:cNvSpPr>
            <a:spLocks noGrp="1"/>
          </p:cNvSpPr>
          <p:nvPr>
            <p:ph sz="quarter" idx="13"/>
          </p:nvPr>
        </p:nvSpPr>
        <p:spPr>
          <a:xfrm>
            <a:off x="899592" y="764704"/>
            <a:ext cx="6644208" cy="3441536"/>
          </a:xfrm>
        </p:spPr>
        <p:txBody>
          <a:bodyPr>
            <a:noAutofit/>
          </a:bodyPr>
          <a:lstStyle/>
          <a:p>
            <a:r>
              <a:rPr lang="es-MX" sz="1400" dirty="0">
                <a:solidFill>
                  <a:srgbClr val="1E1E1E"/>
                </a:solidFill>
                <a:latin typeface="Segoe UI Light"/>
              </a:rPr>
              <a:t>4. Transiciones</a:t>
            </a:r>
          </a:p>
          <a:p>
            <a:r>
              <a:rPr lang="es-MX" sz="1400" dirty="0">
                <a:solidFill>
                  <a:srgbClr val="1E1E1E"/>
                </a:solidFill>
                <a:latin typeface="Segoe UI"/>
              </a:rPr>
              <a:t>Configure cómo pasan las diapositivas de una a otra en la pestaña </a:t>
            </a:r>
            <a:r>
              <a:rPr lang="es-MX" sz="1400" b="1" dirty="0">
                <a:solidFill>
                  <a:srgbClr val="1E1E1E"/>
                </a:solidFill>
                <a:latin typeface="Segoe UI"/>
              </a:rPr>
              <a:t>Transiciones</a:t>
            </a:r>
            <a:r>
              <a:rPr lang="es-MX" sz="1400" dirty="0">
                <a:solidFill>
                  <a:srgbClr val="1E1E1E"/>
                </a:solidFill>
                <a:latin typeface="Segoe UI"/>
              </a:rPr>
              <a:t>. Busque una galería de las transiciones posibles en el grupo </a:t>
            </a:r>
            <a:r>
              <a:rPr lang="es-MX" sz="1400" b="1" dirty="0">
                <a:solidFill>
                  <a:srgbClr val="1E1E1E"/>
                </a:solidFill>
                <a:latin typeface="Segoe UI"/>
              </a:rPr>
              <a:t>Transición a esta diapositiva</a:t>
            </a:r>
            <a:r>
              <a:rPr lang="es-MX" sz="1400" dirty="0">
                <a:solidFill>
                  <a:srgbClr val="1E1E1E"/>
                </a:solidFill>
                <a:latin typeface="Segoe UI"/>
              </a:rPr>
              <a:t> : haga clic en la flecha situada debajo de la galería para verlas todas.</a:t>
            </a:r>
          </a:p>
          <a:p>
            <a:pPr lvl="0">
              <a:buClr>
                <a:srgbClr val="F14124">
                  <a:lumMod val="75000"/>
                </a:srgbClr>
              </a:buClr>
            </a:pPr>
            <a:endParaRPr lang="es-MX" sz="1400" dirty="0" smtClean="0">
              <a:solidFill>
                <a:srgbClr val="1E1E1E"/>
              </a:solidFill>
              <a:latin typeface="Segoe UI Light"/>
            </a:endParaRPr>
          </a:p>
          <a:p>
            <a:pPr lvl="0">
              <a:buClr>
                <a:srgbClr val="F14124">
                  <a:lumMod val="75000"/>
                </a:srgbClr>
              </a:buClr>
            </a:pPr>
            <a:endParaRPr lang="es-MX" sz="1400" dirty="0">
              <a:solidFill>
                <a:srgbClr val="1E1E1E"/>
              </a:solidFill>
              <a:latin typeface="Segoe UI Light"/>
            </a:endParaRPr>
          </a:p>
          <a:p>
            <a:pPr lvl="0">
              <a:buClr>
                <a:srgbClr val="F14124">
                  <a:lumMod val="75000"/>
                </a:srgbClr>
              </a:buClr>
            </a:pPr>
            <a:endParaRPr lang="es-MX" sz="1400" dirty="0" smtClean="0">
              <a:solidFill>
                <a:srgbClr val="1E1E1E"/>
              </a:solidFill>
              <a:latin typeface="Segoe UI Light"/>
            </a:endParaRPr>
          </a:p>
          <a:p>
            <a:pPr lvl="0">
              <a:buClr>
                <a:srgbClr val="F14124">
                  <a:lumMod val="75000"/>
                </a:srgbClr>
              </a:buClr>
            </a:pPr>
            <a:endParaRPr lang="es-MX" sz="1400" dirty="0">
              <a:solidFill>
                <a:srgbClr val="1E1E1E"/>
              </a:solidFill>
              <a:latin typeface="Segoe UI Light"/>
            </a:endParaRPr>
          </a:p>
          <a:p>
            <a:r>
              <a:rPr lang="es-MX" sz="1400" dirty="0">
                <a:solidFill>
                  <a:srgbClr val="1E1E1E"/>
                </a:solidFill>
                <a:latin typeface="Segoe UI Light"/>
              </a:rPr>
              <a:t>5. Animaciones</a:t>
            </a:r>
          </a:p>
          <a:p>
            <a:r>
              <a:rPr lang="es-MX" sz="1400" dirty="0">
                <a:solidFill>
                  <a:srgbClr val="1E1E1E"/>
                </a:solidFill>
                <a:latin typeface="Segoe UI"/>
              </a:rPr>
              <a:t>Use la pestaña </a:t>
            </a:r>
            <a:r>
              <a:rPr lang="es-MX" sz="1400" b="1" dirty="0">
                <a:solidFill>
                  <a:srgbClr val="1E1E1E"/>
                </a:solidFill>
                <a:latin typeface="Segoe UI"/>
              </a:rPr>
              <a:t>Animaciones</a:t>
            </a:r>
            <a:r>
              <a:rPr lang="es-MX" sz="1400" dirty="0">
                <a:solidFill>
                  <a:srgbClr val="1E1E1E"/>
                </a:solidFill>
                <a:latin typeface="Segoe UI"/>
              </a:rPr>
              <a:t> para configurar el movimiento de los elementos de las diapositivas. Puede ver una variedad de animaciones posibles en la galería y puede ver más haciendo clic en la flecha situada debajo de la galería.</a:t>
            </a:r>
          </a:p>
          <a:p>
            <a:pPr marL="45720" lvl="0" indent="0">
              <a:buClr>
                <a:srgbClr val="F14124">
                  <a:lumMod val="75000"/>
                </a:srgbClr>
              </a:buClr>
              <a:buNone/>
            </a:pPr>
            <a:endParaRPr lang="es-MX" sz="1400" dirty="0" smtClean="0">
              <a:solidFill>
                <a:srgbClr val="1E1E1E"/>
              </a:solidFill>
              <a:latin typeface="Segoe UI Light"/>
            </a:endParaRPr>
          </a:p>
          <a:p>
            <a:pPr marL="45720" lvl="0" indent="0">
              <a:buClr>
                <a:srgbClr val="F14124">
                  <a:lumMod val="75000"/>
                </a:srgbClr>
              </a:buClr>
              <a:buNone/>
            </a:pPr>
            <a:endParaRPr lang="es-MX" sz="1400" dirty="0">
              <a:solidFill>
                <a:srgbClr val="1E1E1E"/>
              </a:solidFill>
              <a:latin typeface="Segoe UI Light"/>
            </a:endParaRPr>
          </a:p>
          <a:p>
            <a:pPr marL="45720" lvl="0" indent="0">
              <a:buClr>
                <a:srgbClr val="F14124">
                  <a:lumMod val="75000"/>
                </a:srgbClr>
              </a:buClr>
              <a:buNone/>
            </a:pPr>
            <a:endParaRPr lang="es-MX" sz="1400" dirty="0" smtClean="0">
              <a:solidFill>
                <a:srgbClr val="1E1E1E"/>
              </a:solidFill>
              <a:latin typeface="Segoe UI Light"/>
            </a:endParaRPr>
          </a:p>
          <a:p>
            <a:pPr lvl="0">
              <a:buClr>
                <a:srgbClr val="F14124">
                  <a:lumMod val="75000"/>
                </a:srgbClr>
              </a:buClr>
            </a:pPr>
            <a:r>
              <a:rPr lang="es-MX" sz="1400" dirty="0" smtClean="0">
                <a:solidFill>
                  <a:srgbClr val="1E1E1E"/>
                </a:solidFill>
                <a:latin typeface="Segoe UI Light"/>
              </a:rPr>
              <a:t>6</a:t>
            </a:r>
            <a:r>
              <a:rPr lang="es-MX" sz="1400" dirty="0">
                <a:solidFill>
                  <a:srgbClr val="1E1E1E"/>
                </a:solidFill>
                <a:latin typeface="Segoe UI Light"/>
              </a:rPr>
              <a:t>. Presentación de diapositivas</a:t>
            </a:r>
          </a:p>
          <a:p>
            <a:pPr lvl="0">
              <a:buClr>
                <a:srgbClr val="F14124">
                  <a:lumMod val="75000"/>
                </a:srgbClr>
              </a:buClr>
            </a:pPr>
            <a:r>
              <a:rPr lang="es-MX" sz="1400" dirty="0">
                <a:solidFill>
                  <a:srgbClr val="1E1E1E"/>
                </a:solidFill>
                <a:latin typeface="Segoe UI"/>
              </a:rPr>
              <a:t>En la pestaña </a:t>
            </a:r>
            <a:r>
              <a:rPr lang="es-MX" sz="1400" b="1" dirty="0">
                <a:solidFill>
                  <a:srgbClr val="1E1E1E"/>
                </a:solidFill>
                <a:latin typeface="Segoe UI"/>
              </a:rPr>
              <a:t>Presentación con diapositivas</a:t>
            </a:r>
            <a:r>
              <a:rPr lang="es-MX" sz="1400" dirty="0">
                <a:solidFill>
                  <a:srgbClr val="1E1E1E"/>
                </a:solidFill>
                <a:latin typeface="Segoe UI"/>
              </a:rPr>
              <a:t>, configure el modo en que desea exponer su presentación a los demás</a:t>
            </a:r>
            <a:r>
              <a:rPr lang="es-MX" sz="1400" dirty="0" smtClean="0">
                <a:solidFill>
                  <a:srgbClr val="1E1E1E"/>
                </a:solidFill>
                <a:latin typeface="Segoe UI"/>
              </a:rPr>
              <a:t>.</a:t>
            </a:r>
          </a:p>
          <a:p>
            <a:pPr lvl="0">
              <a:buClr>
                <a:srgbClr val="F14124">
                  <a:lumMod val="75000"/>
                </a:srgbClr>
              </a:buClr>
            </a:pPr>
            <a:endParaRPr lang="es-MX" sz="1400" dirty="0" smtClean="0">
              <a:solidFill>
                <a:srgbClr val="1E1E1E"/>
              </a:solidFill>
              <a:latin typeface="Segoe UI"/>
            </a:endParaRPr>
          </a:p>
          <a:p>
            <a:pPr lvl="0">
              <a:buClr>
                <a:srgbClr val="F14124">
                  <a:lumMod val="75000"/>
                </a:srgbClr>
              </a:buClr>
            </a:pPr>
            <a:endParaRPr lang="es-MX" sz="1400" dirty="0">
              <a:solidFill>
                <a:srgbClr val="1E1E1E"/>
              </a:solidFill>
              <a:latin typeface="Segoe UI"/>
            </a:endParaRPr>
          </a:p>
          <a:p>
            <a:pPr lvl="0">
              <a:buClr>
                <a:srgbClr val="F14124">
                  <a:lumMod val="75000"/>
                </a:srgbClr>
              </a:buClr>
            </a:pPr>
            <a:endParaRPr lang="es-MX" sz="1400" dirty="0" smtClean="0">
              <a:solidFill>
                <a:srgbClr val="1E1E1E"/>
              </a:solidFill>
              <a:latin typeface="Segoe UI"/>
            </a:endParaRPr>
          </a:p>
          <a:p>
            <a:pPr lvl="0">
              <a:buClr>
                <a:srgbClr val="F14124">
                  <a:lumMod val="75000"/>
                </a:srgbClr>
              </a:buClr>
            </a:pPr>
            <a:endParaRPr lang="es-MX" sz="1400" dirty="0">
              <a:solidFill>
                <a:srgbClr val="1E1E1E"/>
              </a:solidFill>
              <a:latin typeface="Segoe UI"/>
            </a:endParaRPr>
          </a:p>
          <a:p>
            <a:pPr lvl="0">
              <a:buClr>
                <a:srgbClr val="F14124">
                  <a:lumMod val="75000"/>
                </a:srgbClr>
              </a:buClr>
            </a:pPr>
            <a:r>
              <a:rPr lang="es-MX" sz="1400" dirty="0">
                <a:solidFill>
                  <a:prstClr val="black">
                    <a:lumMod val="75000"/>
                    <a:lumOff val="25000"/>
                  </a:prstClr>
                </a:solidFill>
              </a:rPr>
              <a:t/>
            </a:r>
            <a:br>
              <a:rPr lang="es-MX" sz="1400" dirty="0">
                <a:solidFill>
                  <a:prstClr val="black">
                    <a:lumMod val="75000"/>
                    <a:lumOff val="25000"/>
                  </a:prstClr>
                </a:solidFill>
              </a:rPr>
            </a:br>
            <a:endParaRPr lang="es-MX" sz="1400" i="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988840"/>
            <a:ext cx="714375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4293096"/>
            <a:ext cx="5762625" cy="799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821" y="5914822"/>
            <a:ext cx="8486659" cy="943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192338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ipe(down)">
                                      <p:cBhvr>
                                        <p:cTn id="13" dur="580">
                                          <p:stCondLst>
                                            <p:cond delay="0"/>
                                          </p:stCondLst>
                                        </p:cTn>
                                        <p:tgtEl>
                                          <p:spTgt spid="2050"/>
                                        </p:tgtEl>
                                      </p:cBhvr>
                                    </p:animEffect>
                                    <p:anim calcmode="lin" valueType="num">
                                      <p:cBhvr>
                                        <p:cTn id="14"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19" dur="26">
                                          <p:stCondLst>
                                            <p:cond delay="650"/>
                                          </p:stCondLst>
                                        </p:cTn>
                                        <p:tgtEl>
                                          <p:spTgt spid="2050"/>
                                        </p:tgtEl>
                                      </p:cBhvr>
                                      <p:to x="100000" y="60000"/>
                                    </p:animScale>
                                    <p:animScale>
                                      <p:cBhvr>
                                        <p:cTn id="20" dur="166" decel="50000">
                                          <p:stCondLst>
                                            <p:cond delay="676"/>
                                          </p:stCondLst>
                                        </p:cTn>
                                        <p:tgtEl>
                                          <p:spTgt spid="2050"/>
                                        </p:tgtEl>
                                      </p:cBhvr>
                                      <p:to x="100000" y="100000"/>
                                    </p:animScale>
                                    <p:animScale>
                                      <p:cBhvr>
                                        <p:cTn id="21" dur="26">
                                          <p:stCondLst>
                                            <p:cond delay="1312"/>
                                          </p:stCondLst>
                                        </p:cTn>
                                        <p:tgtEl>
                                          <p:spTgt spid="2050"/>
                                        </p:tgtEl>
                                      </p:cBhvr>
                                      <p:to x="100000" y="80000"/>
                                    </p:animScale>
                                    <p:animScale>
                                      <p:cBhvr>
                                        <p:cTn id="22" dur="166" decel="50000">
                                          <p:stCondLst>
                                            <p:cond delay="1338"/>
                                          </p:stCondLst>
                                        </p:cTn>
                                        <p:tgtEl>
                                          <p:spTgt spid="2050"/>
                                        </p:tgtEl>
                                      </p:cBhvr>
                                      <p:to x="100000" y="100000"/>
                                    </p:animScale>
                                    <p:animScale>
                                      <p:cBhvr>
                                        <p:cTn id="23" dur="26">
                                          <p:stCondLst>
                                            <p:cond delay="1642"/>
                                          </p:stCondLst>
                                        </p:cTn>
                                        <p:tgtEl>
                                          <p:spTgt spid="2050"/>
                                        </p:tgtEl>
                                      </p:cBhvr>
                                      <p:to x="100000" y="90000"/>
                                    </p:animScale>
                                    <p:animScale>
                                      <p:cBhvr>
                                        <p:cTn id="24" dur="166" decel="50000">
                                          <p:stCondLst>
                                            <p:cond delay="1668"/>
                                          </p:stCondLst>
                                        </p:cTn>
                                        <p:tgtEl>
                                          <p:spTgt spid="2050"/>
                                        </p:tgtEl>
                                      </p:cBhvr>
                                      <p:to x="100000" y="100000"/>
                                    </p:animScale>
                                    <p:animScale>
                                      <p:cBhvr>
                                        <p:cTn id="25" dur="26">
                                          <p:stCondLst>
                                            <p:cond delay="1808"/>
                                          </p:stCondLst>
                                        </p:cTn>
                                        <p:tgtEl>
                                          <p:spTgt spid="2050"/>
                                        </p:tgtEl>
                                      </p:cBhvr>
                                      <p:to x="100000" y="95000"/>
                                    </p:animScale>
                                    <p:animScale>
                                      <p:cBhvr>
                                        <p:cTn id="26" dur="166" decel="50000">
                                          <p:stCondLst>
                                            <p:cond delay="1834"/>
                                          </p:stCondLst>
                                        </p:cTn>
                                        <p:tgtEl>
                                          <p:spTgt spid="2050"/>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2051"/>
                                        </p:tgtEl>
                                        <p:attrNameLst>
                                          <p:attrName>style.visibility</p:attrName>
                                        </p:attrNameLst>
                                      </p:cBhvr>
                                      <p:to>
                                        <p:strVal val="visible"/>
                                      </p:to>
                                    </p:set>
                                    <p:animEffect transition="in" filter="wipe(down)">
                                      <p:cBhvr>
                                        <p:cTn id="31" dur="580">
                                          <p:stCondLst>
                                            <p:cond delay="0"/>
                                          </p:stCondLst>
                                        </p:cTn>
                                        <p:tgtEl>
                                          <p:spTgt spid="2051"/>
                                        </p:tgtEl>
                                      </p:cBhvr>
                                    </p:animEffect>
                                    <p:anim calcmode="lin" valueType="num">
                                      <p:cBhvr>
                                        <p:cTn id="32" dur="1822" tmFilter="0,0; 0.14,0.36; 0.43,0.73; 0.71,0.91; 1.0,1.0">
                                          <p:stCondLst>
                                            <p:cond delay="0"/>
                                          </p:stCondLst>
                                        </p:cTn>
                                        <p:tgtEl>
                                          <p:spTgt spid="205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05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05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05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051"/>
                                        </p:tgtEl>
                                        <p:attrNameLst>
                                          <p:attrName>ppt_y</p:attrName>
                                        </p:attrNameLst>
                                      </p:cBhvr>
                                      <p:tavLst>
                                        <p:tav tm="0" fmla="#ppt_y-sin(pi*$)/81">
                                          <p:val>
                                            <p:fltVal val="0"/>
                                          </p:val>
                                        </p:tav>
                                        <p:tav tm="100000">
                                          <p:val>
                                            <p:fltVal val="1"/>
                                          </p:val>
                                        </p:tav>
                                      </p:tavLst>
                                    </p:anim>
                                    <p:animScale>
                                      <p:cBhvr>
                                        <p:cTn id="37" dur="26">
                                          <p:stCondLst>
                                            <p:cond delay="650"/>
                                          </p:stCondLst>
                                        </p:cTn>
                                        <p:tgtEl>
                                          <p:spTgt spid="2051"/>
                                        </p:tgtEl>
                                      </p:cBhvr>
                                      <p:to x="100000" y="60000"/>
                                    </p:animScale>
                                    <p:animScale>
                                      <p:cBhvr>
                                        <p:cTn id="38" dur="166" decel="50000">
                                          <p:stCondLst>
                                            <p:cond delay="676"/>
                                          </p:stCondLst>
                                        </p:cTn>
                                        <p:tgtEl>
                                          <p:spTgt spid="2051"/>
                                        </p:tgtEl>
                                      </p:cBhvr>
                                      <p:to x="100000" y="100000"/>
                                    </p:animScale>
                                    <p:animScale>
                                      <p:cBhvr>
                                        <p:cTn id="39" dur="26">
                                          <p:stCondLst>
                                            <p:cond delay="1312"/>
                                          </p:stCondLst>
                                        </p:cTn>
                                        <p:tgtEl>
                                          <p:spTgt spid="2051"/>
                                        </p:tgtEl>
                                      </p:cBhvr>
                                      <p:to x="100000" y="80000"/>
                                    </p:animScale>
                                    <p:animScale>
                                      <p:cBhvr>
                                        <p:cTn id="40" dur="166" decel="50000">
                                          <p:stCondLst>
                                            <p:cond delay="1338"/>
                                          </p:stCondLst>
                                        </p:cTn>
                                        <p:tgtEl>
                                          <p:spTgt spid="2051"/>
                                        </p:tgtEl>
                                      </p:cBhvr>
                                      <p:to x="100000" y="100000"/>
                                    </p:animScale>
                                    <p:animScale>
                                      <p:cBhvr>
                                        <p:cTn id="41" dur="26">
                                          <p:stCondLst>
                                            <p:cond delay="1642"/>
                                          </p:stCondLst>
                                        </p:cTn>
                                        <p:tgtEl>
                                          <p:spTgt spid="2051"/>
                                        </p:tgtEl>
                                      </p:cBhvr>
                                      <p:to x="100000" y="90000"/>
                                    </p:animScale>
                                    <p:animScale>
                                      <p:cBhvr>
                                        <p:cTn id="42" dur="166" decel="50000">
                                          <p:stCondLst>
                                            <p:cond delay="1668"/>
                                          </p:stCondLst>
                                        </p:cTn>
                                        <p:tgtEl>
                                          <p:spTgt spid="2051"/>
                                        </p:tgtEl>
                                      </p:cBhvr>
                                      <p:to x="100000" y="100000"/>
                                    </p:animScale>
                                    <p:animScale>
                                      <p:cBhvr>
                                        <p:cTn id="43" dur="26">
                                          <p:stCondLst>
                                            <p:cond delay="1808"/>
                                          </p:stCondLst>
                                        </p:cTn>
                                        <p:tgtEl>
                                          <p:spTgt spid="2051"/>
                                        </p:tgtEl>
                                      </p:cBhvr>
                                      <p:to x="100000" y="95000"/>
                                    </p:animScale>
                                    <p:animScale>
                                      <p:cBhvr>
                                        <p:cTn id="44" dur="166" decel="50000">
                                          <p:stCondLst>
                                            <p:cond delay="1834"/>
                                          </p:stCondLst>
                                        </p:cTn>
                                        <p:tgtEl>
                                          <p:spTgt spid="2051"/>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2052"/>
                                        </p:tgtEl>
                                        <p:attrNameLst>
                                          <p:attrName>style.visibility</p:attrName>
                                        </p:attrNameLst>
                                      </p:cBhvr>
                                      <p:to>
                                        <p:strVal val="visible"/>
                                      </p:to>
                                    </p:set>
                                    <p:animEffect transition="in" filter="wipe(down)">
                                      <p:cBhvr>
                                        <p:cTn id="61" dur="580">
                                          <p:stCondLst>
                                            <p:cond delay="0"/>
                                          </p:stCondLst>
                                        </p:cTn>
                                        <p:tgtEl>
                                          <p:spTgt spid="2052"/>
                                        </p:tgtEl>
                                      </p:cBhvr>
                                    </p:animEffect>
                                    <p:anim calcmode="lin" valueType="num">
                                      <p:cBhvr>
                                        <p:cTn id="62"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67" dur="26">
                                          <p:stCondLst>
                                            <p:cond delay="650"/>
                                          </p:stCondLst>
                                        </p:cTn>
                                        <p:tgtEl>
                                          <p:spTgt spid="2052"/>
                                        </p:tgtEl>
                                      </p:cBhvr>
                                      <p:to x="100000" y="60000"/>
                                    </p:animScale>
                                    <p:animScale>
                                      <p:cBhvr>
                                        <p:cTn id="68" dur="166" decel="50000">
                                          <p:stCondLst>
                                            <p:cond delay="676"/>
                                          </p:stCondLst>
                                        </p:cTn>
                                        <p:tgtEl>
                                          <p:spTgt spid="2052"/>
                                        </p:tgtEl>
                                      </p:cBhvr>
                                      <p:to x="100000" y="100000"/>
                                    </p:animScale>
                                    <p:animScale>
                                      <p:cBhvr>
                                        <p:cTn id="69" dur="26">
                                          <p:stCondLst>
                                            <p:cond delay="1312"/>
                                          </p:stCondLst>
                                        </p:cTn>
                                        <p:tgtEl>
                                          <p:spTgt spid="2052"/>
                                        </p:tgtEl>
                                      </p:cBhvr>
                                      <p:to x="100000" y="80000"/>
                                    </p:animScale>
                                    <p:animScale>
                                      <p:cBhvr>
                                        <p:cTn id="70" dur="166" decel="50000">
                                          <p:stCondLst>
                                            <p:cond delay="1338"/>
                                          </p:stCondLst>
                                        </p:cTn>
                                        <p:tgtEl>
                                          <p:spTgt spid="2052"/>
                                        </p:tgtEl>
                                      </p:cBhvr>
                                      <p:to x="100000" y="100000"/>
                                    </p:animScale>
                                    <p:animScale>
                                      <p:cBhvr>
                                        <p:cTn id="71" dur="26">
                                          <p:stCondLst>
                                            <p:cond delay="1642"/>
                                          </p:stCondLst>
                                        </p:cTn>
                                        <p:tgtEl>
                                          <p:spTgt spid="2052"/>
                                        </p:tgtEl>
                                      </p:cBhvr>
                                      <p:to x="100000" y="90000"/>
                                    </p:animScale>
                                    <p:animScale>
                                      <p:cBhvr>
                                        <p:cTn id="72" dur="166" decel="50000">
                                          <p:stCondLst>
                                            <p:cond delay="1668"/>
                                          </p:stCondLst>
                                        </p:cTn>
                                        <p:tgtEl>
                                          <p:spTgt spid="2052"/>
                                        </p:tgtEl>
                                      </p:cBhvr>
                                      <p:to x="100000" y="100000"/>
                                    </p:animScale>
                                    <p:animScale>
                                      <p:cBhvr>
                                        <p:cTn id="73" dur="26">
                                          <p:stCondLst>
                                            <p:cond delay="1808"/>
                                          </p:stCondLst>
                                        </p:cTn>
                                        <p:tgtEl>
                                          <p:spTgt spid="2052"/>
                                        </p:tgtEl>
                                      </p:cBhvr>
                                      <p:to x="100000" y="95000"/>
                                    </p:animScale>
                                    <p:animScale>
                                      <p:cBhvr>
                                        <p:cTn id="74" dur="166" decel="50000">
                                          <p:stCondLst>
                                            <p:cond delay="1834"/>
                                          </p:stCondLst>
                                        </p:cTn>
                                        <p:tgtEl>
                                          <p:spTgt spid="2052"/>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3">
                                            <p:txEl>
                                              <p:pRg st="11" end="11"/>
                                            </p:txEl>
                                          </p:spTgt>
                                        </p:tgtEl>
                                        <p:attrNameLst>
                                          <p:attrName>style.visibility</p:attrName>
                                        </p:attrNameLst>
                                      </p:cBhvr>
                                      <p:to>
                                        <p:strVal val="visible"/>
                                      </p:to>
                                    </p:set>
                                    <p:animEffect transition="in" filter="fade">
                                      <p:cBhvr>
                                        <p:cTn id="79" dur="1000"/>
                                        <p:tgtEl>
                                          <p:spTgt spid="3">
                                            <p:txEl>
                                              <p:pRg st="11" end="11"/>
                                            </p:txEl>
                                          </p:spTgt>
                                        </p:tgtEl>
                                      </p:cBhvr>
                                    </p:animEffect>
                                    <p:anim calcmode="lin" valueType="num">
                                      <p:cBhvr>
                                        <p:cTn id="8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1"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3">
                                            <p:txEl>
                                              <p:pRg st="12" end="12"/>
                                            </p:txEl>
                                          </p:spTgt>
                                        </p:tgtEl>
                                        <p:attrNameLst>
                                          <p:attrName>style.visibility</p:attrName>
                                        </p:attrNameLst>
                                      </p:cBhvr>
                                      <p:to>
                                        <p:strVal val="visible"/>
                                      </p:to>
                                    </p:set>
                                    <p:animEffect transition="in" filter="fade">
                                      <p:cBhvr>
                                        <p:cTn id="84" dur="1000"/>
                                        <p:tgtEl>
                                          <p:spTgt spid="3">
                                            <p:txEl>
                                              <p:pRg st="12" end="12"/>
                                            </p:txEl>
                                          </p:spTgt>
                                        </p:tgtEl>
                                      </p:cBhvr>
                                    </p:animEffect>
                                    <p:anim calcmode="lin" valueType="num">
                                      <p:cBhvr>
                                        <p:cTn id="85"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7488" y="2921169"/>
            <a:ext cx="8066285" cy="5712251"/>
          </a:xfrm>
        </p:spPr>
        <p:txBody>
          <a:bodyPr/>
          <a:lstStyle/>
          <a:p>
            <a:pPr algn="l"/>
            <a:r>
              <a:rPr lang="es-AR" sz="1400" b="0" dirty="0">
                <a:effectLst/>
              </a:rPr>
              <a:t>8. Vista</a:t>
            </a:r>
            <a:br>
              <a:rPr lang="es-AR" sz="1400" b="0" dirty="0">
                <a:effectLst/>
              </a:rPr>
            </a:br>
            <a:r>
              <a:rPr lang="es-MX" sz="1400" b="0" dirty="0">
                <a:effectLst/>
              </a:rPr>
              <a:t>La pestaña </a:t>
            </a:r>
            <a:r>
              <a:rPr lang="es-MX" sz="1400" dirty="0">
                <a:effectLst/>
              </a:rPr>
              <a:t>Vista</a:t>
            </a:r>
            <a:r>
              <a:rPr lang="es-MX" sz="1400" b="0" dirty="0">
                <a:effectLst/>
              </a:rPr>
              <a:t> le permite ver la presentación de diferentes maneras, dependiendo de dónde se encuentre en el proceso de creación o entrega.</a:t>
            </a:r>
            <a:endParaRPr lang="es-AR" sz="1400" dirty="0"/>
          </a:p>
        </p:txBody>
      </p:sp>
      <p:sp>
        <p:nvSpPr>
          <p:cNvPr id="3" name="2 Marcador de contenido"/>
          <p:cNvSpPr>
            <a:spLocks noGrp="1"/>
          </p:cNvSpPr>
          <p:nvPr>
            <p:ph sz="quarter" idx="13"/>
          </p:nvPr>
        </p:nvSpPr>
        <p:spPr>
          <a:xfrm>
            <a:off x="2138" y="960361"/>
            <a:ext cx="7292280" cy="3921616"/>
          </a:xfrm>
        </p:spPr>
        <p:txBody>
          <a:bodyPr>
            <a:normAutofit/>
          </a:bodyPr>
          <a:lstStyle/>
          <a:p>
            <a:pPr lvl="0">
              <a:buClr>
                <a:srgbClr val="F14124">
                  <a:lumMod val="75000"/>
                </a:srgbClr>
              </a:buClr>
            </a:pPr>
            <a:r>
              <a:rPr lang="es-MX" sz="1400" dirty="0">
                <a:solidFill>
                  <a:srgbClr val="1E1E1E"/>
                </a:solidFill>
                <a:latin typeface="Segoe UI Light"/>
              </a:rPr>
              <a:t>7. Revisar</a:t>
            </a:r>
          </a:p>
          <a:p>
            <a:pPr lvl="0">
              <a:buClr>
                <a:srgbClr val="F14124">
                  <a:lumMod val="75000"/>
                </a:srgbClr>
              </a:buClr>
            </a:pPr>
            <a:r>
              <a:rPr lang="es-MX" sz="1400" dirty="0">
                <a:solidFill>
                  <a:srgbClr val="1E1E1E"/>
                </a:solidFill>
                <a:latin typeface="Segoe UI"/>
              </a:rPr>
              <a:t>La pestaña </a:t>
            </a:r>
            <a:r>
              <a:rPr lang="es-MX" sz="1400" b="1" dirty="0">
                <a:solidFill>
                  <a:srgbClr val="1E1E1E"/>
                </a:solidFill>
                <a:latin typeface="Segoe UI"/>
              </a:rPr>
              <a:t>Revisar</a:t>
            </a:r>
            <a:r>
              <a:rPr lang="es-MX" sz="1400" dirty="0">
                <a:solidFill>
                  <a:srgbClr val="1E1E1E"/>
                </a:solidFill>
                <a:latin typeface="Segoe UI"/>
              </a:rPr>
              <a:t> le permite agregar comentarios, ejecutar la revisión ortográfica, revisar comentarios y establecer permisos</a:t>
            </a:r>
            <a:r>
              <a:rPr lang="es-MX" sz="1400" dirty="0" smtClean="0">
                <a:solidFill>
                  <a:srgbClr val="1E1E1E"/>
                </a:solidFill>
                <a:latin typeface="Segoe UI"/>
              </a:rPr>
              <a:t>.</a:t>
            </a:r>
            <a:endParaRPr lang="es-MX" sz="1400" dirty="0">
              <a:solidFill>
                <a:srgbClr val="1E1E1E"/>
              </a:solidFill>
              <a:latin typeface="Segoe UI"/>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15861"/>
            <a:ext cx="7096125"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Pestaña Vis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3" y="-6778625"/>
            <a:ext cx="7191375" cy="10953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714" y="3645024"/>
            <a:ext cx="7478654" cy="1139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2286000" y="2274838"/>
            <a:ext cx="4572000" cy="646331"/>
          </a:xfrm>
          <a:prstGeom prst="rect">
            <a:avLst/>
          </a:prstGeom>
        </p:spPr>
        <p:txBody>
          <a:bodyPr>
            <a:spAutoFit/>
          </a:bodyPr>
          <a:lstStyle/>
          <a:p>
            <a:r>
              <a:rPr lang="es-MX" dirty="0"/>
              <a:t/>
            </a:r>
            <a:br>
              <a:rPr lang="es-MX" dirty="0"/>
            </a:br>
            <a:endParaRPr lang="es-AR" dirty="0"/>
          </a:p>
        </p:txBody>
      </p:sp>
      <p:pic>
        <p:nvPicPr>
          <p:cNvPr id="10242" name="Picture 2" descr="d:\Users\Secundaria\Downloads\Risas De Bebes.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164288" y="4953000"/>
            <a:ext cx="1979712" cy="1788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53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barn(inVertical)">
                                      <p:cBhvr>
                                        <p:cTn id="21" dur="500"/>
                                        <p:tgtEl>
                                          <p:spTgt spid="307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7"/>
                                        </p:tgtEl>
                                        <p:attrNameLst>
                                          <p:attrName>style.visibility</p:attrName>
                                        </p:attrNameLst>
                                      </p:cBhvr>
                                      <p:to>
                                        <p:strVal val="visible"/>
                                      </p:to>
                                    </p:set>
                                    <p:anim calcmode="lin" valueType="num">
                                      <p:cBhvr additive="base">
                                        <p:cTn id="31" dur="500" fill="hold"/>
                                        <p:tgtEl>
                                          <p:spTgt spid="3077"/>
                                        </p:tgtEl>
                                        <p:attrNameLst>
                                          <p:attrName>ppt_x</p:attrName>
                                        </p:attrNameLst>
                                      </p:cBhvr>
                                      <p:tavLst>
                                        <p:tav tm="0">
                                          <p:val>
                                            <p:strVal val="#ppt_x"/>
                                          </p:val>
                                        </p:tav>
                                        <p:tav tm="100000">
                                          <p:val>
                                            <p:strVal val="#ppt_x"/>
                                          </p:val>
                                        </p:tav>
                                      </p:tavLst>
                                    </p:anim>
                                    <p:anim calcmode="lin" valueType="num">
                                      <p:cBhvr additive="base">
                                        <p:cTn id="32"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9592" y="2780928"/>
            <a:ext cx="6512511" cy="1143000"/>
          </a:xfrm>
        </p:spPr>
        <p:txBody>
          <a:bodyPr/>
          <a:lstStyle/>
          <a:p>
            <a:r>
              <a:rPr lang="es-AR" sz="1800" dirty="0">
                <a:hlinkClick r:id="rId2"/>
              </a:rPr>
              <a:t>https://</a:t>
            </a:r>
            <a:r>
              <a:rPr lang="es-AR" sz="1800" dirty="0" smtClean="0">
                <a:hlinkClick r:id="rId2"/>
              </a:rPr>
              <a:t>support.microsoft.com/es-es/office/uso-de-la-cinta-de-opciones-en-powerpoint-para-mac-83816cc6-0410-45e2-a910-8b6a42ae2649</a:t>
            </a:r>
            <a:r>
              <a:rPr lang="es-AR" sz="1800" dirty="0" smtClean="0"/>
              <a:t/>
            </a:r>
            <a:br>
              <a:rPr lang="es-AR" sz="1800" dirty="0" smtClean="0"/>
            </a:br>
            <a:endParaRPr lang="es-AR" sz="1800" dirty="0"/>
          </a:p>
        </p:txBody>
      </p:sp>
      <p:sp>
        <p:nvSpPr>
          <p:cNvPr id="3" name="2 Marcador de contenido"/>
          <p:cNvSpPr>
            <a:spLocks noGrp="1"/>
          </p:cNvSpPr>
          <p:nvPr>
            <p:ph sz="quarter" idx="13"/>
          </p:nvPr>
        </p:nvSpPr>
        <p:spPr>
          <a:xfrm>
            <a:off x="899592" y="731520"/>
            <a:ext cx="7056784" cy="1874163"/>
          </a:xfrm>
        </p:spPr>
        <p:txBody>
          <a:bodyPr/>
          <a:lstStyle/>
          <a:p>
            <a:r>
              <a:rPr lang="es-AR" sz="1400" dirty="0"/>
              <a:t>9. Pestañas de herramientas</a:t>
            </a:r>
          </a:p>
          <a:p>
            <a:r>
              <a:rPr lang="es-MX" sz="1400" dirty="0"/>
              <a:t>Al hacer clic en algunas partes de las diapositivas, como imágenes, formas, SmartArt o cuadros de texto, es posible que vea aparecer una pestaña nueva y colorida</a:t>
            </a:r>
            <a:r>
              <a:rPr lang="es-MX" sz="1400" dirty="0" smtClean="0"/>
              <a:t>.</a:t>
            </a:r>
          </a:p>
          <a:p>
            <a:endParaRPr lang="es-MX" sz="14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700808"/>
            <a:ext cx="6867525"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d:\Users\Secundaria\Downloads\gat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4077072"/>
            <a:ext cx="4762500" cy="237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7708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1" end="1"/>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4098"/>
                                        </p:tgtEl>
                                        <p:attrNameLst>
                                          <p:attrName>ppt_x</p:attrName>
                                        </p:attrNameLst>
                                      </p:cBhvr>
                                      <p:tavLst>
                                        <p:tav tm="0">
                                          <p:val>
                                            <p:strVal val="ppt_x"/>
                                          </p:val>
                                        </p:tav>
                                        <p:tav tm="100000">
                                          <p:val>
                                            <p:strVal val="ppt_x"/>
                                          </p:val>
                                        </p:tav>
                                      </p:tavLst>
                                    </p:anim>
                                    <p:anim calcmode="lin" valueType="num">
                                      <p:cBhvr additive="base">
                                        <p:cTn id="11" dur="500"/>
                                        <p:tgtEl>
                                          <p:spTgt spid="4098"/>
                                        </p:tgtEl>
                                        <p:attrNameLst>
                                          <p:attrName>ppt_y</p:attrName>
                                        </p:attrNameLst>
                                      </p:cBhvr>
                                      <p:tavLst>
                                        <p:tav tm="0">
                                          <p:val>
                                            <p:strVal val="ppt_y"/>
                                          </p:val>
                                        </p:tav>
                                        <p:tav tm="100000">
                                          <p:val>
                                            <p:strVal val="1+ppt_h/2"/>
                                          </p:val>
                                        </p:tav>
                                      </p:tavLst>
                                    </p:anim>
                                    <p:set>
                                      <p:cBhvr>
                                        <p:cTn id="12" dur="1" fill="hold">
                                          <p:stCondLst>
                                            <p:cond delay="4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ransmisión de listas">
  <a:themeElements>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Transmisión de listas">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ansmisión de listas">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366</TotalTime>
  <Words>452</Words>
  <Application>Microsoft Office PowerPoint</Application>
  <PresentationFormat>Presentación en pantalla (4:3)</PresentationFormat>
  <Paragraphs>124</Paragraphs>
  <Slides>18</Slides>
  <Notes>0</Notes>
  <HiddenSlides>0</HiddenSlides>
  <MMClips>0</MMClips>
  <ScaleCrop>false</ScaleCrop>
  <HeadingPairs>
    <vt:vector size="4" baseType="variant">
      <vt:variant>
        <vt:lpstr>Tema</vt:lpstr>
      </vt:variant>
      <vt:variant>
        <vt:i4>1</vt:i4>
      </vt:variant>
      <vt:variant>
        <vt:lpstr>Títulos de diapositiva</vt:lpstr>
      </vt:variant>
      <vt:variant>
        <vt:i4>18</vt:i4>
      </vt:variant>
    </vt:vector>
  </HeadingPairs>
  <TitlesOfParts>
    <vt:vector size="19" baseType="lpstr">
      <vt:lpstr>Transmisión de listas</vt:lpstr>
      <vt:lpstr>TRABAJO PRACTICO 4</vt:lpstr>
      <vt:lpstr>Respuestas </vt:lpstr>
      <vt:lpstr>.</vt:lpstr>
      <vt:lpstr>Principales características Como fuimos desarrollando a lo largo del artículo, PowerPoint tiene unas cuantas funciones y opciones de diseño. Para que tengas en cuenta cada una de ellas te las dejamos explicadas en la siguiente lista. 1. Posibilidad de usar plantillas autodeterminadas y también personalizadas Esto quiere decir que PowerPoint ya viene con varias plantillas por defecto, las cuales te pueden servir para comenzar tu proyecto sin ocupar gran tiempo en la parte de diseño. Al contar con un buen número de plantillas podrás buscar y elegir una que se adapte de la mejor manera a tus propósitos. Por otro lado, esta herramienta brinda la posibilidad de personalizar una plantilla desde cero. Esta opción puede ser la ideal para usuarios más avanzados que tengan mayor práctica usando el programa. 2. Crear textos con distintos formatos y colores Vas a poder generar textos en todas las fuentes, tamaños y colores para resaltar ideas, ponderar títulos e introducir a la audiencia a las distintas temáticas de tu presentación.   </vt:lpstr>
      <vt:lpstr>https://tesisymasters.com.ar/para-que-sirve-power-point-ejemplo-incluido/  </vt:lpstr>
      <vt:lpstr>Elementos de power point y sus funciones</vt:lpstr>
      <vt:lpstr> </vt:lpstr>
      <vt:lpstr>8. Vista La pestaña Vista le permite ver la presentación de diferentes maneras, dependiendo de dónde se encuentre en el proceso de creación o entrega.</vt:lpstr>
      <vt:lpstr>https://support.microsoft.com/es-es/office/uso-de-la-cinta-de-opciones-en-powerpoint-para-mac-83816cc6-0410-45e2-a910-8b6a42ae2649 </vt:lpstr>
      <vt:lpstr>Presentación de PowerPoint</vt:lpstr>
      <vt:lpstr>Presentación de PowerPoint</vt:lpstr>
      <vt:lpstr>Vista Esquema: Use la vista Esquema para crear un esquema o guión gráfico de la presentación. Solo muestra el texto de las diapositivas, no las imágenes ni otros elementos gráficos.  </vt:lpstr>
      <vt:lpstr>Vista Moderador Para ir a la vista Moderador , en la vista Presentación con diapositivas , en la esquina inferior izquierda de la pantalla, haga clic en y, a continuación, haga clic en Mostrar vista Moderador (como se muestra a continuación). Use la vista Moderador para ver sus notas mientras expone su presentación. En la vista Moderador, su audiencia no puede ver sus notas.  </vt:lpstr>
      <vt:lpstr>Vista de lectura:  La mayoría de las personas que revisen una presentación de PowerPoint sin un moderador querrán usar la vista de lectura. Muestra la presentación en una pantalla completa como la vista Presentación con diapositivas, e incluye algunos controles sencillos para facilitar la acción de voltear por las diapositivas. </vt:lpstr>
      <vt:lpstr>Concepto de Animacion</vt:lpstr>
      <vt:lpstr>https://blog.hubspot.es/marketing/como-insertar-animaciones-powerpoint#:~:text=Las%20animaciones%20de%20PowerPoint%20son,p ara%20trabajar%20en%20tus%20proyectos.         </vt:lpstr>
      <vt:lpstr> ¿Qué es y para qué sirve una transición? Las transiciones son efectos de movimiento que se ven a medida que avanzas entre diapositiva y diapositiva. Hay muchas para elegir, cada una de ellas te permitirá controlar la velocidad e incluso añadir sonido.  Acerca de las transiciones Se pueden aplicar diferentes transiciones a algunas o todas las diapositivas para darle a tu presentación un aspecto profesional y elegante. Hay tres categorías de transiciones para elegir, ubicadas en la pestaña Transiciones: Sutil: Transiciones leves. Llamativo: Transiciones fuertes. Contenido dinámico: Transiciones fuertes que afectan sólo el texto o imágenes. </vt:lpstr>
      <vt:lpstr>La transición se activará cuando selecciones una diapositiva que contenga efectos de movimiento.  https://edu.gcfglobal.org/es/power-point-2010/que-es-y-para-que-sirve-una-transicion/1/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TRABAJO PRACTICO 4</dc:title>
  <dc:creator>Secundaria</dc:creator>
  <cp:lastModifiedBy>Secundaria</cp:lastModifiedBy>
  <cp:revision>42</cp:revision>
  <dcterms:created xsi:type="dcterms:W3CDTF">2024-10-22T18:19:00Z</dcterms:created>
  <dcterms:modified xsi:type="dcterms:W3CDTF">2024-11-05T18:04:16Z</dcterms:modified>
</cp:coreProperties>
</file>