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DE36-A73F-42D6-BD1B-AADD4379BD4A}" type="datetimeFigureOut">
              <a:rPr lang="es-AR" smtClean="0"/>
              <a:t>18/11/2024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7F61260-01BA-424E-8421-60597D8869B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73433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DE36-A73F-42D6-BD1B-AADD4379BD4A}" type="datetimeFigureOut">
              <a:rPr lang="es-AR" smtClean="0"/>
              <a:t>18/11/2024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7F61260-01BA-424E-8421-60597D8869B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70641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DE36-A73F-42D6-BD1B-AADD4379BD4A}" type="datetimeFigureOut">
              <a:rPr lang="es-AR" smtClean="0"/>
              <a:t>18/11/2024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7F61260-01BA-424E-8421-60597D8869BE}" type="slidenum">
              <a:rPr lang="es-AR" smtClean="0"/>
              <a:t>‹Nº›</a:t>
            </a:fld>
            <a:endParaRPr lang="es-A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619622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DE36-A73F-42D6-BD1B-AADD4379BD4A}" type="datetimeFigureOut">
              <a:rPr lang="es-AR" smtClean="0"/>
              <a:t>18/11/2024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7F61260-01BA-424E-8421-60597D8869B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412421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DE36-A73F-42D6-BD1B-AADD4379BD4A}" type="datetimeFigureOut">
              <a:rPr lang="es-AR" smtClean="0"/>
              <a:t>18/11/2024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7F61260-01BA-424E-8421-60597D8869BE}" type="slidenum">
              <a:rPr lang="es-AR" smtClean="0"/>
              <a:t>‹Nº›</a:t>
            </a:fld>
            <a:endParaRPr lang="es-A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898852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DE36-A73F-42D6-BD1B-AADD4379BD4A}" type="datetimeFigureOut">
              <a:rPr lang="es-AR" smtClean="0"/>
              <a:t>18/11/2024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7F61260-01BA-424E-8421-60597D8869B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833431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DE36-A73F-42D6-BD1B-AADD4379BD4A}" type="datetimeFigureOut">
              <a:rPr lang="es-AR" smtClean="0"/>
              <a:t>18/11/2024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61260-01BA-424E-8421-60597D8869B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784279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DE36-A73F-42D6-BD1B-AADD4379BD4A}" type="datetimeFigureOut">
              <a:rPr lang="es-AR" smtClean="0"/>
              <a:t>18/11/2024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61260-01BA-424E-8421-60597D8869B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40261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DE36-A73F-42D6-BD1B-AADD4379BD4A}" type="datetimeFigureOut">
              <a:rPr lang="es-AR" smtClean="0"/>
              <a:t>18/11/2024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61260-01BA-424E-8421-60597D8869B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86152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DE36-A73F-42D6-BD1B-AADD4379BD4A}" type="datetimeFigureOut">
              <a:rPr lang="es-AR" smtClean="0"/>
              <a:t>18/11/2024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7F61260-01BA-424E-8421-60597D8869B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38947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DE36-A73F-42D6-BD1B-AADD4379BD4A}" type="datetimeFigureOut">
              <a:rPr lang="es-AR" smtClean="0"/>
              <a:t>18/11/2024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7F61260-01BA-424E-8421-60597D8869B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400053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DE36-A73F-42D6-BD1B-AADD4379BD4A}" type="datetimeFigureOut">
              <a:rPr lang="es-AR" smtClean="0"/>
              <a:t>18/11/2024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7F61260-01BA-424E-8421-60597D8869B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2191583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DE36-A73F-42D6-BD1B-AADD4379BD4A}" type="datetimeFigureOut">
              <a:rPr lang="es-AR" smtClean="0"/>
              <a:t>18/11/2024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61260-01BA-424E-8421-60597D8869B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08623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DE36-A73F-42D6-BD1B-AADD4379BD4A}" type="datetimeFigureOut">
              <a:rPr lang="es-AR" smtClean="0"/>
              <a:t>18/11/2024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61260-01BA-424E-8421-60597D8869B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85619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DE36-A73F-42D6-BD1B-AADD4379BD4A}" type="datetimeFigureOut">
              <a:rPr lang="es-AR" smtClean="0"/>
              <a:t>18/11/2024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61260-01BA-424E-8421-60597D8869B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4126777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DE36-A73F-42D6-BD1B-AADD4379BD4A}" type="datetimeFigureOut">
              <a:rPr lang="es-AR" smtClean="0"/>
              <a:t>18/11/2024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7F61260-01BA-424E-8421-60597D8869B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36796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5DE36-A73F-42D6-BD1B-AADD4379BD4A}" type="datetimeFigureOut">
              <a:rPr lang="es-AR" smtClean="0"/>
              <a:t>18/11/2024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7F61260-01BA-424E-8421-60597D8869B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57137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  <p:sldLayoutId id="2147483826" r:id="rId12"/>
    <p:sldLayoutId id="2147483827" r:id="rId13"/>
    <p:sldLayoutId id="2147483828" r:id="rId14"/>
    <p:sldLayoutId id="2147483829" r:id="rId15"/>
    <p:sldLayoutId id="214748383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CD4F34-098C-494A-84D5-73FA29A7ECB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/>
              <a:t>Mediación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8856528-98BB-417A-BAA7-E00FF949362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767303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A93034-A8A9-4509-A285-960A4FE1E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¿Qué es la Mediación?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16C64CF-42D6-4A4B-A769-75D827CD1F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Negociación asistida por un tercero neutral.</a:t>
            </a:r>
          </a:p>
          <a:p>
            <a:r>
              <a:rPr lang="es-ES" dirty="0"/>
              <a:t>Modelo colaborativo: ambas partes buscan acuerdos consensuados.</a:t>
            </a:r>
          </a:p>
          <a:p>
            <a:r>
              <a:rPr lang="es-ES" dirty="0"/>
              <a:t>Objetivo: satisfacción de intereses prioritarios mediante un proceso equilibrado.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435164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649C49-0535-415C-A4B6-CE4C2098B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Rol del Mediador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4F54C9A-3A50-4E71-83BA-382A81B530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Neutralidad: no juzga ni valora.</a:t>
            </a:r>
          </a:p>
          <a:p>
            <a:r>
              <a:rPr lang="es-ES" dirty="0"/>
              <a:t>Encuadre: establece reglas claras y objetivos.</a:t>
            </a:r>
          </a:p>
          <a:p>
            <a:r>
              <a:rPr lang="es-ES" dirty="0"/>
              <a:t>Conducción: facilita la colaboración entre las partes.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268948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B56FB9-A381-4DBA-8A65-580214E07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Características de la Mediación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40D5713-3E46-40C1-9218-C6FAFCFDE6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Voluntariedad: participación libre y decisión conjunta.</a:t>
            </a:r>
          </a:p>
          <a:p>
            <a:r>
              <a:rPr lang="es-ES" dirty="0"/>
              <a:t>Autocomposición: solución consensuada por los implicados.</a:t>
            </a:r>
          </a:p>
          <a:p>
            <a:r>
              <a:rPr lang="es-ES" dirty="0"/>
              <a:t>Confidencialidad: protege la privacidad de los participantes.</a:t>
            </a:r>
          </a:p>
          <a:p>
            <a:r>
              <a:rPr lang="es-ES" dirty="0"/>
              <a:t>Mirada al futuro: enfoque en soluciones, no culpables.</a:t>
            </a:r>
          </a:p>
          <a:p>
            <a:r>
              <a:rPr lang="es-ES" dirty="0"/>
              <a:t>Ahorro: tiempo, dinero y energía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942828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B4A826-3B65-46CC-AFAA-628E90856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Recursos y Funciones del Mediador</a:t>
            </a:r>
            <a:endParaRPr lang="es-AR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47F6997-2341-47A7-A8CD-3E41C5BC34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AR" dirty="0"/>
              <a:t>Recursos: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211DCA4-E2BE-42AE-A37D-DAF36AFACAD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ES" dirty="0"/>
              <a:t>Conceptuales: legitimación, </a:t>
            </a:r>
            <a:r>
              <a:rPr lang="es-ES" dirty="0" err="1"/>
              <a:t>empowerment</a:t>
            </a:r>
            <a:r>
              <a:rPr lang="es-ES" dirty="0"/>
              <a:t>.</a:t>
            </a:r>
          </a:p>
          <a:p>
            <a:r>
              <a:rPr lang="es-ES" dirty="0"/>
              <a:t>Comunicacionales: preguntas, parafraseo.</a:t>
            </a:r>
          </a:p>
          <a:p>
            <a:r>
              <a:rPr lang="es-ES" dirty="0"/>
              <a:t>Procedimentales: reuniones conjuntas y privadas.</a:t>
            </a:r>
          </a:p>
          <a:p>
            <a:r>
              <a:rPr lang="es-ES" dirty="0"/>
              <a:t>Actitudinales: escucha activa, neutralidad.</a:t>
            </a:r>
            <a:endParaRPr lang="es-AR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14C3B73-356C-4221-8962-805969288D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AR" dirty="0"/>
              <a:t>Funciones: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D6F1457-9B85-4EA7-BE28-866837B30DD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s-ES" dirty="0"/>
              <a:t>Lograr cooperación y confianza.</a:t>
            </a:r>
          </a:p>
          <a:p>
            <a:r>
              <a:rPr lang="es-ES" dirty="0"/>
              <a:t>Mejorar la comunicación entre partes.</a:t>
            </a:r>
          </a:p>
          <a:p>
            <a:r>
              <a:rPr lang="es-ES" dirty="0"/>
              <a:t>Facilitar acuerdos razonables y justos.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6273328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FB3C01-53AE-47E6-8440-5BAD963B7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Etapas de la Mediación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C057C1A-36A7-4B83-A548-550509973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Organización de la mediación.</a:t>
            </a:r>
          </a:p>
          <a:p>
            <a:r>
              <a:rPr lang="es-ES" dirty="0"/>
              <a:t>Comprensión de perspectivas e intereses.</a:t>
            </a:r>
          </a:p>
          <a:p>
            <a:r>
              <a:rPr lang="es-ES" dirty="0"/>
              <a:t>Replanteo del conflicto y generación de opciones.</a:t>
            </a:r>
          </a:p>
          <a:p>
            <a:r>
              <a:rPr lang="es-ES" dirty="0"/>
              <a:t>Evaluación de opciones y alternativas.</a:t>
            </a:r>
          </a:p>
          <a:p>
            <a:r>
              <a:rPr lang="es-ES" dirty="0"/>
              <a:t>Decisión y plan de acción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533181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7900B8-4455-42CA-A477-098A789A2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Técnicas y Herramientas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8183214-E2C6-41C2-BD7B-8302933BA1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Preguntas abiertas: obtención de información valiosa.</a:t>
            </a:r>
          </a:p>
          <a:p>
            <a:r>
              <a:rPr lang="es-ES" dirty="0"/>
              <a:t>Parafraseo: confirmación y orden del relato.</a:t>
            </a:r>
          </a:p>
          <a:p>
            <a:r>
              <a:rPr lang="es-ES" dirty="0"/>
              <a:t>Asertividad: expresar necesidades sin agredir.</a:t>
            </a:r>
          </a:p>
          <a:p>
            <a:r>
              <a:rPr lang="es-ES" dirty="0"/>
              <a:t>Replanteo: transformar posiciones en intereses.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0020436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F5E409-44FF-4A8E-BDBF-28ADB1B65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Mediación Escolar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D4DD270-067A-4E0B-8D80-D4A2599597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Resolución de conflictos entre estudiantes y adultos.</a:t>
            </a:r>
          </a:p>
          <a:p>
            <a:r>
              <a:rPr lang="es-ES" dirty="0"/>
              <a:t>Promueve:</a:t>
            </a:r>
          </a:p>
          <a:p>
            <a:endParaRPr lang="es-ES" dirty="0"/>
          </a:p>
          <a:p>
            <a:r>
              <a:rPr lang="es-ES" dirty="0"/>
              <a:t>    Reconocimiento mutuo.</a:t>
            </a:r>
          </a:p>
          <a:p>
            <a:r>
              <a:rPr lang="es-ES" dirty="0"/>
              <a:t>    Restablecimiento de la comunicación.</a:t>
            </a:r>
          </a:p>
          <a:p>
            <a:r>
              <a:rPr lang="es-ES" dirty="0"/>
              <a:t>    Generación de opciones conjuntas.</a:t>
            </a:r>
          </a:p>
          <a:p>
            <a:endParaRPr lang="es-ES" dirty="0"/>
          </a:p>
          <a:p>
            <a:r>
              <a:rPr lang="es-ES" dirty="0"/>
              <a:t>Importancia de detener hostilidades antes de mediar.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0859654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BD2E2D-9F09-4F6C-B0C7-61104CC88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Perfil del Mediador y los Mediados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490A2AE-00D3-4095-9342-33E16A37E8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Mediador:</a:t>
            </a:r>
          </a:p>
          <a:p>
            <a:endParaRPr lang="es-ES" dirty="0"/>
          </a:p>
          <a:p>
            <a:r>
              <a:rPr lang="es-ES" dirty="0"/>
              <a:t>    Neutral, ecuánime, evita prejuicios.</a:t>
            </a:r>
          </a:p>
          <a:p>
            <a:r>
              <a:rPr lang="es-ES" dirty="0"/>
              <a:t>    Fomenta la corresponsabilidad en el conflicto.</a:t>
            </a:r>
          </a:p>
          <a:p>
            <a:endParaRPr lang="es-ES" dirty="0"/>
          </a:p>
          <a:p>
            <a:r>
              <a:rPr lang="es-ES" dirty="0"/>
              <a:t>Mediados:</a:t>
            </a:r>
          </a:p>
          <a:p>
            <a:endParaRPr lang="es-ES" dirty="0"/>
          </a:p>
          <a:p>
            <a:r>
              <a:rPr lang="es-ES" dirty="0"/>
              <a:t>    Actitud receptiva.</a:t>
            </a:r>
          </a:p>
          <a:p>
            <a:r>
              <a:rPr lang="es-ES" dirty="0"/>
              <a:t>    Deseo de cambio y compromiso.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647753918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</TotalTime>
  <Words>300</Words>
  <Application>Microsoft Office PowerPoint</Application>
  <PresentationFormat>Panorámica</PresentationFormat>
  <Paragraphs>55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Espiral</vt:lpstr>
      <vt:lpstr>Mediación</vt:lpstr>
      <vt:lpstr>¿Qué es la Mediación?</vt:lpstr>
      <vt:lpstr>Rol del Mediador</vt:lpstr>
      <vt:lpstr>Características de la Mediación</vt:lpstr>
      <vt:lpstr>Recursos y Funciones del Mediador</vt:lpstr>
      <vt:lpstr>Etapas de la Mediación</vt:lpstr>
      <vt:lpstr>Técnicas y Herramientas</vt:lpstr>
      <vt:lpstr>Mediación Escolar</vt:lpstr>
      <vt:lpstr>Perfil del Mediador y los Mediados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Mediación</dc:title>
  <dc:creator>lautaro</dc:creator>
  <cp:lastModifiedBy>lautaro</cp:lastModifiedBy>
  <cp:revision>2</cp:revision>
  <dcterms:created xsi:type="dcterms:W3CDTF">2024-11-18T20:39:09Z</dcterms:created>
  <dcterms:modified xsi:type="dcterms:W3CDTF">2024-11-18T20:59:01Z</dcterms:modified>
</cp:coreProperties>
</file>