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3" r:id="rId8"/>
    <p:sldId id="264" r:id="rId9"/>
    <p:sldId id="265" r:id="rId10"/>
    <p:sldId id="262" r:id="rId11"/>
    <p:sldId id="266" r:id="rId1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6BFF"/>
    <a:srgbClr val="3446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6" d="100"/>
          <a:sy n="76" d="100"/>
        </p:scale>
        <p:origin x="1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598818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45746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175455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31842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55499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425717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20529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9324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890168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52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11/16/2024</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07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11/16/2024</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‹Nº›</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774846"/>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8C10BD4-F3F8-4089-8DB0-71FB15FD9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BCC3788-72AC-416A-AE3A-CC299BB35CCE}"/>
              </a:ext>
            </a:extLst>
          </p:cNvPr>
          <p:cNvSpPr>
            <a:spLocks noGrp="1"/>
          </p:cNvSpPr>
          <p:nvPr>
            <p:ph type="ctrTitle"/>
          </p:nvPr>
        </p:nvSpPr>
        <p:spPr>
          <a:xfrm>
            <a:off x="525870" y="1192837"/>
            <a:ext cx="11666130" cy="1043327"/>
          </a:xfrm>
        </p:spPr>
        <p:txBody>
          <a:bodyPr anchor="b">
            <a:normAutofit/>
          </a:bodyPr>
          <a:lstStyle/>
          <a:p>
            <a:pPr algn="ctr"/>
            <a:r>
              <a:rPr lang="es-ES" sz="2800" dirty="0">
                <a:latin typeface="Perpetua" panose="02020502060401020303" pitchFamily="18" charset="0"/>
              </a:rPr>
              <a:t>TRABAJO PRACTICO INTEGRADOR DEL 2° CUATRIMESTRE </a:t>
            </a:r>
            <a:endParaRPr lang="es-AR" sz="2800" dirty="0">
              <a:latin typeface="Perpetua" panose="02020502060401020303" pitchFamily="18" charset="0"/>
            </a:endParaRPr>
          </a:p>
        </p:txBody>
      </p:sp>
      <p:sp>
        <p:nvSpPr>
          <p:cNvPr id="3" name="Subtítulo 2">
            <a:extLst>
              <a:ext uri="{FF2B5EF4-FFF2-40B4-BE49-F238E27FC236}">
                <a16:creationId xmlns:a16="http://schemas.microsoft.com/office/drawing/2014/main" id="{06CAF32C-327A-BD7A-DE0F-3017C768B3A2}"/>
              </a:ext>
            </a:extLst>
          </p:cNvPr>
          <p:cNvSpPr>
            <a:spLocks noGrp="1"/>
          </p:cNvSpPr>
          <p:nvPr>
            <p:ph type="subTitle" idx="1"/>
          </p:nvPr>
        </p:nvSpPr>
        <p:spPr>
          <a:xfrm>
            <a:off x="1298618" y="3429001"/>
            <a:ext cx="11666129" cy="2413142"/>
          </a:xfrm>
        </p:spPr>
        <p:txBody>
          <a:bodyPr anchor="b">
            <a:noAutofit/>
          </a:bodyPr>
          <a:lstStyle/>
          <a:p>
            <a:r>
              <a:rPr lang="es-ES" sz="1400" dirty="0">
                <a:latin typeface="Perpetua" panose="02020502060401020303" pitchFamily="18" charset="0"/>
              </a:rPr>
              <a:t>Tema: “conociendo los países de </a:t>
            </a:r>
            <a:r>
              <a:rPr lang="es-ES" sz="1400" dirty="0" err="1">
                <a:latin typeface="Perpetua" panose="02020502060401020303" pitchFamily="18" charset="0"/>
              </a:rPr>
              <a:t>america</a:t>
            </a:r>
            <a:r>
              <a:rPr lang="es-ES" sz="1400" dirty="0">
                <a:latin typeface="Perpetua" panose="02020502060401020303" pitchFamily="18" charset="0"/>
              </a:rPr>
              <a:t>”</a:t>
            </a:r>
          </a:p>
          <a:p>
            <a:r>
              <a:rPr lang="es-AR" sz="1400" dirty="0">
                <a:latin typeface="Perpetua" panose="02020502060401020303" pitchFamily="18" charset="0"/>
              </a:rPr>
              <a:t>CURSO: 2°B</a:t>
            </a:r>
          </a:p>
          <a:p>
            <a:r>
              <a:rPr lang="es-AR" sz="1400" dirty="0">
                <a:latin typeface="Perpetua" panose="02020502060401020303" pitchFamily="18" charset="0"/>
              </a:rPr>
              <a:t>FECHA: 19-11-2024</a:t>
            </a:r>
          </a:p>
          <a:p>
            <a:r>
              <a:rPr lang="es-AR" sz="1400" dirty="0">
                <a:latin typeface="Perpetua" panose="02020502060401020303" pitchFamily="18" charset="0"/>
              </a:rPr>
              <a:t>ALUMNA: Constanza Tripole </a:t>
            </a:r>
          </a:p>
          <a:p>
            <a:r>
              <a:rPr lang="es-AR" sz="1400" dirty="0">
                <a:latin typeface="Perpetua" panose="02020502060401020303" pitchFamily="18" charset="0"/>
              </a:rPr>
              <a:t>PROFESOR: VICTOR FIGUEROA </a:t>
            </a:r>
          </a:p>
        </p:txBody>
      </p:sp>
      <p:cxnSp>
        <p:nvCxnSpPr>
          <p:cNvPr id="34" name="Straight Connector 33">
            <a:extLst>
              <a:ext uri="{FF2B5EF4-FFF2-40B4-BE49-F238E27FC236}">
                <a16:creationId xmlns:a16="http://schemas.microsoft.com/office/drawing/2014/main" id="{76A5D06F-DF26-4A88-BF73-C1B592E66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1995" y="3924728"/>
            <a:ext cx="0" cy="2115714"/>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5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useBgFill="1">
        <p:nvSpPr>
          <p:cNvPr id="8207" name="Rectangle 8206">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31FE848-4A17-BA05-E0D5-85183CE38EFE}"/>
              </a:ext>
            </a:extLst>
          </p:cNvPr>
          <p:cNvSpPr>
            <a:spLocks noGrp="1"/>
          </p:cNvSpPr>
          <p:nvPr>
            <p:ph type="title"/>
          </p:nvPr>
        </p:nvSpPr>
        <p:spPr>
          <a:xfrm>
            <a:off x="629175" y="3715658"/>
            <a:ext cx="3405579" cy="2190192"/>
          </a:xfrm>
        </p:spPr>
        <p:txBody>
          <a:bodyPr anchor="t">
            <a:normAutofit/>
          </a:bodyPr>
          <a:lstStyle/>
          <a:p>
            <a:pPr algn="r"/>
            <a:r>
              <a:rPr lang="es-ES" sz="3100" dirty="0">
                <a:latin typeface="Perpetua" panose="02020502060401020303" pitchFamily="18" charset="0"/>
              </a:rPr>
              <a:t>CARACTERISTICAS CULTURALES </a:t>
            </a:r>
            <a:endParaRPr lang="es-AR" sz="3100" dirty="0">
              <a:latin typeface="Perpetua" panose="02020502060401020303" pitchFamily="18" charset="0"/>
            </a:endParaRPr>
          </a:p>
        </p:txBody>
      </p:sp>
      <p:cxnSp>
        <p:nvCxnSpPr>
          <p:cNvPr id="8209" name="Straight Connector 8208">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8298" y="0"/>
            <a:ext cx="0" cy="34290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8197" name="Picture 5" descr="1.400+ Cultura Paraguaya Fotografías de stock, fotos e imágenes libres de  derechos - iStock | Bandera paraguaya">
            <a:extLst>
              <a:ext uri="{FF2B5EF4-FFF2-40B4-BE49-F238E27FC236}">
                <a16:creationId xmlns:a16="http://schemas.microsoft.com/office/drawing/2014/main" id="{B92B1B68-CB24-6D3B-2536-36AB9A8B2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02" r="7599" b="-3"/>
          <a:stretch/>
        </p:blipFill>
        <p:spPr bwMode="auto">
          <a:xfrm>
            <a:off x="4605635"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8F1AF1B3-2658-AFDB-BCED-62951582E444}"/>
              </a:ext>
            </a:extLst>
          </p:cNvPr>
          <p:cNvSpPr>
            <a:spLocks noGrp="1" noChangeArrowheads="1"/>
          </p:cNvSpPr>
          <p:nvPr>
            <p:ph idx="1"/>
          </p:nvPr>
        </p:nvSpPr>
        <p:spPr bwMode="auto">
          <a:xfrm>
            <a:off x="8194360" y="895440"/>
            <a:ext cx="3199351" cy="51624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900" b="0" i="0" u="none" strike="noStrike" cap="none" normalizeH="0" baseline="0">
                <a:ln>
                  <a:noFill/>
                </a:ln>
                <a:effectLst/>
                <a:latin typeface="Perpetua" panose="02020502060401020303" pitchFamily="18" charset="0"/>
              </a:rPr>
              <a:t>La cultura de Paraguay es una mezcla de influencias indígenas guaraníes y españolas. El </a:t>
            </a:r>
            <a:r>
              <a:rPr kumimoji="0" lang="es-AR" altLang="es-AR" sz="1900" b="1" i="0" u="none" strike="noStrike" cap="none" normalizeH="0" baseline="0">
                <a:ln>
                  <a:noFill/>
                </a:ln>
                <a:effectLst/>
                <a:latin typeface="Perpetua" panose="02020502060401020303" pitchFamily="18" charset="0"/>
              </a:rPr>
              <a:t>español</a:t>
            </a:r>
            <a:r>
              <a:rPr kumimoji="0" lang="es-AR" altLang="es-AR" sz="1900" b="0" i="0" u="none" strike="noStrike" cap="none" normalizeH="0" baseline="0">
                <a:ln>
                  <a:noFill/>
                </a:ln>
                <a:effectLst/>
                <a:latin typeface="Perpetua" panose="02020502060401020303" pitchFamily="18" charset="0"/>
              </a:rPr>
              <a:t> y el </a:t>
            </a:r>
            <a:r>
              <a:rPr kumimoji="0" lang="es-AR" altLang="es-AR" sz="1900" b="1" i="0" u="none" strike="noStrike" cap="none" normalizeH="0" baseline="0">
                <a:ln>
                  <a:noFill/>
                </a:ln>
                <a:effectLst/>
                <a:latin typeface="Perpetua" panose="02020502060401020303" pitchFamily="18" charset="0"/>
              </a:rPr>
              <a:t>guaraní</a:t>
            </a:r>
            <a:r>
              <a:rPr kumimoji="0" lang="es-AR" altLang="es-AR" sz="1900" b="0" i="0" u="none" strike="noStrike" cap="none" normalizeH="0" baseline="0">
                <a:ln>
                  <a:noFill/>
                </a:ln>
                <a:effectLst/>
                <a:latin typeface="Perpetua" panose="02020502060401020303" pitchFamily="18" charset="0"/>
              </a:rPr>
              <a:t> son idiomas oficiales, y el </a:t>
            </a:r>
            <a:r>
              <a:rPr kumimoji="0" lang="es-AR" altLang="es-AR" sz="1900" b="1" i="0" u="none" strike="noStrike" cap="none" normalizeH="0" baseline="0">
                <a:ln>
                  <a:noFill/>
                </a:ln>
                <a:effectLst/>
                <a:latin typeface="Perpetua" panose="02020502060401020303" pitchFamily="18" charset="0"/>
              </a:rPr>
              <a:t>bilingüismo</a:t>
            </a:r>
            <a:r>
              <a:rPr kumimoji="0" lang="es-AR" altLang="es-AR" sz="1900" b="0" i="0" u="none" strike="noStrike" cap="none" normalizeH="0" baseline="0">
                <a:ln>
                  <a:noFill/>
                </a:ln>
                <a:effectLst/>
                <a:latin typeface="Perpetua" panose="02020502060401020303" pitchFamily="18" charset="0"/>
              </a:rPr>
              <a:t> es común. La música tradicional incluye la </a:t>
            </a:r>
            <a:r>
              <a:rPr kumimoji="0" lang="es-AR" altLang="es-AR" sz="1900" b="1" i="0" u="none" strike="noStrike" cap="none" normalizeH="0" baseline="0">
                <a:ln>
                  <a:noFill/>
                </a:ln>
                <a:effectLst/>
                <a:latin typeface="Perpetua" panose="02020502060401020303" pitchFamily="18" charset="0"/>
              </a:rPr>
              <a:t>polka</a:t>
            </a:r>
            <a:r>
              <a:rPr kumimoji="0" lang="es-AR" altLang="es-AR" sz="1900" b="0" i="0" u="none" strike="noStrike" cap="none" normalizeH="0" baseline="0">
                <a:ln>
                  <a:noFill/>
                </a:ln>
                <a:effectLst/>
                <a:latin typeface="Perpetua" panose="02020502060401020303" pitchFamily="18" charset="0"/>
              </a:rPr>
              <a:t> y la </a:t>
            </a:r>
            <a:r>
              <a:rPr kumimoji="0" lang="es-AR" altLang="es-AR" sz="1900" b="1" i="0" u="none" strike="noStrike" cap="none" normalizeH="0" baseline="0">
                <a:ln>
                  <a:noFill/>
                </a:ln>
                <a:effectLst/>
                <a:latin typeface="Perpetua" panose="02020502060401020303" pitchFamily="18" charset="0"/>
              </a:rPr>
              <a:t>guarania</a:t>
            </a:r>
            <a:r>
              <a:rPr kumimoji="0" lang="es-AR" altLang="es-AR" sz="1900" b="0" i="0" u="none" strike="noStrike" cap="none" normalizeH="0" baseline="0">
                <a:ln>
                  <a:noFill/>
                </a:ln>
                <a:effectLst/>
                <a:latin typeface="Perpetua" panose="02020502060401020303" pitchFamily="18" charset="0"/>
              </a:rPr>
              <a:t>. La </a:t>
            </a:r>
            <a:r>
              <a:rPr kumimoji="0" lang="es-AR" altLang="es-AR" sz="1900" b="1" i="0" u="none" strike="noStrike" cap="none" normalizeH="0" baseline="0">
                <a:ln>
                  <a:noFill/>
                </a:ln>
                <a:effectLst/>
                <a:latin typeface="Perpetua" panose="02020502060401020303" pitchFamily="18" charset="0"/>
              </a:rPr>
              <a:t>gastronomía</a:t>
            </a:r>
            <a:r>
              <a:rPr kumimoji="0" lang="es-AR" altLang="es-AR" sz="1900" b="0" i="0" u="none" strike="noStrike" cap="none" normalizeH="0" baseline="0">
                <a:ln>
                  <a:noFill/>
                </a:ln>
                <a:effectLst/>
                <a:latin typeface="Perpetua" panose="02020502060401020303" pitchFamily="18" charset="0"/>
              </a:rPr>
              <a:t> destaca por platos como la </a:t>
            </a:r>
            <a:r>
              <a:rPr kumimoji="0" lang="es-AR" altLang="es-AR" sz="1900" b="1" i="0" u="none" strike="noStrike" cap="none" normalizeH="0" baseline="0">
                <a:ln>
                  <a:noFill/>
                </a:ln>
                <a:effectLst/>
                <a:latin typeface="Perpetua" panose="02020502060401020303" pitchFamily="18" charset="0"/>
              </a:rPr>
              <a:t>sopa paraguaya</a:t>
            </a:r>
            <a:r>
              <a:rPr kumimoji="0" lang="es-AR" altLang="es-AR" sz="1900" b="0" i="0" u="none" strike="noStrike" cap="none" normalizeH="0" baseline="0">
                <a:ln>
                  <a:noFill/>
                </a:ln>
                <a:effectLst/>
                <a:latin typeface="Perpetua" panose="02020502060401020303" pitchFamily="18" charset="0"/>
              </a:rPr>
              <a:t>, </a:t>
            </a:r>
            <a:r>
              <a:rPr kumimoji="0" lang="es-AR" altLang="es-AR" sz="1900" b="1" i="0" u="none" strike="noStrike" cap="none" normalizeH="0" baseline="0">
                <a:ln>
                  <a:noFill/>
                </a:ln>
                <a:effectLst/>
                <a:latin typeface="Perpetua" panose="02020502060401020303" pitchFamily="18" charset="0"/>
              </a:rPr>
              <a:t>chipa</a:t>
            </a:r>
            <a:r>
              <a:rPr kumimoji="0" lang="es-AR" altLang="es-AR" sz="1900" b="0" i="0" u="none" strike="noStrike" cap="none" normalizeH="0" baseline="0">
                <a:ln>
                  <a:noFill/>
                </a:ln>
                <a:effectLst/>
                <a:latin typeface="Perpetua" panose="02020502060401020303" pitchFamily="18" charset="0"/>
              </a:rPr>
              <a:t> y el </a:t>
            </a:r>
            <a:r>
              <a:rPr kumimoji="0" lang="es-AR" altLang="es-AR" sz="1900" b="1" i="0" u="none" strike="noStrike" cap="none" normalizeH="0" baseline="0">
                <a:ln>
                  <a:noFill/>
                </a:ln>
                <a:effectLst/>
                <a:latin typeface="Perpetua" panose="02020502060401020303" pitchFamily="18" charset="0"/>
              </a:rPr>
              <a:t>tereré</a:t>
            </a:r>
            <a:r>
              <a:rPr kumimoji="0" lang="es-AR" altLang="es-AR" sz="1900" b="0" i="0" u="none" strike="noStrike" cap="none" normalizeH="0" baseline="0">
                <a:ln>
                  <a:noFill/>
                </a:ln>
                <a:effectLst/>
                <a:latin typeface="Perpetua" panose="02020502060401020303" pitchFamily="18" charset="0"/>
              </a:rPr>
              <a:t>. Las </a:t>
            </a:r>
            <a:r>
              <a:rPr kumimoji="0" lang="es-AR" altLang="es-AR" sz="1900" b="1" i="0" u="none" strike="noStrike" cap="none" normalizeH="0" baseline="0">
                <a:ln>
                  <a:noFill/>
                </a:ln>
                <a:effectLst/>
                <a:latin typeface="Perpetua" panose="02020502060401020303" pitchFamily="18" charset="0"/>
              </a:rPr>
              <a:t>fiestas</a:t>
            </a:r>
            <a:r>
              <a:rPr kumimoji="0" lang="es-AR" altLang="es-AR" sz="1900" b="0" i="0" u="none" strike="noStrike" cap="none" normalizeH="0" baseline="0">
                <a:ln>
                  <a:noFill/>
                </a:ln>
                <a:effectLst/>
                <a:latin typeface="Perpetua" panose="02020502060401020303" pitchFamily="18" charset="0"/>
              </a:rPr>
              <a:t> como el Día de la Independencia y las celebraciones religiosas son muy importantes. El </a:t>
            </a:r>
            <a:r>
              <a:rPr kumimoji="0" lang="es-AR" altLang="es-AR" sz="1900" b="1" i="0" u="none" strike="noStrike" cap="none" normalizeH="0" baseline="0">
                <a:ln>
                  <a:noFill/>
                </a:ln>
                <a:effectLst/>
                <a:latin typeface="Perpetua" panose="02020502060401020303" pitchFamily="18" charset="0"/>
              </a:rPr>
              <a:t>fútbol</a:t>
            </a:r>
            <a:r>
              <a:rPr kumimoji="0" lang="es-AR" altLang="es-AR" sz="1900" b="0" i="0" u="none" strike="noStrike" cap="none" normalizeH="0" baseline="0">
                <a:ln>
                  <a:noFill/>
                </a:ln>
                <a:effectLst/>
                <a:latin typeface="Perpetua" panose="02020502060401020303" pitchFamily="18" charset="0"/>
              </a:rPr>
              <a:t> es el deporte más popular, y la </a:t>
            </a:r>
            <a:r>
              <a:rPr kumimoji="0" lang="es-AR" altLang="es-AR" sz="1900" b="1" i="0" u="none" strike="noStrike" cap="none" normalizeH="0" baseline="0">
                <a:ln>
                  <a:noFill/>
                </a:ln>
                <a:effectLst/>
                <a:latin typeface="Perpetua" panose="02020502060401020303" pitchFamily="18" charset="0"/>
              </a:rPr>
              <a:t>familia</a:t>
            </a:r>
            <a:r>
              <a:rPr kumimoji="0" lang="es-AR" altLang="es-AR" sz="1900" b="0" i="0" u="none" strike="noStrike" cap="none" normalizeH="0" baseline="0">
                <a:ln>
                  <a:noFill/>
                </a:ln>
                <a:effectLst/>
                <a:latin typeface="Perpetua" panose="02020502060401020303" pitchFamily="18" charset="0"/>
              </a:rPr>
              <a:t> es un valor central en la sociedad.</a:t>
            </a:r>
          </a:p>
          <a:p>
            <a:pPr marL="0" marR="0" lvl="0" indent="0" defTabSz="914400" rtl="0" eaLnBrk="0" fontAlgn="base" latinLnBrk="0" hangingPunct="0">
              <a:lnSpc>
                <a:spcPct val="110000"/>
              </a:lnSpc>
              <a:spcBef>
                <a:spcPct val="0"/>
              </a:spcBef>
              <a:spcAft>
                <a:spcPts val="600"/>
              </a:spcAft>
              <a:buClrTx/>
              <a:buSzTx/>
              <a:buFontTx/>
              <a:buNone/>
              <a:tabLst/>
            </a:pPr>
            <a:endParaRPr kumimoji="0" lang="es-AR" altLang="es-AR" sz="1900"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410102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EA5C20-DDF7-77D5-F900-47BDDEB44A8D}"/>
              </a:ext>
            </a:extLst>
          </p:cNvPr>
          <p:cNvSpPr>
            <a:spLocks noGrp="1"/>
          </p:cNvSpPr>
          <p:nvPr>
            <p:ph idx="1"/>
          </p:nvPr>
        </p:nvSpPr>
        <p:spPr>
          <a:xfrm>
            <a:off x="226962" y="106193"/>
            <a:ext cx="3624760" cy="538915"/>
          </a:xfrm>
        </p:spPr>
        <p:txBody>
          <a:bodyPr>
            <a:normAutofit/>
          </a:bodyPr>
          <a:lstStyle/>
          <a:p>
            <a:pPr marL="0" indent="0">
              <a:buNone/>
            </a:pPr>
            <a:r>
              <a:rPr lang="es-ES" sz="2400" dirty="0">
                <a:latin typeface="Perpetua" panose="02020502060401020303" pitchFamily="18" charset="0"/>
              </a:rPr>
              <a:t>COMIDAS TIPICAS:                                                                         </a:t>
            </a:r>
            <a:endParaRPr lang="es-AR" sz="2400" dirty="0">
              <a:latin typeface="Perpetua" panose="02020502060401020303" pitchFamily="18" charset="0"/>
            </a:endParaRPr>
          </a:p>
        </p:txBody>
      </p:sp>
      <p:pic>
        <p:nvPicPr>
          <p:cNvPr id="9218" name="Picture 2" descr="La UNESCO mencionó al chipá como una comida típica argentina y desató la  indignación en Paraguay - Infobae">
            <a:extLst>
              <a:ext uri="{FF2B5EF4-FFF2-40B4-BE49-F238E27FC236}">
                <a16:creationId xmlns:a16="http://schemas.microsoft.com/office/drawing/2014/main" id="{707E4A8F-FDF5-1E1F-12F2-02BC06D9D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62" y="887776"/>
            <a:ext cx="2488859" cy="17327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opa Paraguaya – Studenko">
            <a:extLst>
              <a:ext uri="{FF2B5EF4-FFF2-40B4-BE49-F238E27FC236}">
                <a16:creationId xmlns:a16="http://schemas.microsoft.com/office/drawing/2014/main" id="{4FEAD21D-23BB-B147-BC7E-B077A2362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369" y="2620526"/>
            <a:ext cx="2314203" cy="175215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n el Día de la Vida Silvestre buscan concienciar sobre especies de fauna y  flora en peligro del país - RCC">
            <a:extLst>
              <a:ext uri="{FF2B5EF4-FFF2-40B4-BE49-F238E27FC236}">
                <a16:creationId xmlns:a16="http://schemas.microsoft.com/office/drawing/2014/main" id="{4AE5E479-3E24-60A3-F977-2FA5A3AB9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6179" y="887776"/>
            <a:ext cx="2488859" cy="17327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Ocho áreas protegidas atesoran rica fauna y flora de Alto Paraná y  Canindeyú - Última Hora | Noticias de Paraguay y el mundo, las 24 horas.  Noticias nacionales e internacionales, deportes, política.">
            <a:extLst>
              <a:ext uri="{FF2B5EF4-FFF2-40B4-BE49-F238E27FC236}">
                <a16:creationId xmlns:a16="http://schemas.microsoft.com/office/drawing/2014/main" id="{4DB71FC1-39F0-168B-E4FE-915407677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428" y="2552922"/>
            <a:ext cx="2297472" cy="175215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El Gran Chaco Paraguayo: un paraíso natural en peligro inminente - Cambio">
            <a:extLst>
              <a:ext uri="{FF2B5EF4-FFF2-40B4-BE49-F238E27FC236}">
                <a16:creationId xmlns:a16="http://schemas.microsoft.com/office/drawing/2014/main" id="{3B3FD0A0-E157-3896-A099-38A48C051678}"/>
              </a:ext>
            </a:extLst>
          </p:cNvPr>
          <p:cNvSpPr>
            <a:spLocks noChangeAspect="1" noChangeArrowheads="1"/>
          </p:cNvSpPr>
          <p:nvPr/>
        </p:nvSpPr>
        <p:spPr bwMode="auto">
          <a:xfrm>
            <a:off x="5713932" y="36266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0" name="AutoShape 20" descr="El Gran Chaco Paraguayo: un paraíso natural en peligro inminente - Cambio">
            <a:extLst>
              <a:ext uri="{FF2B5EF4-FFF2-40B4-BE49-F238E27FC236}">
                <a16:creationId xmlns:a16="http://schemas.microsoft.com/office/drawing/2014/main" id="{8B490D63-3017-BB33-E95B-A52D92AA0AF8}"/>
              </a:ext>
            </a:extLst>
          </p:cNvPr>
          <p:cNvSpPr>
            <a:spLocks noChangeAspect="1" noChangeArrowheads="1"/>
          </p:cNvSpPr>
          <p:nvPr/>
        </p:nvSpPr>
        <p:spPr bwMode="auto">
          <a:xfrm>
            <a:off x="6039292"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9240" name="Picture 24" descr="Comidas típicas de San Juan: cinco recetas que no te podés perder -  Gastronomía - ABC Color">
            <a:extLst>
              <a:ext uri="{FF2B5EF4-FFF2-40B4-BE49-F238E27FC236}">
                <a16:creationId xmlns:a16="http://schemas.microsoft.com/office/drawing/2014/main" id="{3EAD3435-74A2-39C2-608E-FCE34A5522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62" y="4434621"/>
            <a:ext cx="2488859" cy="173275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7D017FAB-E4FB-44A5-8404-B1AB01DE4A19}"/>
              </a:ext>
            </a:extLst>
          </p:cNvPr>
          <p:cNvSpPr txBox="1"/>
          <p:nvPr/>
        </p:nvSpPr>
        <p:spPr>
          <a:xfrm>
            <a:off x="8722662" y="183443"/>
            <a:ext cx="2803491" cy="461665"/>
          </a:xfrm>
          <a:prstGeom prst="rect">
            <a:avLst/>
          </a:prstGeom>
          <a:noFill/>
        </p:spPr>
        <p:txBody>
          <a:bodyPr wrap="square" rtlCol="0">
            <a:spAutoFit/>
          </a:bodyPr>
          <a:lstStyle/>
          <a:p>
            <a:r>
              <a:rPr lang="es-ES" sz="2400" dirty="0">
                <a:latin typeface="Perpetua" panose="02020502060401020303" pitchFamily="18" charset="0"/>
              </a:rPr>
              <a:t>FLORA Y FAUNA: </a:t>
            </a:r>
            <a:endParaRPr lang="es-AR" sz="2400" dirty="0">
              <a:latin typeface="Perpetua" panose="02020502060401020303" pitchFamily="18" charset="0"/>
            </a:endParaRPr>
          </a:p>
        </p:txBody>
      </p:sp>
      <p:sp>
        <p:nvSpPr>
          <p:cNvPr id="14" name="CuadroTexto 13">
            <a:extLst>
              <a:ext uri="{FF2B5EF4-FFF2-40B4-BE49-F238E27FC236}">
                <a16:creationId xmlns:a16="http://schemas.microsoft.com/office/drawing/2014/main" id="{5A06A070-8BFA-0B14-C605-A85DE611AAA8}"/>
              </a:ext>
            </a:extLst>
          </p:cNvPr>
          <p:cNvSpPr txBox="1"/>
          <p:nvPr/>
        </p:nvSpPr>
        <p:spPr>
          <a:xfrm>
            <a:off x="3851722" y="1569485"/>
            <a:ext cx="914400" cy="369332"/>
          </a:xfrm>
          <a:prstGeom prst="rect">
            <a:avLst/>
          </a:prstGeom>
          <a:noFill/>
        </p:spPr>
        <p:txBody>
          <a:bodyPr wrap="square" rtlCol="0">
            <a:spAutoFit/>
          </a:bodyPr>
          <a:lstStyle/>
          <a:p>
            <a:r>
              <a:rPr lang="es-ES" dirty="0"/>
              <a:t>chipá</a:t>
            </a:r>
            <a:endParaRPr lang="es-AR" dirty="0"/>
          </a:p>
        </p:txBody>
      </p:sp>
      <p:sp>
        <p:nvSpPr>
          <p:cNvPr id="15" name="CuadroTexto 14">
            <a:extLst>
              <a:ext uri="{FF2B5EF4-FFF2-40B4-BE49-F238E27FC236}">
                <a16:creationId xmlns:a16="http://schemas.microsoft.com/office/drawing/2014/main" id="{94D727D8-61AD-9D63-004E-DFB3D1D88F44}"/>
              </a:ext>
            </a:extLst>
          </p:cNvPr>
          <p:cNvSpPr txBox="1"/>
          <p:nvPr/>
        </p:nvSpPr>
        <p:spPr>
          <a:xfrm>
            <a:off x="325274" y="3059668"/>
            <a:ext cx="2041667" cy="369332"/>
          </a:xfrm>
          <a:prstGeom prst="rect">
            <a:avLst/>
          </a:prstGeom>
          <a:noFill/>
        </p:spPr>
        <p:txBody>
          <a:bodyPr wrap="square" rtlCol="0">
            <a:spAutoFit/>
          </a:bodyPr>
          <a:lstStyle/>
          <a:p>
            <a:r>
              <a:rPr lang="es-ES" dirty="0"/>
              <a:t>sopa paraguaya</a:t>
            </a:r>
            <a:endParaRPr lang="es-AR" dirty="0"/>
          </a:p>
        </p:txBody>
      </p:sp>
      <p:sp>
        <p:nvSpPr>
          <p:cNvPr id="16" name="CuadroTexto 15">
            <a:extLst>
              <a:ext uri="{FF2B5EF4-FFF2-40B4-BE49-F238E27FC236}">
                <a16:creationId xmlns:a16="http://schemas.microsoft.com/office/drawing/2014/main" id="{0F62BCEB-6BDA-AF9F-2DEA-534A7B67B3AB}"/>
              </a:ext>
            </a:extLst>
          </p:cNvPr>
          <p:cNvSpPr txBox="1"/>
          <p:nvPr/>
        </p:nvSpPr>
        <p:spPr>
          <a:xfrm>
            <a:off x="3851722" y="5054391"/>
            <a:ext cx="1557495" cy="369332"/>
          </a:xfrm>
          <a:prstGeom prst="rect">
            <a:avLst/>
          </a:prstGeom>
          <a:noFill/>
        </p:spPr>
        <p:txBody>
          <a:bodyPr wrap="square" rtlCol="0">
            <a:spAutoFit/>
          </a:bodyPr>
          <a:lstStyle/>
          <a:p>
            <a:r>
              <a:rPr lang="es-ES" dirty="0"/>
              <a:t>pastelitos </a:t>
            </a:r>
            <a:endParaRPr lang="es-AR" dirty="0"/>
          </a:p>
        </p:txBody>
      </p:sp>
      <p:sp>
        <p:nvSpPr>
          <p:cNvPr id="17" name="CuadroTexto 16">
            <a:extLst>
              <a:ext uri="{FF2B5EF4-FFF2-40B4-BE49-F238E27FC236}">
                <a16:creationId xmlns:a16="http://schemas.microsoft.com/office/drawing/2014/main" id="{77B4D458-5DF0-1066-4107-434F51CF73DE}"/>
              </a:ext>
            </a:extLst>
          </p:cNvPr>
          <p:cNvSpPr txBox="1"/>
          <p:nvPr/>
        </p:nvSpPr>
        <p:spPr>
          <a:xfrm>
            <a:off x="10553276" y="3049836"/>
            <a:ext cx="914400" cy="369332"/>
          </a:xfrm>
          <a:prstGeom prst="rect">
            <a:avLst/>
          </a:prstGeom>
          <a:noFill/>
        </p:spPr>
        <p:txBody>
          <a:bodyPr wrap="square" rtlCol="0">
            <a:spAutoFit/>
          </a:bodyPr>
          <a:lstStyle/>
          <a:p>
            <a:r>
              <a:rPr lang="es-ES" dirty="0" err="1"/>
              <a:t>coatí</a:t>
            </a:r>
            <a:r>
              <a:rPr lang="es-ES" dirty="0"/>
              <a:t> </a:t>
            </a:r>
            <a:endParaRPr lang="es-AR" dirty="0"/>
          </a:p>
        </p:txBody>
      </p:sp>
      <p:sp>
        <p:nvSpPr>
          <p:cNvPr id="18" name="CuadroTexto 17">
            <a:extLst>
              <a:ext uri="{FF2B5EF4-FFF2-40B4-BE49-F238E27FC236}">
                <a16:creationId xmlns:a16="http://schemas.microsoft.com/office/drawing/2014/main" id="{7AA4BF93-8D1B-A8F6-B10D-F7AF56B046CD}"/>
              </a:ext>
            </a:extLst>
          </p:cNvPr>
          <p:cNvSpPr txBox="1"/>
          <p:nvPr/>
        </p:nvSpPr>
        <p:spPr>
          <a:xfrm>
            <a:off x="7425878" y="1569485"/>
            <a:ext cx="914400" cy="369332"/>
          </a:xfrm>
          <a:prstGeom prst="rect">
            <a:avLst/>
          </a:prstGeom>
          <a:noFill/>
        </p:spPr>
        <p:txBody>
          <a:bodyPr wrap="square" rtlCol="0">
            <a:spAutoFit/>
          </a:bodyPr>
          <a:lstStyle/>
          <a:p>
            <a:r>
              <a:rPr lang="es-ES" dirty="0"/>
              <a:t>jaguar</a:t>
            </a:r>
            <a:endParaRPr lang="es-AR" dirty="0"/>
          </a:p>
        </p:txBody>
      </p:sp>
      <p:sp>
        <p:nvSpPr>
          <p:cNvPr id="19" name="CuadroTexto 18">
            <a:extLst>
              <a:ext uri="{FF2B5EF4-FFF2-40B4-BE49-F238E27FC236}">
                <a16:creationId xmlns:a16="http://schemas.microsoft.com/office/drawing/2014/main" id="{629F9F48-4C11-01B5-4951-3DCA5C80A4CE}"/>
              </a:ext>
            </a:extLst>
          </p:cNvPr>
          <p:cNvSpPr txBox="1"/>
          <p:nvPr/>
        </p:nvSpPr>
        <p:spPr>
          <a:xfrm>
            <a:off x="7074185" y="5116330"/>
            <a:ext cx="1266093" cy="369332"/>
          </a:xfrm>
          <a:prstGeom prst="rect">
            <a:avLst/>
          </a:prstGeom>
          <a:noFill/>
        </p:spPr>
        <p:txBody>
          <a:bodyPr wrap="square" rtlCol="0">
            <a:spAutoFit/>
          </a:bodyPr>
          <a:lstStyle/>
          <a:p>
            <a:r>
              <a:rPr lang="es-ES" dirty="0"/>
              <a:t>lapacho</a:t>
            </a:r>
            <a:endParaRPr lang="es-AR" dirty="0"/>
          </a:p>
        </p:txBody>
      </p:sp>
      <p:pic>
        <p:nvPicPr>
          <p:cNvPr id="9242" name="Picture 26" descr="Lapacho - Karina Diarte">
            <a:extLst>
              <a:ext uri="{FF2B5EF4-FFF2-40B4-BE49-F238E27FC236}">
                <a16:creationId xmlns:a16="http://schemas.microsoft.com/office/drawing/2014/main" id="{0982E735-D605-CEF9-5F0C-1151C3BA83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6178" y="4434621"/>
            <a:ext cx="2488859" cy="1732750"/>
          </a:xfrm>
          <a:prstGeom prst="rect">
            <a:avLst/>
          </a:prstGeom>
          <a:noFill/>
          <a:extLst>
            <a:ext uri="{909E8E84-426E-40DD-AFC4-6F175D3DCCD1}">
              <a14:hiddenFill xmlns:a14="http://schemas.microsoft.com/office/drawing/2010/main">
                <a:solidFill>
                  <a:srgbClr val="FFFFFF"/>
                </a:solidFill>
              </a14:hiddenFill>
            </a:ext>
          </a:extLst>
        </p:spPr>
      </p:pic>
      <p:sp>
        <p:nvSpPr>
          <p:cNvPr id="21" name="Arco 20">
            <a:extLst>
              <a:ext uri="{FF2B5EF4-FFF2-40B4-BE49-F238E27FC236}">
                <a16:creationId xmlns:a16="http://schemas.microsoft.com/office/drawing/2014/main" id="{E0C0F6EC-E593-C82C-41FF-4E94F8EAF629}"/>
              </a:ext>
            </a:extLst>
          </p:cNvPr>
          <p:cNvSpPr/>
          <p:nvPr/>
        </p:nvSpPr>
        <p:spPr>
          <a:xfrm>
            <a:off x="2602524" y="1145513"/>
            <a:ext cx="1547446" cy="1045028"/>
          </a:xfrm>
          <a:prstGeom prst="arc">
            <a:avLst>
              <a:gd name="adj1" fmla="val 12186668"/>
              <a:gd name="adj2" fmla="val 21096221"/>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pic>
        <p:nvPicPr>
          <p:cNvPr id="22" name="Imagen 21">
            <a:extLst>
              <a:ext uri="{FF2B5EF4-FFF2-40B4-BE49-F238E27FC236}">
                <a16:creationId xmlns:a16="http://schemas.microsoft.com/office/drawing/2014/main" id="{9B0F2D6D-943F-3E81-F8F2-B8A2D014BE8C}"/>
              </a:ext>
            </a:extLst>
          </p:cNvPr>
          <p:cNvPicPr>
            <a:picLocks noChangeAspect="1"/>
          </p:cNvPicPr>
          <p:nvPr/>
        </p:nvPicPr>
        <p:blipFill>
          <a:blip r:embed="rId8"/>
          <a:stretch>
            <a:fillRect/>
          </a:stretch>
        </p:blipFill>
        <p:spPr>
          <a:xfrm rot="11527632">
            <a:off x="1687783" y="3545019"/>
            <a:ext cx="1426588" cy="420660"/>
          </a:xfrm>
          <a:prstGeom prst="rect">
            <a:avLst/>
          </a:prstGeom>
        </p:spPr>
      </p:pic>
      <p:sp>
        <p:nvSpPr>
          <p:cNvPr id="23" name="Arco 22">
            <a:extLst>
              <a:ext uri="{FF2B5EF4-FFF2-40B4-BE49-F238E27FC236}">
                <a16:creationId xmlns:a16="http://schemas.microsoft.com/office/drawing/2014/main" id="{0CC05430-AFA2-E7D8-978F-F1226DB823C0}"/>
              </a:ext>
            </a:extLst>
          </p:cNvPr>
          <p:cNvSpPr/>
          <p:nvPr/>
        </p:nvSpPr>
        <p:spPr>
          <a:xfrm rot="9050200">
            <a:off x="8858637" y="3022284"/>
            <a:ext cx="2171129" cy="943118"/>
          </a:xfrm>
          <a:prstGeom prst="arc">
            <a:avLst>
              <a:gd name="adj1" fmla="val 12186668"/>
              <a:gd name="adj2" fmla="val 21096221"/>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4" name="Arco 23">
            <a:extLst>
              <a:ext uri="{FF2B5EF4-FFF2-40B4-BE49-F238E27FC236}">
                <a16:creationId xmlns:a16="http://schemas.microsoft.com/office/drawing/2014/main" id="{28AB8CF1-77EE-7E2B-0C69-DF9D83DB0AA4}"/>
              </a:ext>
            </a:extLst>
          </p:cNvPr>
          <p:cNvSpPr/>
          <p:nvPr/>
        </p:nvSpPr>
        <p:spPr>
          <a:xfrm>
            <a:off x="2573834" y="4650267"/>
            <a:ext cx="1547446" cy="1045028"/>
          </a:xfrm>
          <a:prstGeom prst="arc">
            <a:avLst>
              <a:gd name="adj1" fmla="val 12186668"/>
              <a:gd name="adj2" fmla="val 21096221"/>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6" name="Arco 25">
            <a:extLst>
              <a:ext uri="{FF2B5EF4-FFF2-40B4-BE49-F238E27FC236}">
                <a16:creationId xmlns:a16="http://schemas.microsoft.com/office/drawing/2014/main" id="{AB589BE1-30C1-B18B-EA95-5B7674D45D06}"/>
              </a:ext>
            </a:extLst>
          </p:cNvPr>
          <p:cNvSpPr/>
          <p:nvPr/>
        </p:nvSpPr>
        <p:spPr>
          <a:xfrm>
            <a:off x="7928732" y="1297913"/>
            <a:ext cx="1547446" cy="1045028"/>
          </a:xfrm>
          <a:prstGeom prst="arc">
            <a:avLst>
              <a:gd name="adj1" fmla="val 12186668"/>
              <a:gd name="adj2" fmla="val 21096221"/>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7" name="Arco 26">
            <a:extLst>
              <a:ext uri="{FF2B5EF4-FFF2-40B4-BE49-F238E27FC236}">
                <a16:creationId xmlns:a16="http://schemas.microsoft.com/office/drawing/2014/main" id="{33037AA9-B97D-54FC-3BD4-38D8F1850D8D}"/>
              </a:ext>
            </a:extLst>
          </p:cNvPr>
          <p:cNvSpPr/>
          <p:nvPr/>
        </p:nvSpPr>
        <p:spPr>
          <a:xfrm>
            <a:off x="7740799" y="5053609"/>
            <a:ext cx="1735379" cy="804580"/>
          </a:xfrm>
          <a:prstGeom prst="arc">
            <a:avLst>
              <a:gd name="adj1" fmla="val 12186668"/>
              <a:gd name="adj2" fmla="val 21096221"/>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2692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5" name="Straight Connector 66">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76" name="Rectangle 68">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Marcador de contenido 35">
            <a:extLst>
              <a:ext uri="{FF2B5EF4-FFF2-40B4-BE49-F238E27FC236}">
                <a16:creationId xmlns:a16="http://schemas.microsoft.com/office/drawing/2014/main" id="{91D3F71A-DE81-9E23-D2AC-F31E4064DA39}"/>
              </a:ext>
            </a:extLst>
          </p:cNvPr>
          <p:cNvPicPr>
            <a:picLocks noGrp="1" noChangeAspect="1"/>
          </p:cNvPicPr>
          <p:nvPr>
            <p:ph idx="1"/>
          </p:nvPr>
        </p:nvPicPr>
        <p:blipFill>
          <a:blip r:embed="rId2"/>
          <a:srcRect t="10678" b="33072"/>
          <a:stretch/>
        </p:blipFill>
        <p:spPr>
          <a:xfrm>
            <a:off x="20" y="1"/>
            <a:ext cx="12191979" cy="6858000"/>
          </a:xfrm>
          <a:prstGeom prst="rect">
            <a:avLst/>
          </a:prstGeom>
        </p:spPr>
      </p:pic>
      <p:sp>
        <p:nvSpPr>
          <p:cNvPr id="77" name="Rectangle 70">
            <a:extLst>
              <a:ext uri="{FF2B5EF4-FFF2-40B4-BE49-F238E27FC236}">
                <a16:creationId xmlns:a16="http://schemas.microsoft.com/office/drawing/2014/main" id="{F80C6B76-4D7E-4FE2-84E4-C4734B2B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078542"/>
            <a:ext cx="12191999" cy="3779457"/>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660391-68EF-E3A5-8959-D81E415EA191}"/>
              </a:ext>
            </a:extLst>
          </p:cNvPr>
          <p:cNvSpPr>
            <a:spLocks noGrp="1"/>
          </p:cNvSpPr>
          <p:nvPr>
            <p:ph type="title"/>
          </p:nvPr>
        </p:nvSpPr>
        <p:spPr>
          <a:xfrm>
            <a:off x="829876" y="3429000"/>
            <a:ext cx="10447724" cy="1856529"/>
          </a:xfrm>
        </p:spPr>
        <p:txBody>
          <a:bodyPr vert="horz" lIns="91440" tIns="45720" rIns="91440" bIns="45720" rtlCol="0" anchor="b">
            <a:normAutofit/>
          </a:bodyPr>
          <a:lstStyle/>
          <a:p>
            <a:r>
              <a:rPr lang="en-US" sz="4800">
                <a:solidFill>
                  <a:srgbClr val="FFFFFF"/>
                </a:solidFill>
              </a:rPr>
              <a:t>PARAGUAY</a:t>
            </a:r>
          </a:p>
        </p:txBody>
      </p:sp>
      <p:cxnSp>
        <p:nvCxnSpPr>
          <p:cNvPr id="78" name="Straight Connector 72">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89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27B18D0-6E9D-1812-674E-3FDE468232B6}"/>
              </a:ext>
            </a:extLst>
          </p:cNvPr>
          <p:cNvSpPr>
            <a:spLocks noGrp="1"/>
          </p:cNvSpPr>
          <p:nvPr>
            <p:ph type="title"/>
          </p:nvPr>
        </p:nvSpPr>
        <p:spPr>
          <a:xfrm>
            <a:off x="5987607" y="885039"/>
            <a:ext cx="5262778" cy="1570485"/>
          </a:xfrm>
        </p:spPr>
        <p:txBody>
          <a:bodyPr anchor="b">
            <a:normAutofit/>
          </a:bodyPr>
          <a:lstStyle/>
          <a:p>
            <a:pPr>
              <a:lnSpc>
                <a:spcPct val="90000"/>
              </a:lnSpc>
            </a:pPr>
            <a:r>
              <a:rPr lang="es-ES" sz="3700"/>
              <a:t>FECHA DE FUNDACION DEL PAIS </a:t>
            </a:r>
            <a:endParaRPr lang="es-AR" sz="3700"/>
          </a:p>
        </p:txBody>
      </p:sp>
      <p:pic>
        <p:nvPicPr>
          <p:cNvPr id="5" name="Imagen 4" descr="Mapa&#10;&#10;Descripción generada automáticamente">
            <a:extLst>
              <a:ext uri="{FF2B5EF4-FFF2-40B4-BE49-F238E27FC236}">
                <a16:creationId xmlns:a16="http://schemas.microsoft.com/office/drawing/2014/main" id="{40B062BE-C52C-1941-31FF-5993D0C014EC}"/>
              </a:ext>
            </a:extLst>
          </p:cNvPr>
          <p:cNvPicPr>
            <a:picLocks noChangeAspect="1"/>
          </p:cNvPicPr>
          <p:nvPr/>
        </p:nvPicPr>
        <p:blipFill>
          <a:blip r:embed="rId2">
            <a:alphaModFix/>
          </a:blip>
          <a:srcRect l="12061" r="-3" b="-3"/>
          <a:stretch/>
        </p:blipFill>
        <p:spPr>
          <a:xfrm>
            <a:off x="954990" y="875439"/>
            <a:ext cx="4392515" cy="4994953"/>
          </a:xfrm>
          <a:custGeom>
            <a:avLst/>
            <a:gdLst/>
            <a:ahLst/>
            <a:cxnLst/>
            <a:rect l="l" t="t" r="r" b="b"/>
            <a:pathLst>
              <a:path w="4392515" h="4994953">
                <a:moveTo>
                  <a:pt x="2195998" y="0"/>
                </a:moveTo>
                <a:cubicBezTo>
                  <a:pt x="2196152" y="0"/>
                  <a:pt x="2196359" y="0"/>
                  <a:pt x="2196519" y="0"/>
                </a:cubicBezTo>
                <a:cubicBezTo>
                  <a:pt x="3409352" y="0"/>
                  <a:pt x="4392515" y="983187"/>
                  <a:pt x="4392515" y="2195998"/>
                </a:cubicBezTo>
                <a:lnTo>
                  <a:pt x="4392515" y="4994953"/>
                </a:lnTo>
                <a:lnTo>
                  <a:pt x="0" y="4994953"/>
                </a:lnTo>
                <a:lnTo>
                  <a:pt x="0" y="2195998"/>
                </a:lnTo>
                <a:cubicBezTo>
                  <a:pt x="0" y="983187"/>
                  <a:pt x="983161" y="0"/>
                  <a:pt x="2195998" y="0"/>
                </a:cubicBezTo>
                <a:close/>
              </a:path>
            </a:pathLst>
          </a:custGeom>
        </p:spPr>
      </p:pic>
      <p:sp>
        <p:nvSpPr>
          <p:cNvPr id="4" name="Rectangle 1">
            <a:extLst>
              <a:ext uri="{FF2B5EF4-FFF2-40B4-BE49-F238E27FC236}">
                <a16:creationId xmlns:a16="http://schemas.microsoft.com/office/drawing/2014/main" id="{2889F599-F725-5726-E22E-B3EE5550A15D}"/>
              </a:ext>
            </a:extLst>
          </p:cNvPr>
          <p:cNvSpPr>
            <a:spLocks noGrp="1" noChangeArrowheads="1"/>
          </p:cNvSpPr>
          <p:nvPr>
            <p:ph idx="1"/>
          </p:nvPr>
        </p:nvSpPr>
        <p:spPr bwMode="auto">
          <a:xfrm>
            <a:off x="5987607" y="2813959"/>
            <a:ext cx="5262778" cy="31590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fontScale="92500" lnSpcReduction="20000"/>
          </a:bodyPr>
          <a:lstStyle/>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800" b="0" i="0" u="none" strike="noStrike" cap="none" normalizeH="0" baseline="0" dirty="0">
                <a:ln>
                  <a:noFill/>
                </a:ln>
                <a:effectLst/>
                <a:latin typeface="Perpetua" panose="02020502060401020303" pitchFamily="18" charset="0"/>
              </a:rPr>
              <a:t>Paraguay no fue "fundado" en un solo año, ya que su historia como entidad política es el resultado de un proceso de independencia y conformación. Sin embargo, Paraguay declaró su independencia de España el </a:t>
            </a:r>
            <a:r>
              <a:rPr kumimoji="0" lang="es-AR" altLang="es-AR" sz="1800" b="1" i="0" u="sng" strike="noStrike" cap="none" normalizeH="0" baseline="0" dirty="0">
                <a:ln>
                  <a:noFill/>
                </a:ln>
                <a:effectLst/>
                <a:latin typeface="Perpetua" panose="02020502060401020303" pitchFamily="18" charset="0"/>
              </a:rPr>
              <a:t>14 de mayo de 1811</a:t>
            </a:r>
            <a:r>
              <a:rPr kumimoji="0" lang="es-AR" altLang="es-AR" sz="1800" b="0" i="0" u="none" strike="noStrike" cap="none" normalizeH="0" baseline="0" dirty="0">
                <a:ln>
                  <a:noFill/>
                </a:ln>
                <a:effectLst/>
                <a:latin typeface="Perpetua" panose="02020502060401020303" pitchFamily="18" charset="0"/>
              </a:rPr>
              <a:t>. Esta es la fecha que se considera la fundación del Estado paraguayo.</a:t>
            </a:r>
          </a:p>
          <a:p>
            <a:pPr marL="0" marR="0" lvl="0" indent="0" defTabSz="914400" rtl="0" eaLnBrk="0" fontAlgn="base" latinLnBrk="0" hangingPunct="0">
              <a:lnSpc>
                <a:spcPct val="110000"/>
              </a:lnSpc>
              <a:spcBef>
                <a:spcPct val="0"/>
              </a:spcBef>
              <a:spcAft>
                <a:spcPts val="600"/>
              </a:spcAft>
              <a:buClrTx/>
              <a:buSzTx/>
              <a:buFontTx/>
              <a:buNone/>
              <a:tabLst/>
            </a:pPr>
            <a:endParaRPr kumimoji="0" lang="es-AR" altLang="es-AR" sz="1800" b="0" i="0" u="none" strike="noStrike" cap="none" normalizeH="0" baseline="0" dirty="0">
              <a:ln>
                <a:noFill/>
              </a:ln>
              <a:effectLst/>
              <a:latin typeface="Perpetua" panose="02020502060401020303" pitchFamily="18" charset="0"/>
            </a:endParaRPr>
          </a:p>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800" b="0" i="0" u="none" strike="noStrike" cap="none" normalizeH="0" baseline="0" dirty="0">
                <a:ln>
                  <a:noFill/>
                </a:ln>
                <a:effectLst/>
                <a:latin typeface="Perpetua" panose="02020502060401020303" pitchFamily="18" charset="0"/>
              </a:rPr>
              <a:t>Antes de esa fecha, el territorio que hoy ocupa Paraguay formaba parte del Virreinato del Río de la Plata, bajo control colonial español. La independencia de Paraguay fue proclamada por un grupo de criollos locales, y no fue el resultado de una guerra prolongada como en otros países latinoamericanos.</a:t>
            </a:r>
          </a:p>
          <a:p>
            <a:pPr marL="0" marR="0" lvl="0" indent="0" defTabSz="914400" rtl="0" eaLnBrk="0" fontAlgn="base" latinLnBrk="0" hangingPunct="0">
              <a:lnSpc>
                <a:spcPct val="110000"/>
              </a:lnSpc>
              <a:spcBef>
                <a:spcPct val="0"/>
              </a:spcBef>
              <a:spcAft>
                <a:spcPts val="600"/>
              </a:spcAft>
              <a:buClrTx/>
              <a:buSzTx/>
              <a:buFontTx/>
              <a:buNone/>
              <a:tabLst/>
            </a:pPr>
            <a:endParaRPr kumimoji="0" lang="es-AR" altLang="es-AR" sz="1400" b="0" i="0" u="none" strike="noStrike" cap="none" normalizeH="0" baseline="0" dirty="0">
              <a:ln>
                <a:noFill/>
              </a:ln>
              <a:effectLst/>
              <a:latin typeface="Arial" panose="020B0604020202020204" pitchFamily="34" charset="0"/>
            </a:endParaRPr>
          </a:p>
        </p:txBody>
      </p:sp>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30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CE703B-177A-4A03-827E-692635A35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A8829A-6FED-966F-DC4B-F61BE0C24D08}"/>
              </a:ext>
            </a:extLst>
          </p:cNvPr>
          <p:cNvSpPr>
            <a:spLocks noGrp="1"/>
          </p:cNvSpPr>
          <p:nvPr>
            <p:ph type="title"/>
          </p:nvPr>
        </p:nvSpPr>
        <p:spPr>
          <a:xfrm>
            <a:off x="952500" y="3958297"/>
            <a:ext cx="4085665" cy="2195027"/>
          </a:xfrm>
        </p:spPr>
        <p:txBody>
          <a:bodyPr anchor="ctr">
            <a:normAutofit/>
          </a:bodyPr>
          <a:lstStyle/>
          <a:p>
            <a:r>
              <a:rPr lang="es-ES" dirty="0">
                <a:latin typeface="Perpetua" panose="02020502060401020303" pitchFamily="18" charset="0"/>
              </a:rPr>
              <a:t>CIUDAD CAPITAL </a:t>
            </a:r>
            <a:endParaRPr lang="es-AR" dirty="0">
              <a:latin typeface="Perpetua" panose="02020502060401020303" pitchFamily="18" charset="0"/>
            </a:endParaRPr>
          </a:p>
        </p:txBody>
      </p:sp>
      <p:pic>
        <p:nvPicPr>
          <p:cNvPr id="7" name="Imagen 6">
            <a:extLst>
              <a:ext uri="{FF2B5EF4-FFF2-40B4-BE49-F238E27FC236}">
                <a16:creationId xmlns:a16="http://schemas.microsoft.com/office/drawing/2014/main" id="{189B16F6-D8B9-EA97-1092-C9281C2006C9}"/>
              </a:ext>
            </a:extLst>
          </p:cNvPr>
          <p:cNvPicPr>
            <a:picLocks noChangeAspect="1"/>
          </p:cNvPicPr>
          <p:nvPr/>
        </p:nvPicPr>
        <p:blipFill>
          <a:blip r:embed="rId2"/>
          <a:srcRect t="35177" b="22688"/>
          <a:stretch/>
        </p:blipFill>
        <p:spPr>
          <a:xfrm>
            <a:off x="20" y="10"/>
            <a:ext cx="12191979" cy="3428990"/>
          </a:xfrm>
          <a:prstGeom prst="rect">
            <a:avLst/>
          </a:prstGeom>
        </p:spPr>
      </p:pic>
      <p:cxnSp>
        <p:nvCxnSpPr>
          <p:cNvPr id="14" name="Straight Connector 13">
            <a:extLst>
              <a:ext uri="{FF2B5EF4-FFF2-40B4-BE49-F238E27FC236}">
                <a16:creationId xmlns:a16="http://schemas.microsoft.com/office/drawing/2014/main" id="{D8C0D56F-4A65-48B9-843D-F9D262C354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4244223"/>
            <a:ext cx="0" cy="1623177"/>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4">
            <a:extLst>
              <a:ext uri="{FF2B5EF4-FFF2-40B4-BE49-F238E27FC236}">
                <a16:creationId xmlns:a16="http://schemas.microsoft.com/office/drawing/2014/main" id="{FDB59E65-A61B-9C77-BF9E-8E14B5ABAF8E}"/>
              </a:ext>
            </a:extLst>
          </p:cNvPr>
          <p:cNvSpPr>
            <a:spLocks noGrp="1" noChangeArrowheads="1"/>
          </p:cNvSpPr>
          <p:nvPr>
            <p:ph idx="1"/>
          </p:nvPr>
        </p:nvSpPr>
        <p:spPr bwMode="auto">
          <a:xfrm>
            <a:off x="5970505" y="3958297"/>
            <a:ext cx="4883021" cy="219502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s-AR" altLang="es-AR" b="0" i="0" u="none" strike="noStrike" cap="none" normalizeH="0" baseline="0" dirty="0">
                <a:ln>
                  <a:noFill/>
                </a:ln>
                <a:effectLst/>
                <a:latin typeface="Perpetua" panose="02020502060401020303" pitchFamily="18" charset="0"/>
              </a:rPr>
              <a:t>La capital de Paraguay es </a:t>
            </a:r>
            <a:r>
              <a:rPr kumimoji="0" lang="es-AR" altLang="es-AR" b="1" i="0" u="sng" strike="noStrike" cap="none" normalizeH="0" baseline="0" dirty="0">
                <a:ln>
                  <a:noFill/>
                </a:ln>
                <a:effectLst/>
                <a:latin typeface="Perpetua" panose="02020502060401020303" pitchFamily="18" charset="0"/>
              </a:rPr>
              <a:t>Asunción</a:t>
            </a:r>
            <a:r>
              <a:rPr kumimoji="0" lang="es-AR" altLang="es-AR" b="0" i="0" u="none" strike="noStrike" cap="none" normalizeH="0" baseline="0" dirty="0">
                <a:ln>
                  <a:noFill/>
                </a:ln>
                <a:effectLst/>
                <a:latin typeface="Perpetua" panose="02020502060401020303" pitchFamily="18" charset="0"/>
              </a:rPr>
              <a:t>. Es la ciudad más grande del país y también su principal centro político, económico y cultural.</a:t>
            </a:r>
            <a:r>
              <a:rPr lang="es-AR" altLang="es-AR" dirty="0">
                <a:latin typeface="Perpetua" panose="02020502060401020303" pitchFamily="18" charset="0"/>
              </a:rPr>
              <a:t> Además, Asunción e</a:t>
            </a:r>
            <a:r>
              <a:rPr kumimoji="0" lang="es-AR" altLang="es-AR" b="0" i="0" u="none" strike="noStrike" cap="none" normalizeH="0" baseline="0" dirty="0">
                <a:ln>
                  <a:noFill/>
                </a:ln>
                <a:effectLst/>
                <a:latin typeface="Perpetua" panose="02020502060401020303" pitchFamily="18" charset="0"/>
              </a:rPr>
              <a:t>s una de las ciudades más antiguas de América del Sur, fundada en 1537.</a:t>
            </a:r>
          </a:p>
          <a:p>
            <a:pPr marL="0" marR="0" lvl="0" indent="0" defTabSz="914400" rtl="0" eaLnBrk="0" fontAlgn="base" latinLnBrk="0" hangingPunct="0">
              <a:spcBef>
                <a:spcPct val="0"/>
              </a:spcBef>
              <a:spcAft>
                <a:spcPts val="600"/>
              </a:spcAft>
              <a:buClrTx/>
              <a:buSzTx/>
              <a:buFontTx/>
              <a:buNone/>
              <a:tabLst/>
            </a:pPr>
            <a:endParaRPr kumimoji="0" lang="es-AR" altLang="es-AR"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98701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2F952A8-2716-47BA-90B6-2E10C9FC4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993" y="875439"/>
            <a:ext cx="4392515" cy="4994953"/>
          </a:xfrm>
          <a:custGeom>
            <a:avLst/>
            <a:gdLst>
              <a:gd name="connsiteX0" fmla="*/ 2285730 w 4572000"/>
              <a:gd name="connsiteY0" fmla="*/ 0 h 5199055"/>
              <a:gd name="connsiteX1" fmla="*/ 2286272 w 4572000"/>
              <a:gd name="connsiteY1" fmla="*/ 0 h 5199055"/>
              <a:gd name="connsiteX2" fmla="*/ 4572000 w 4572000"/>
              <a:gd name="connsiteY2" fmla="*/ 2285730 h 5199055"/>
              <a:gd name="connsiteX3" fmla="*/ 4572000 w 4572000"/>
              <a:gd name="connsiteY3" fmla="*/ 5199055 h 5199055"/>
              <a:gd name="connsiteX4" fmla="*/ 0 w 4572000"/>
              <a:gd name="connsiteY4" fmla="*/ 5199055 h 5199055"/>
              <a:gd name="connsiteX5" fmla="*/ 0 w 4572000"/>
              <a:gd name="connsiteY5" fmla="*/ 2285730 h 5199055"/>
              <a:gd name="connsiteX6" fmla="*/ 2285730 w 4572000"/>
              <a:gd name="connsiteY6" fmla="*/ 0 h 51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5199055">
                <a:moveTo>
                  <a:pt x="2285730" y="0"/>
                </a:moveTo>
                <a:cubicBezTo>
                  <a:pt x="2285890" y="0"/>
                  <a:pt x="2286106" y="0"/>
                  <a:pt x="2286272" y="0"/>
                </a:cubicBezTo>
                <a:cubicBezTo>
                  <a:pt x="3548663" y="0"/>
                  <a:pt x="4572000" y="1023361"/>
                  <a:pt x="4572000" y="2285730"/>
                </a:cubicBezTo>
                <a:lnTo>
                  <a:pt x="4572000" y="5199055"/>
                </a:lnTo>
                <a:lnTo>
                  <a:pt x="0" y="5199055"/>
                </a:lnTo>
                <a:lnTo>
                  <a:pt x="0" y="2285730"/>
                </a:lnTo>
                <a:cubicBezTo>
                  <a:pt x="0" y="1023361"/>
                  <a:pt x="1023334" y="0"/>
                  <a:pt x="2285730" y="0"/>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Imagen 16">
            <a:extLst>
              <a:ext uri="{FF2B5EF4-FFF2-40B4-BE49-F238E27FC236}">
                <a16:creationId xmlns:a16="http://schemas.microsoft.com/office/drawing/2014/main" id="{09B1EE04-119C-3248-7B5B-3C2F485B69DE}"/>
              </a:ext>
            </a:extLst>
          </p:cNvPr>
          <p:cNvPicPr>
            <a:picLocks noChangeAspect="1"/>
          </p:cNvPicPr>
          <p:nvPr/>
        </p:nvPicPr>
        <p:blipFill>
          <a:blip r:embed="rId2">
            <a:alphaModFix amt="60000"/>
          </a:blip>
          <a:srcRect l="996" r="11062" b="-3"/>
          <a:stretch/>
        </p:blipFill>
        <p:spPr>
          <a:xfrm>
            <a:off x="946992" y="875438"/>
            <a:ext cx="4392515" cy="4994953"/>
          </a:xfrm>
          <a:custGeom>
            <a:avLst/>
            <a:gdLst/>
            <a:ahLst/>
            <a:cxnLst/>
            <a:rect l="l" t="t" r="r" b="b"/>
            <a:pathLst>
              <a:path w="4392515" h="4994953">
                <a:moveTo>
                  <a:pt x="2195998" y="0"/>
                </a:moveTo>
                <a:cubicBezTo>
                  <a:pt x="2196152" y="0"/>
                  <a:pt x="2196359" y="0"/>
                  <a:pt x="2196519" y="0"/>
                </a:cubicBezTo>
                <a:cubicBezTo>
                  <a:pt x="3409352" y="0"/>
                  <a:pt x="4392515" y="983187"/>
                  <a:pt x="4392515" y="2195998"/>
                </a:cubicBezTo>
                <a:lnTo>
                  <a:pt x="4392515" y="4994953"/>
                </a:lnTo>
                <a:lnTo>
                  <a:pt x="0" y="4994953"/>
                </a:lnTo>
                <a:lnTo>
                  <a:pt x="0" y="2195998"/>
                </a:lnTo>
                <a:cubicBezTo>
                  <a:pt x="0" y="983187"/>
                  <a:pt x="983161" y="0"/>
                  <a:pt x="2195998" y="0"/>
                </a:cubicBezTo>
                <a:close/>
              </a:path>
            </a:pathLst>
          </a:custGeom>
        </p:spPr>
      </p:pic>
      <p:sp>
        <p:nvSpPr>
          <p:cNvPr id="2" name="Título 1">
            <a:extLst>
              <a:ext uri="{FF2B5EF4-FFF2-40B4-BE49-F238E27FC236}">
                <a16:creationId xmlns:a16="http://schemas.microsoft.com/office/drawing/2014/main" id="{2183BCF1-244D-713A-0294-BE25D465DAC2}"/>
              </a:ext>
            </a:extLst>
          </p:cNvPr>
          <p:cNvSpPr>
            <a:spLocks noGrp="1"/>
          </p:cNvSpPr>
          <p:nvPr>
            <p:ph type="title"/>
          </p:nvPr>
        </p:nvSpPr>
        <p:spPr>
          <a:xfrm>
            <a:off x="1464067" y="2019301"/>
            <a:ext cx="3308280" cy="3107504"/>
          </a:xfrm>
        </p:spPr>
        <p:txBody>
          <a:bodyPr anchor="ctr">
            <a:normAutofit/>
          </a:bodyPr>
          <a:lstStyle/>
          <a:p>
            <a:pPr algn="ctr"/>
            <a:r>
              <a:rPr lang="es-ES">
                <a:solidFill>
                  <a:srgbClr val="FFFFFF"/>
                </a:solidFill>
                <a:latin typeface="Perpetua" panose="02020502060401020303" pitchFamily="18" charset="0"/>
              </a:rPr>
              <a:t>POBLACION </a:t>
            </a:r>
            <a:endParaRPr lang="es-AR">
              <a:solidFill>
                <a:srgbClr val="FFFFFF"/>
              </a:solidFill>
              <a:latin typeface="Perpetua" panose="02020502060401020303" pitchFamily="18" charset="0"/>
            </a:endParaRPr>
          </a:p>
        </p:txBody>
      </p:sp>
      <p:sp>
        <p:nvSpPr>
          <p:cNvPr id="4" name="Marcador de contenido 3">
            <a:extLst>
              <a:ext uri="{FF2B5EF4-FFF2-40B4-BE49-F238E27FC236}">
                <a16:creationId xmlns:a16="http://schemas.microsoft.com/office/drawing/2014/main" id="{FD051CC4-AA04-3FD9-A441-8CDC4B275566}"/>
              </a:ext>
            </a:extLst>
          </p:cNvPr>
          <p:cNvSpPr>
            <a:spLocks noGrp="1"/>
          </p:cNvSpPr>
          <p:nvPr>
            <p:ph idx="1"/>
          </p:nvPr>
        </p:nvSpPr>
        <p:spPr>
          <a:xfrm>
            <a:off x="6350466" y="876301"/>
            <a:ext cx="4927134" cy="5096659"/>
          </a:xfrm>
        </p:spPr>
        <p:txBody>
          <a:bodyPr anchor="ctr">
            <a:normAutofit/>
          </a:bodyPr>
          <a:lstStyle/>
          <a:p>
            <a:r>
              <a:rPr lang="es-ES" dirty="0">
                <a:latin typeface="Perpetua" panose="02020502060401020303" pitchFamily="18" charset="0"/>
              </a:rPr>
              <a:t>La población de Paraguay, según las estimaciones más recientes, es de aproximadamente </a:t>
            </a:r>
            <a:r>
              <a:rPr lang="es-ES" b="1" u="sng" dirty="0">
                <a:latin typeface="Perpetua" panose="02020502060401020303" pitchFamily="18" charset="0"/>
              </a:rPr>
              <a:t>7,5 millones de personas</a:t>
            </a:r>
            <a:r>
              <a:rPr lang="es-ES" u="sng" dirty="0">
                <a:latin typeface="Perpetua" panose="02020502060401020303" pitchFamily="18" charset="0"/>
              </a:rPr>
              <a:t> </a:t>
            </a:r>
            <a:r>
              <a:rPr lang="es-ES" dirty="0">
                <a:latin typeface="Perpetua" panose="02020502060401020303" pitchFamily="18" charset="0"/>
              </a:rPr>
              <a:t>(a partir de 2023). La población de Paraguay ha experimentado un crecimiento moderado en las últimas décadas, y la mayoría de los habitantes se concentra en áreas urbanas, especialmente en la capital, Asunción, y sus alrededores</a:t>
            </a:r>
            <a:r>
              <a:rPr lang="es-ES" dirty="0"/>
              <a:t>.</a:t>
            </a:r>
            <a:endParaRPr lang="es-AR" dirty="0"/>
          </a:p>
        </p:txBody>
      </p:sp>
      <p:cxnSp>
        <p:nvCxnSpPr>
          <p:cNvPr id="34" name="Straight Connector 3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46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F40554-18D3-1B69-14B9-95E6D721AE19}"/>
              </a:ext>
            </a:extLst>
          </p:cNvPr>
          <p:cNvSpPr>
            <a:spLocks noGrp="1"/>
          </p:cNvSpPr>
          <p:nvPr>
            <p:ph type="title"/>
          </p:nvPr>
        </p:nvSpPr>
        <p:spPr>
          <a:xfrm>
            <a:off x="5152238" y="895440"/>
            <a:ext cx="6125361" cy="1560083"/>
          </a:xfrm>
        </p:spPr>
        <p:txBody>
          <a:bodyPr>
            <a:normAutofit/>
          </a:bodyPr>
          <a:lstStyle/>
          <a:p>
            <a:r>
              <a:rPr lang="es-ES" dirty="0">
                <a:latin typeface="Perpetua" panose="02020502060401020303" pitchFamily="18" charset="0"/>
              </a:rPr>
              <a:t>SISTEMA POLITICO </a:t>
            </a:r>
            <a:endParaRPr lang="es-AR" dirty="0">
              <a:latin typeface="Perpetua" panose="02020502060401020303" pitchFamily="18" charset="0"/>
            </a:endParaRPr>
          </a:p>
        </p:txBody>
      </p:sp>
      <p:pic>
        <p:nvPicPr>
          <p:cNvPr id="5" name="Imagen 4">
            <a:extLst>
              <a:ext uri="{FF2B5EF4-FFF2-40B4-BE49-F238E27FC236}">
                <a16:creationId xmlns:a16="http://schemas.microsoft.com/office/drawing/2014/main" id="{88156DF2-19F0-A412-127B-C9F248E8BEB4}"/>
              </a:ext>
            </a:extLst>
          </p:cNvPr>
          <p:cNvPicPr>
            <a:picLocks noChangeAspect="1"/>
          </p:cNvPicPr>
          <p:nvPr/>
        </p:nvPicPr>
        <p:blipFill>
          <a:blip r:embed="rId2"/>
          <a:srcRect r="10584" b="-3"/>
          <a:stretch/>
        </p:blipFill>
        <p:spPr>
          <a:xfrm>
            <a:off x="1" y="-16591"/>
            <a:ext cx="4610100" cy="6874591"/>
          </a:xfrm>
          <a:prstGeom prst="rect">
            <a:avLst/>
          </a:prstGeom>
        </p:spPr>
      </p:pic>
      <p:cxnSp>
        <p:nvCxnSpPr>
          <p:cNvPr id="12" name="Straight Connector 1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21D7FE8F-3825-2D7C-1D99-193F574E1F75}"/>
              </a:ext>
            </a:extLst>
          </p:cNvPr>
          <p:cNvSpPr>
            <a:spLocks noGrp="1" noChangeArrowheads="1"/>
          </p:cNvSpPr>
          <p:nvPr>
            <p:ph idx="1"/>
          </p:nvPr>
        </p:nvSpPr>
        <p:spPr bwMode="auto">
          <a:xfrm>
            <a:off x="5974717" y="2753546"/>
            <a:ext cx="5302882" cy="34948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s-AR" altLang="es-AR" b="0" i="0" u="none" strike="noStrike" cap="none" normalizeH="0" baseline="0" dirty="0">
                <a:ln>
                  <a:noFill/>
                </a:ln>
                <a:effectLst/>
                <a:latin typeface="Perpetua" panose="02020502060401020303" pitchFamily="18" charset="0"/>
              </a:rPr>
              <a:t>Paraguay es una </a:t>
            </a:r>
            <a:r>
              <a:rPr kumimoji="0" lang="es-AR" altLang="es-AR" b="1" i="0" u="none" strike="noStrike" cap="none" normalizeH="0" baseline="0" dirty="0">
                <a:ln>
                  <a:noFill/>
                </a:ln>
                <a:effectLst/>
                <a:latin typeface="Perpetua" panose="02020502060401020303" pitchFamily="18" charset="0"/>
              </a:rPr>
              <a:t>república presidencialista democrática</a:t>
            </a:r>
            <a:r>
              <a:rPr kumimoji="0" lang="es-AR" altLang="es-AR" b="0" i="0" u="none" strike="noStrike" cap="none" normalizeH="0" baseline="0" dirty="0">
                <a:ln>
                  <a:noFill/>
                </a:ln>
                <a:effectLst/>
                <a:latin typeface="Perpetua" panose="02020502060401020303" pitchFamily="18" charset="0"/>
              </a:rPr>
              <a:t>, en la que el presidente tiene amplios poderes, pero el Congreso y el poder judicial ejercen importantes funciones de control. La división de poderes y la participación ciudadana son fundamentales en el sistema político del país.</a:t>
            </a:r>
            <a:r>
              <a:rPr lang="es-AR" altLang="es-AR" dirty="0">
                <a:latin typeface="Perpetua" panose="02020502060401020303" pitchFamily="18" charset="0"/>
              </a:rPr>
              <a:t> Su presidente es Santiago Peña</a:t>
            </a:r>
            <a:endParaRPr kumimoji="0" lang="es-AR" altLang="es-AR" b="0" i="0" u="none" strike="noStrike" cap="none" normalizeH="0" baseline="0" dirty="0">
              <a:ln>
                <a:noFill/>
              </a:ln>
              <a:effectLst/>
              <a:latin typeface="Perpetua" panose="02020502060401020303" pitchFamily="18" charset="0"/>
            </a:endParaRPr>
          </a:p>
          <a:p>
            <a:pPr marL="0" marR="0" lvl="0" indent="0" defTabSz="914400" rtl="0" eaLnBrk="0" fontAlgn="base" latinLnBrk="0" hangingPunct="0">
              <a:spcBef>
                <a:spcPct val="0"/>
              </a:spcBef>
              <a:spcAft>
                <a:spcPts val="600"/>
              </a:spcAft>
              <a:buClrTx/>
              <a:buSzTx/>
              <a:buFontTx/>
              <a:buNone/>
              <a:tabLst/>
            </a:pPr>
            <a:endParaRPr kumimoji="0" lang="es-AR" altLang="es-AR"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48543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BA752A72-85AE-4898-800C-83AA48A96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1F9172-8738-9ADF-589B-9C2E135EBA80}"/>
              </a:ext>
            </a:extLst>
          </p:cNvPr>
          <p:cNvSpPr>
            <a:spLocks noGrp="1"/>
          </p:cNvSpPr>
          <p:nvPr>
            <p:ph type="title"/>
          </p:nvPr>
        </p:nvSpPr>
        <p:spPr>
          <a:xfrm>
            <a:off x="859817" y="5368953"/>
            <a:ext cx="10407120" cy="747629"/>
          </a:xfrm>
        </p:spPr>
        <p:txBody>
          <a:bodyPr>
            <a:normAutofit/>
          </a:bodyPr>
          <a:lstStyle/>
          <a:p>
            <a:pPr>
              <a:lnSpc>
                <a:spcPct val="90000"/>
              </a:lnSpc>
            </a:pPr>
            <a:r>
              <a:rPr lang="es-ES" dirty="0">
                <a:latin typeface="Perpetua" panose="02020502060401020303" pitchFamily="18" charset="0"/>
              </a:rPr>
              <a:t>MONEDA OFICIAL </a:t>
            </a:r>
            <a:endParaRPr lang="es-AR" dirty="0">
              <a:latin typeface="Perpetua" panose="02020502060401020303" pitchFamily="18" charset="0"/>
            </a:endParaRPr>
          </a:p>
        </p:txBody>
      </p:sp>
      <p:sp>
        <p:nvSpPr>
          <p:cNvPr id="5" name="Rectangle 1">
            <a:extLst>
              <a:ext uri="{FF2B5EF4-FFF2-40B4-BE49-F238E27FC236}">
                <a16:creationId xmlns:a16="http://schemas.microsoft.com/office/drawing/2014/main" id="{5C0551E4-5975-0553-9187-D5E2BB354E0E}"/>
              </a:ext>
            </a:extLst>
          </p:cNvPr>
          <p:cNvSpPr>
            <a:spLocks noGrp="1" noChangeArrowheads="1"/>
          </p:cNvSpPr>
          <p:nvPr>
            <p:ph idx="1"/>
          </p:nvPr>
        </p:nvSpPr>
        <p:spPr bwMode="auto">
          <a:xfrm>
            <a:off x="867010" y="893079"/>
            <a:ext cx="5012195" cy="39756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800" b="0" i="0" u="none" strike="noStrike" cap="none" normalizeH="0" baseline="0" dirty="0">
                <a:ln>
                  <a:noFill/>
                </a:ln>
                <a:effectLst/>
                <a:latin typeface="Perpetua" panose="02020502060401020303" pitchFamily="18" charset="0"/>
              </a:rPr>
              <a:t>La </a:t>
            </a:r>
            <a:r>
              <a:rPr kumimoji="0" lang="es-AR" altLang="es-AR" sz="1800" b="1" i="0" u="none" strike="noStrike" cap="none" normalizeH="0" baseline="0" dirty="0">
                <a:ln>
                  <a:noFill/>
                </a:ln>
                <a:effectLst/>
                <a:latin typeface="Perpetua" panose="02020502060401020303" pitchFamily="18" charset="0"/>
              </a:rPr>
              <a:t>moneda oficial de </a:t>
            </a:r>
            <a:r>
              <a:rPr kumimoji="0" lang="es-AR" altLang="es-AR" sz="1800" b="1" i="0" u="sng" strike="noStrike" cap="none" normalizeH="0" baseline="0" dirty="0">
                <a:ln>
                  <a:noFill/>
                </a:ln>
                <a:effectLst/>
                <a:latin typeface="Perpetua" panose="02020502060401020303" pitchFamily="18" charset="0"/>
              </a:rPr>
              <a:t>Paraguay</a:t>
            </a:r>
            <a:r>
              <a:rPr kumimoji="0" lang="es-AR" altLang="es-AR" sz="1800" b="0" i="0" u="sng" strike="noStrike" cap="none" normalizeH="0" baseline="0" dirty="0">
                <a:ln>
                  <a:noFill/>
                </a:ln>
                <a:effectLst/>
                <a:latin typeface="Perpetua" panose="02020502060401020303" pitchFamily="18" charset="0"/>
              </a:rPr>
              <a:t> es el </a:t>
            </a:r>
            <a:r>
              <a:rPr kumimoji="0" lang="es-AR" altLang="es-AR" sz="1800" b="1" i="0" u="sng" strike="noStrike" cap="none" normalizeH="0" baseline="0" dirty="0">
                <a:ln>
                  <a:noFill/>
                </a:ln>
                <a:effectLst/>
                <a:latin typeface="Perpetua" panose="02020502060401020303" pitchFamily="18" charset="0"/>
              </a:rPr>
              <a:t>guaraní</a:t>
            </a:r>
            <a:r>
              <a:rPr kumimoji="0" lang="es-AR" altLang="es-AR" sz="1800" b="0" i="0" u="sng" strike="noStrike" cap="none" normalizeH="0" baseline="0" dirty="0">
                <a:ln>
                  <a:noFill/>
                </a:ln>
                <a:effectLst/>
                <a:latin typeface="Perpetua" panose="02020502060401020303" pitchFamily="18" charset="0"/>
              </a:rPr>
              <a:t>.</a:t>
            </a:r>
            <a:r>
              <a:rPr kumimoji="0" lang="es-AR" altLang="es-AR" sz="1800" b="0" i="0" u="none" strike="noStrike" cap="none" normalizeH="0" baseline="0" dirty="0">
                <a:ln>
                  <a:noFill/>
                </a:ln>
                <a:effectLst/>
                <a:latin typeface="Perpetua" panose="02020502060401020303" pitchFamily="18" charset="0"/>
              </a:rPr>
              <a:t> El guaraní ha sido la moneda nacional desde 1944 y se divide en 100 </a:t>
            </a:r>
            <a:r>
              <a:rPr kumimoji="0" lang="es-AR" altLang="es-AR" sz="1800" b="1" i="0" u="none" strike="noStrike" cap="none" normalizeH="0" baseline="0" dirty="0">
                <a:ln>
                  <a:noFill/>
                </a:ln>
                <a:effectLst/>
                <a:latin typeface="Perpetua" panose="02020502060401020303" pitchFamily="18" charset="0"/>
              </a:rPr>
              <a:t>centavos</a:t>
            </a:r>
            <a:r>
              <a:rPr kumimoji="0" lang="es-AR" altLang="es-AR" sz="1800" b="0" i="0" u="none" strike="noStrike" cap="none" normalizeH="0" baseline="0" dirty="0">
                <a:ln>
                  <a:noFill/>
                </a:ln>
                <a:effectLst/>
                <a:latin typeface="Perpetua" panose="02020502060401020303" pitchFamily="18" charset="0"/>
              </a:rPr>
              <a:t>.</a:t>
            </a:r>
          </a:p>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800" b="0" i="0" u="none" strike="noStrike" cap="none" normalizeH="0" baseline="0" dirty="0">
                <a:ln>
                  <a:noFill/>
                </a:ln>
                <a:effectLst/>
                <a:latin typeface="Perpetua" panose="02020502060401020303" pitchFamily="18" charset="0"/>
              </a:rPr>
              <a:t>El símbolo del guaraní es </a:t>
            </a:r>
            <a:r>
              <a:rPr kumimoji="0" lang="es-AR" altLang="es-AR" sz="1800" b="1" i="0" u="none" strike="noStrike" cap="none" normalizeH="0" baseline="0" dirty="0">
                <a:ln>
                  <a:noFill/>
                </a:ln>
                <a:effectLst/>
                <a:latin typeface="Perpetua" panose="02020502060401020303" pitchFamily="18" charset="0"/>
              </a:rPr>
              <a:t>₲. </a:t>
            </a:r>
            <a:r>
              <a:rPr kumimoji="0" lang="es-AR" altLang="es-AR" sz="1800" b="0" i="0" u="none" strike="noStrike" cap="none" normalizeH="0" baseline="0" dirty="0">
                <a:ln>
                  <a:noFill/>
                </a:ln>
                <a:effectLst/>
                <a:latin typeface="Perpetua" panose="02020502060401020303" pitchFamily="18" charset="0"/>
              </a:rPr>
              <a:t>Además, en Paraguay se utilizan tanto el guaraní como el </a:t>
            </a:r>
            <a:r>
              <a:rPr kumimoji="0" lang="es-AR" altLang="es-AR" sz="1800" i="0" u="none" strike="noStrike" cap="none" normalizeH="0" baseline="0" dirty="0">
                <a:ln>
                  <a:noFill/>
                </a:ln>
                <a:effectLst/>
                <a:latin typeface="Perpetua" panose="02020502060401020303" pitchFamily="18" charset="0"/>
              </a:rPr>
              <a:t>dólar estadounidense </a:t>
            </a:r>
            <a:r>
              <a:rPr kumimoji="0" lang="es-AR" altLang="es-AR" sz="1800" b="0" i="0" u="none" strike="noStrike" cap="none" normalizeH="0" baseline="0" dirty="0">
                <a:ln>
                  <a:noFill/>
                </a:ln>
                <a:effectLst/>
                <a:latin typeface="Perpetua" panose="02020502060401020303" pitchFamily="18" charset="0"/>
              </a:rPr>
              <a:t>de manera bastante común, especialmente en transacciones comerciales y en el sector informal, aunque el guaraní sigue siendo la moneda oficial y la más utilizada para pagos cotidianos.</a:t>
            </a:r>
          </a:p>
          <a:p>
            <a:pPr marL="0" marR="0" lvl="0" indent="0" defTabSz="914400" rtl="0" eaLnBrk="0" fontAlgn="base" latinLnBrk="0" hangingPunct="0">
              <a:lnSpc>
                <a:spcPct val="110000"/>
              </a:lnSpc>
              <a:spcBef>
                <a:spcPct val="0"/>
              </a:spcBef>
              <a:spcAft>
                <a:spcPts val="600"/>
              </a:spcAft>
              <a:buClrTx/>
              <a:buSzTx/>
              <a:buFontTx/>
              <a:buNone/>
              <a:tabLst/>
            </a:pPr>
            <a:endParaRPr kumimoji="0" lang="es-AR" altLang="es-AR" sz="1400" b="0" i="0" u="none" strike="noStrike" cap="none" normalizeH="0" baseline="0" dirty="0">
              <a:ln>
                <a:noFill/>
              </a:ln>
              <a:effectLst/>
              <a:latin typeface="Arial" panose="020B0604020202020204" pitchFamily="34" charset="0"/>
            </a:endParaRPr>
          </a:p>
        </p:txBody>
      </p:sp>
      <p:pic>
        <p:nvPicPr>
          <p:cNvPr id="5123" name="Picture 3" descr="Guaraní paraguayo hoy: a cuánto abre la cotización este miércoles 12 julio  - El Cronista">
            <a:extLst>
              <a:ext uri="{FF2B5EF4-FFF2-40B4-BE49-F238E27FC236}">
                <a16:creationId xmlns:a16="http://schemas.microsoft.com/office/drawing/2014/main" id="{17ADEA26-8634-31EB-61B8-DB5B0AE57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11" r="1563"/>
          <a:stretch/>
        </p:blipFill>
        <p:spPr bwMode="auto">
          <a:xfrm>
            <a:off x="6892453" y="805937"/>
            <a:ext cx="4385147" cy="3975614"/>
          </a:xfrm>
          <a:custGeom>
            <a:avLst/>
            <a:gdLst/>
            <a:ahLst/>
            <a:cxnLst/>
            <a:rect l="l" t="t" r="r" b="b"/>
            <a:pathLst>
              <a:path w="4385147" h="3975614">
                <a:moveTo>
                  <a:pt x="2192314" y="0"/>
                </a:moveTo>
                <a:lnTo>
                  <a:pt x="2192834" y="0"/>
                </a:lnTo>
                <a:cubicBezTo>
                  <a:pt x="3403634" y="0"/>
                  <a:pt x="4385147" y="981539"/>
                  <a:pt x="4385147" y="2192317"/>
                </a:cubicBezTo>
                <a:lnTo>
                  <a:pt x="4385147" y="3975614"/>
                </a:lnTo>
                <a:lnTo>
                  <a:pt x="0" y="3975614"/>
                </a:lnTo>
                <a:lnTo>
                  <a:pt x="0" y="2461201"/>
                </a:lnTo>
                <a:lnTo>
                  <a:pt x="0" y="2192317"/>
                </a:lnTo>
                <a:cubicBezTo>
                  <a:pt x="0" y="981539"/>
                  <a:pt x="981511" y="0"/>
                  <a:pt x="2192314" y="0"/>
                </a:cubicBezTo>
                <a:close/>
              </a:path>
            </a:pathLst>
          </a:custGeom>
          <a:noFill/>
          <a:extLst>
            <a:ext uri="{909E8E84-426E-40DD-AFC4-6F175D3DCCD1}">
              <a14:hiddenFill xmlns:a14="http://schemas.microsoft.com/office/drawing/2010/main">
                <a:solidFill>
                  <a:srgbClr val="FFFFFF"/>
                </a:solidFill>
              </a14:hiddenFill>
            </a:ext>
          </a:extLst>
        </p:spPr>
      </p:pic>
      <p:cxnSp>
        <p:nvCxnSpPr>
          <p:cNvPr id="5130" name="Straight Connector 5129">
            <a:extLst>
              <a:ext uri="{FF2B5EF4-FFF2-40B4-BE49-F238E27FC236}">
                <a16:creationId xmlns:a16="http://schemas.microsoft.com/office/drawing/2014/main" id="{26B94FDC-10EB-4907-8B7B-51ACFD1303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150063"/>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02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6180" name="Rectangle 6179">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2C929B-C263-A9C8-2B7A-B42ED695A7F8}"/>
              </a:ext>
            </a:extLst>
          </p:cNvPr>
          <p:cNvSpPr>
            <a:spLocks noGrp="1"/>
          </p:cNvSpPr>
          <p:nvPr>
            <p:ph type="title"/>
          </p:nvPr>
        </p:nvSpPr>
        <p:spPr>
          <a:xfrm>
            <a:off x="5987607" y="885039"/>
            <a:ext cx="5262778" cy="1570485"/>
          </a:xfrm>
        </p:spPr>
        <p:txBody>
          <a:bodyPr anchor="b">
            <a:normAutofit/>
          </a:bodyPr>
          <a:lstStyle/>
          <a:p>
            <a:r>
              <a:rPr lang="es-ES" dirty="0"/>
              <a:t>GEOGRAFIA </a:t>
            </a:r>
            <a:endParaRPr lang="es-AR" dirty="0"/>
          </a:p>
        </p:txBody>
      </p:sp>
      <p:pic>
        <p:nvPicPr>
          <p:cNvPr id="7" name="Imagen 6">
            <a:extLst>
              <a:ext uri="{FF2B5EF4-FFF2-40B4-BE49-F238E27FC236}">
                <a16:creationId xmlns:a16="http://schemas.microsoft.com/office/drawing/2014/main" id="{09A715DF-A2C9-0982-D2B9-91420516C5EF}"/>
              </a:ext>
            </a:extLst>
          </p:cNvPr>
          <p:cNvPicPr>
            <a:picLocks noChangeAspect="1"/>
          </p:cNvPicPr>
          <p:nvPr/>
        </p:nvPicPr>
        <p:blipFill>
          <a:blip r:embed="rId2"/>
          <a:stretch>
            <a:fillRect/>
          </a:stretch>
        </p:blipFill>
        <p:spPr>
          <a:xfrm>
            <a:off x="941615" y="1663701"/>
            <a:ext cx="4392385" cy="3416299"/>
          </a:xfrm>
          <a:prstGeom prst="rect">
            <a:avLst/>
          </a:prstGeom>
        </p:spPr>
      </p:pic>
      <p:sp>
        <p:nvSpPr>
          <p:cNvPr id="6" name="Rectangle 1">
            <a:extLst>
              <a:ext uri="{FF2B5EF4-FFF2-40B4-BE49-F238E27FC236}">
                <a16:creationId xmlns:a16="http://schemas.microsoft.com/office/drawing/2014/main" id="{814D8E27-9F17-15F9-3B75-70D5E655A594}"/>
              </a:ext>
            </a:extLst>
          </p:cNvPr>
          <p:cNvSpPr>
            <a:spLocks noGrp="1" noChangeArrowheads="1"/>
          </p:cNvSpPr>
          <p:nvPr>
            <p:ph idx="1"/>
          </p:nvPr>
        </p:nvSpPr>
        <p:spPr bwMode="auto">
          <a:xfrm>
            <a:off x="5987607" y="2813959"/>
            <a:ext cx="5262778" cy="31590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L="0" indent="0">
              <a:lnSpc>
                <a:spcPct val="110000"/>
              </a:lnSpc>
              <a:buNone/>
            </a:pPr>
            <a:r>
              <a:rPr lang="es-ES" sz="1600" dirty="0"/>
              <a:t>Paraguay tiene dos principales regiones geográficas:</a:t>
            </a:r>
            <a:endParaRPr lang="es-ES" sz="1600"/>
          </a:p>
          <a:p>
            <a:pPr>
              <a:lnSpc>
                <a:spcPct val="110000"/>
              </a:lnSpc>
              <a:buFont typeface="+mj-lt"/>
              <a:buAutoNum type="arabicPeriod"/>
            </a:pPr>
            <a:r>
              <a:rPr lang="es-ES" sz="1600" b="1" u="sng" dirty="0"/>
              <a:t>Región Oriental</a:t>
            </a:r>
            <a:r>
              <a:rPr lang="es-ES" sz="1600" u="sng" dirty="0"/>
              <a:t>: </a:t>
            </a:r>
            <a:r>
              <a:rPr lang="es-ES" sz="1600" dirty="0"/>
              <a:t>Montañosa y subtropical, con bosques y gran actividad agrícola (soja, maíz). Aquí se encuentra la capital, </a:t>
            </a:r>
            <a:r>
              <a:rPr lang="es-ES" sz="1600" b="1" dirty="0"/>
              <a:t>Asunción</a:t>
            </a:r>
            <a:r>
              <a:rPr lang="es-ES" sz="1600" dirty="0"/>
              <a:t>.</a:t>
            </a:r>
            <a:endParaRPr lang="es-ES" sz="1600"/>
          </a:p>
          <a:p>
            <a:pPr>
              <a:lnSpc>
                <a:spcPct val="110000"/>
              </a:lnSpc>
              <a:buFont typeface="+mj-lt"/>
              <a:buAutoNum type="arabicPeriod"/>
            </a:pPr>
            <a:r>
              <a:rPr lang="es-ES" sz="1600" b="1" u="sng" dirty="0"/>
              <a:t>Región Occidental (Chaco)</a:t>
            </a:r>
            <a:r>
              <a:rPr lang="es-ES" sz="1600" u="sng" dirty="0"/>
              <a:t>:</a:t>
            </a:r>
            <a:r>
              <a:rPr lang="es-ES" sz="1600" dirty="0"/>
              <a:t> Llanuras áridas, clima cálido y seco, importante para la ganadería.</a:t>
            </a:r>
            <a:endParaRPr lang="es-ES" sz="1600"/>
          </a:p>
          <a:p>
            <a:pPr marL="0" indent="0">
              <a:lnSpc>
                <a:spcPct val="110000"/>
              </a:lnSpc>
              <a:buNone/>
            </a:pPr>
            <a:r>
              <a:rPr lang="es-ES" sz="1600" dirty="0"/>
              <a:t>El </a:t>
            </a:r>
            <a:r>
              <a:rPr lang="es-ES" sz="1600" b="1" dirty="0"/>
              <a:t>río Paraguay</a:t>
            </a:r>
            <a:r>
              <a:rPr lang="es-ES" sz="1600" dirty="0"/>
              <a:t> divide el país, y el </a:t>
            </a:r>
            <a:r>
              <a:rPr lang="es-ES" sz="1600" b="1" dirty="0"/>
              <a:t>río Paraná</a:t>
            </a:r>
            <a:r>
              <a:rPr lang="es-ES" sz="1600" dirty="0"/>
              <a:t> lo limita con Argentina. La fauna incluye jaguares y aves tropicales, mientras que la vegetación varía entre bosques y sabanas.</a:t>
            </a:r>
            <a:endParaRPr lang="es-ES" sz="1600"/>
          </a:p>
          <a:p>
            <a:pPr marL="0" marR="0" lvl="0" indent="0" defTabSz="914400" rtl="0" eaLnBrk="0" fontAlgn="base" latinLnBrk="0" hangingPunct="0">
              <a:lnSpc>
                <a:spcPct val="110000"/>
              </a:lnSpc>
              <a:spcBef>
                <a:spcPct val="0"/>
              </a:spcBef>
              <a:spcAft>
                <a:spcPts val="600"/>
              </a:spcAft>
              <a:buClrTx/>
              <a:buSzTx/>
              <a:buFontTx/>
              <a:buNone/>
              <a:tabLst/>
            </a:pPr>
            <a:endParaRPr kumimoji="0" lang="es-AR" altLang="es-AR" sz="1600" b="0" i="0" u="none" strike="noStrike" cap="none" normalizeH="0" baseline="0">
              <a:ln>
                <a:noFill/>
              </a:ln>
              <a:effectLst/>
              <a:latin typeface="Arial" panose="020B0604020202020204" pitchFamily="34" charset="0"/>
            </a:endParaRPr>
          </a:p>
        </p:txBody>
      </p:sp>
      <p:cxnSp>
        <p:nvCxnSpPr>
          <p:cNvPr id="6182" name="Straight Connector 6181">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50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C6D3EA6-2B93-41A5-D396-82436EA71E8D}"/>
              </a:ext>
            </a:extLst>
          </p:cNvPr>
          <p:cNvSpPr>
            <a:spLocks noGrp="1"/>
          </p:cNvSpPr>
          <p:nvPr>
            <p:ph type="title"/>
          </p:nvPr>
        </p:nvSpPr>
        <p:spPr>
          <a:xfrm>
            <a:off x="5987607" y="885039"/>
            <a:ext cx="5262778" cy="1570485"/>
          </a:xfrm>
        </p:spPr>
        <p:txBody>
          <a:bodyPr anchor="b">
            <a:normAutofit/>
          </a:bodyPr>
          <a:lstStyle/>
          <a:p>
            <a:r>
              <a:rPr lang="es-ES" dirty="0">
                <a:latin typeface="Perpetua" panose="02020502060401020303" pitchFamily="18" charset="0"/>
              </a:rPr>
              <a:t>HISTORIA </a:t>
            </a:r>
            <a:endParaRPr lang="es-AR" dirty="0">
              <a:latin typeface="Perpetua" panose="02020502060401020303" pitchFamily="18" charset="0"/>
            </a:endParaRPr>
          </a:p>
        </p:txBody>
      </p:sp>
      <p:pic>
        <p:nvPicPr>
          <p:cNvPr id="7171" name="Picture 3" descr="La historia y tradiciones de los guaraníes, una cultura fascinante. - Sitio  de información educativa en Paraguay">
            <a:extLst>
              <a:ext uri="{FF2B5EF4-FFF2-40B4-BE49-F238E27FC236}">
                <a16:creationId xmlns:a16="http://schemas.microsoft.com/office/drawing/2014/main" id="{5458B310-7786-D1A0-C51B-C2D98150245E}"/>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l="7353" r="4705" b="-3"/>
          <a:stretch/>
        </p:blipFill>
        <p:spPr bwMode="auto">
          <a:xfrm>
            <a:off x="954990" y="875439"/>
            <a:ext cx="4392515" cy="4994953"/>
          </a:xfrm>
          <a:custGeom>
            <a:avLst/>
            <a:gdLst/>
            <a:ahLst/>
            <a:cxnLst/>
            <a:rect l="l" t="t" r="r" b="b"/>
            <a:pathLst>
              <a:path w="4392515" h="4994953">
                <a:moveTo>
                  <a:pt x="2195998" y="0"/>
                </a:moveTo>
                <a:cubicBezTo>
                  <a:pt x="2196152" y="0"/>
                  <a:pt x="2196359" y="0"/>
                  <a:pt x="2196519" y="0"/>
                </a:cubicBezTo>
                <a:cubicBezTo>
                  <a:pt x="3409352" y="0"/>
                  <a:pt x="4392515" y="983187"/>
                  <a:pt x="4392515" y="2195998"/>
                </a:cubicBezTo>
                <a:lnTo>
                  <a:pt x="4392515" y="4994953"/>
                </a:lnTo>
                <a:lnTo>
                  <a:pt x="0" y="4994953"/>
                </a:lnTo>
                <a:lnTo>
                  <a:pt x="0" y="2195998"/>
                </a:lnTo>
                <a:cubicBezTo>
                  <a:pt x="0" y="983187"/>
                  <a:pt x="983161" y="0"/>
                  <a:pt x="2195998" y="0"/>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A79F1E7F-561B-E03B-1B37-EC6E64E8CC03}"/>
              </a:ext>
            </a:extLst>
          </p:cNvPr>
          <p:cNvSpPr>
            <a:spLocks noGrp="1" noChangeArrowheads="1"/>
          </p:cNvSpPr>
          <p:nvPr>
            <p:ph idx="1"/>
          </p:nvPr>
        </p:nvSpPr>
        <p:spPr bwMode="auto">
          <a:xfrm>
            <a:off x="5987607" y="2813959"/>
            <a:ext cx="5262778" cy="31590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fontScale="92500" lnSpcReduction="20000"/>
          </a:bodyPr>
          <a:lstStyle/>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700" b="0" i="0" u="none" strike="noStrike" cap="none" normalizeH="0" baseline="0" dirty="0">
                <a:ln>
                  <a:noFill/>
                </a:ln>
                <a:effectLst/>
                <a:latin typeface="Perpetua" panose="02020502060401020303" pitchFamily="18" charset="0"/>
              </a:rPr>
              <a:t>Después de la independencia, el país vivió un largo periodo de inestabilidad política.</a:t>
            </a:r>
          </a:p>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700" b="0" i="0" u="none" strike="noStrike" cap="none" normalizeH="0" baseline="0" dirty="0">
                <a:ln>
                  <a:noFill/>
                </a:ln>
                <a:effectLst/>
                <a:latin typeface="Perpetua" panose="02020502060401020303" pitchFamily="18" charset="0"/>
              </a:rPr>
              <a:t>En </a:t>
            </a:r>
            <a:r>
              <a:rPr kumimoji="0" lang="es-AR" altLang="es-AR" sz="1700" b="1" i="0" u="none" strike="noStrike" cap="none" normalizeH="0" baseline="0" dirty="0">
                <a:ln>
                  <a:noFill/>
                </a:ln>
                <a:effectLst/>
                <a:latin typeface="Perpetua" panose="02020502060401020303" pitchFamily="18" charset="0"/>
              </a:rPr>
              <a:t>1864-1870</a:t>
            </a:r>
            <a:r>
              <a:rPr kumimoji="0" lang="es-AR" altLang="es-AR" sz="1700" b="0" i="0" u="none" strike="noStrike" cap="none" normalizeH="0" baseline="0" dirty="0">
                <a:ln>
                  <a:noFill/>
                </a:ln>
                <a:effectLst/>
                <a:latin typeface="Perpetua" panose="02020502060401020303" pitchFamily="18" charset="0"/>
              </a:rPr>
              <a:t>, Paraguay sufrió la </a:t>
            </a:r>
            <a:r>
              <a:rPr kumimoji="0" lang="es-AR" altLang="es-AR" sz="1700" b="1" i="0" u="none" strike="noStrike" cap="none" normalizeH="0" baseline="0" dirty="0">
                <a:ln>
                  <a:noFill/>
                </a:ln>
                <a:effectLst/>
                <a:latin typeface="Perpetua" panose="02020502060401020303" pitchFamily="18" charset="0"/>
              </a:rPr>
              <a:t>Guerra de la Triple Alianza</a:t>
            </a:r>
            <a:r>
              <a:rPr kumimoji="0" lang="es-AR" altLang="es-AR" sz="1700" b="0" i="0" u="none" strike="noStrike" cap="none" normalizeH="0" baseline="0" dirty="0">
                <a:ln>
                  <a:noFill/>
                </a:ln>
                <a:effectLst/>
                <a:latin typeface="Perpetua" panose="02020502060401020303" pitchFamily="18" charset="0"/>
              </a:rPr>
              <a:t> contra Brasil, Argentina y Uruguay, lo que resultó en una devastación masiva y la pérdida de gran parte de su población.</a:t>
            </a:r>
          </a:p>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700" b="0" i="0" u="none" strike="noStrike" cap="none" normalizeH="0" baseline="0" dirty="0">
                <a:ln>
                  <a:noFill/>
                </a:ln>
                <a:effectLst/>
                <a:latin typeface="Perpetua" panose="02020502060401020303" pitchFamily="18" charset="0"/>
              </a:rPr>
              <a:t>En el siglo XX, Paraguay pasó por dictaduras y períodos democráticos. </a:t>
            </a:r>
            <a:r>
              <a:rPr kumimoji="0" lang="es-AR" altLang="es-AR" sz="1700" b="1" i="0" u="none" strike="noStrike" cap="none" normalizeH="0" baseline="0" dirty="0">
                <a:ln>
                  <a:noFill/>
                </a:ln>
                <a:effectLst/>
                <a:latin typeface="Perpetua" panose="02020502060401020303" pitchFamily="18" charset="0"/>
              </a:rPr>
              <a:t>Alfredo Stroessner</a:t>
            </a:r>
            <a:r>
              <a:rPr kumimoji="0" lang="es-AR" altLang="es-AR" sz="1700" b="0" i="0" u="none" strike="noStrike" cap="none" normalizeH="0" baseline="0" dirty="0">
                <a:ln>
                  <a:noFill/>
                </a:ln>
                <a:effectLst/>
                <a:latin typeface="Perpetua" panose="02020502060401020303" pitchFamily="18" charset="0"/>
              </a:rPr>
              <a:t> gobernó como dictador desde </a:t>
            </a:r>
            <a:r>
              <a:rPr kumimoji="0" lang="es-AR" altLang="es-AR" sz="1700" b="1" i="0" u="none" strike="noStrike" cap="none" normalizeH="0" baseline="0" dirty="0">
                <a:ln>
                  <a:noFill/>
                </a:ln>
                <a:effectLst/>
                <a:latin typeface="Perpetua" panose="02020502060401020303" pitchFamily="18" charset="0"/>
              </a:rPr>
              <a:t>1954</a:t>
            </a:r>
            <a:r>
              <a:rPr kumimoji="0" lang="es-AR" altLang="es-AR" sz="1700" b="0" i="0" u="none" strike="noStrike" cap="none" normalizeH="0" baseline="0" dirty="0">
                <a:ln>
                  <a:noFill/>
                </a:ln>
                <a:effectLst/>
                <a:latin typeface="Perpetua" panose="02020502060401020303" pitchFamily="18" charset="0"/>
              </a:rPr>
              <a:t> hasta </a:t>
            </a:r>
            <a:r>
              <a:rPr kumimoji="0" lang="es-AR" altLang="es-AR" sz="1700" b="1" i="0" u="none" strike="noStrike" cap="none" normalizeH="0" baseline="0" dirty="0">
                <a:ln>
                  <a:noFill/>
                </a:ln>
                <a:effectLst/>
                <a:latin typeface="Perpetua" panose="02020502060401020303" pitchFamily="18" charset="0"/>
              </a:rPr>
              <a:t>1989</a:t>
            </a:r>
            <a:r>
              <a:rPr kumimoji="0" lang="es-AR" altLang="es-AR" sz="1700" b="0" i="0" u="none" strike="noStrike" cap="none" normalizeH="0" baseline="0" dirty="0">
                <a:ln>
                  <a:noFill/>
                </a:ln>
                <a:effectLst/>
                <a:latin typeface="Perpetua" panose="02020502060401020303" pitchFamily="18" charset="0"/>
              </a:rPr>
              <a:t>. Tras su caída, Paraguay inició un proceso de democratización y estabilidad política.</a:t>
            </a:r>
          </a:p>
          <a:p>
            <a:pPr marL="0" marR="0" lvl="0" indent="0" defTabSz="914400" rtl="0" eaLnBrk="0" fontAlgn="base" latinLnBrk="0" hangingPunct="0">
              <a:lnSpc>
                <a:spcPct val="110000"/>
              </a:lnSpc>
              <a:spcBef>
                <a:spcPct val="0"/>
              </a:spcBef>
              <a:spcAft>
                <a:spcPts val="600"/>
              </a:spcAft>
              <a:buClrTx/>
              <a:buSzTx/>
              <a:buFontTx/>
              <a:buNone/>
              <a:tabLst/>
            </a:pPr>
            <a:r>
              <a:rPr kumimoji="0" lang="es-AR" altLang="es-AR" sz="1700" b="0" i="0" u="none" strike="noStrike" cap="none" normalizeH="0" baseline="0" dirty="0">
                <a:ln>
                  <a:noFill/>
                </a:ln>
                <a:effectLst/>
                <a:latin typeface="Perpetua" panose="02020502060401020303" pitchFamily="18" charset="0"/>
              </a:rPr>
              <a:t>Hoy en día, Paraguay es una república presidencialista, con una economía basada en la agricultura, especialmente la soja y la ganadería.</a:t>
            </a:r>
          </a:p>
          <a:p>
            <a:pPr marL="0" marR="0" lvl="0" indent="0" defTabSz="914400" rtl="0" eaLnBrk="0" fontAlgn="base" latinLnBrk="0" hangingPunct="0">
              <a:lnSpc>
                <a:spcPct val="110000"/>
              </a:lnSpc>
              <a:spcBef>
                <a:spcPct val="0"/>
              </a:spcBef>
              <a:spcAft>
                <a:spcPts val="600"/>
              </a:spcAft>
              <a:buClrTx/>
              <a:buSzTx/>
              <a:buFontTx/>
              <a:buNone/>
              <a:tabLst/>
            </a:pPr>
            <a:endParaRPr kumimoji="0" lang="es-AR" altLang="es-AR" sz="1300" b="0" i="0" u="none" strike="noStrike" cap="none" normalizeH="0" baseline="0" dirty="0">
              <a:ln>
                <a:noFill/>
              </a:ln>
              <a:effectLst/>
              <a:latin typeface="Arial" panose="020B0604020202020204" pitchFamily="34" charset="0"/>
            </a:endParaRPr>
          </a:p>
        </p:txBody>
      </p:sp>
      <p:cxnSp>
        <p:nvCxnSpPr>
          <p:cNvPr id="7178" name="Straight Connector 7177">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156887"/>
      </p:ext>
    </p:extLst>
  </p:cSld>
  <p:clrMapOvr>
    <a:masterClrMapping/>
  </p:clrMapOvr>
</p:sld>
</file>

<file path=ppt/theme/theme1.xml><?xml version="1.0" encoding="utf-8"?>
<a:theme xmlns:a="http://schemas.openxmlformats.org/drawingml/2006/main" name="Vault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docProps/app.xml><?xml version="1.0" encoding="utf-8"?>
<Properties xmlns="http://schemas.openxmlformats.org/officeDocument/2006/extended-properties" xmlns:vt="http://schemas.openxmlformats.org/officeDocument/2006/docPropsVTypes">
  <TotalTime>256</TotalTime>
  <Words>693</Words>
  <Application>Microsoft Office PowerPoint</Application>
  <PresentationFormat>Panorámica</PresentationFormat>
  <Paragraphs>40</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Georgia Pro Light</vt:lpstr>
      <vt:lpstr>Perpetua</vt:lpstr>
      <vt:lpstr>VaultVTI</vt:lpstr>
      <vt:lpstr>TRABAJO PRACTICO INTEGRADOR DEL 2° CUATRIMESTRE </vt:lpstr>
      <vt:lpstr>PARAGUAY</vt:lpstr>
      <vt:lpstr>FECHA DE FUNDACION DEL PAIS </vt:lpstr>
      <vt:lpstr>CIUDAD CAPITAL </vt:lpstr>
      <vt:lpstr>POBLACION </vt:lpstr>
      <vt:lpstr>SISTEMA POLITICO </vt:lpstr>
      <vt:lpstr>MONEDA OFICIAL </vt:lpstr>
      <vt:lpstr>GEOGRAFIA </vt:lpstr>
      <vt:lpstr>HISTORIA </vt:lpstr>
      <vt:lpstr>CARACTERISTICAS CULTURALES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Alejandro Tripole</dc:creator>
  <cp:lastModifiedBy>Alejandro Tripole</cp:lastModifiedBy>
  <cp:revision>3</cp:revision>
  <dcterms:created xsi:type="dcterms:W3CDTF">2024-11-16T15:27:55Z</dcterms:created>
  <dcterms:modified xsi:type="dcterms:W3CDTF">2024-11-16T19:44:13Z</dcterms:modified>
</cp:coreProperties>
</file>