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9"/>
  </p:notesMasterIdLst>
  <p:sldIdLst>
    <p:sldId id="256" r:id="rId2"/>
    <p:sldId id="258" r:id="rId3"/>
    <p:sldId id="259" r:id="rId4"/>
    <p:sldId id="260" r:id="rId5"/>
    <p:sldId id="261" r:id="rId6"/>
    <p:sldId id="262" r:id="rId7"/>
    <p:sldId id="263" r:id="rId8"/>
  </p:sldIdLst>
  <p:sldSz cx="9144000" cy="5143500" type="screen16x9"/>
  <p:notesSz cx="6858000" cy="9144000"/>
  <p:embeddedFontLst>
    <p:embeddedFont>
      <p:font typeface="Franklin Gothic Book" panose="020B0503020102020204" pitchFamily="34" charset="0"/>
      <p:regular r:id="rId10"/>
      <p:italic r:id="rId11"/>
    </p:embeddedFont>
    <p:embeddedFont>
      <p:font typeface="Franklin Gothic Demi Cond" panose="020B0706030402020204" pitchFamily="34" charset="0"/>
      <p:regular r:id="rId12"/>
    </p:embeddedFont>
    <p:embeddedFont>
      <p:font typeface="Franklin Gothic Medium Cond" panose="020B0606030402020204" pitchFamily="34" charset="0"/>
      <p:regular r:id="rId13"/>
    </p:embeddedFont>
    <p:embeddedFont>
      <p:font typeface="Gill Sans MT" panose="020B0502020104020203" pitchFamily="34" charset="0"/>
      <p:regular r:id="rId14"/>
      <p:bold r:id="rId15"/>
      <p:italic r:id="rId16"/>
      <p:boldItalic r:id="rId17"/>
    </p:embeddedFont>
    <p:embeddedFont>
      <p:font typeface="Great Vibes" panose="020B0604020202020204" charset="0"/>
      <p:regular r:id="rId18"/>
    </p:embeddedFont>
    <p:embeddedFont>
      <p:font typeface="Segoe UI Symbol" panose="020B0502040204020203" pitchFamily="34" charset="0"/>
      <p:regular r:id="rId1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474F9D6-9878-42B7-889E-BCD925B6F2B3}">
  <a:tblStyle styleId="{9474F9D6-9878-42B7-889E-BCD925B6F2B3}"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7EAABD63-CFBC-4523-96FE-9A0C844FD985}" styleName="Table_1">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3C2FFA5D-87B4-456A-9821-1D502468CF0F}" styleName="Estilo temático 1 - Énfasis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Estilo temático 1 - Énfasis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1648" autoAdjust="0"/>
  </p:normalViewPr>
  <p:slideViewPr>
    <p:cSldViewPr snapToGrid="0">
      <p:cViewPr varScale="1">
        <p:scale>
          <a:sx n="93" d="100"/>
          <a:sy n="93" d="100"/>
        </p:scale>
        <p:origin x="1162" y="82"/>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4.fntdata"/><Relationship Id="rId18" Type="http://schemas.openxmlformats.org/officeDocument/2006/relationships/font" Target="fonts/font9.fntdata"/><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font" Target="fonts/font3.fntdata"/><Relationship Id="rId17" Type="http://schemas.openxmlformats.org/officeDocument/2006/relationships/font" Target="fonts/font8.fntdata"/><Relationship Id="rId2" Type="http://schemas.openxmlformats.org/officeDocument/2006/relationships/slide" Target="slides/slide1.xml"/><Relationship Id="rId16" Type="http://schemas.openxmlformats.org/officeDocument/2006/relationships/font" Target="fonts/font7.fntdata"/><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2.fntdata"/><Relationship Id="rId5" Type="http://schemas.openxmlformats.org/officeDocument/2006/relationships/slide" Target="slides/slide4.xml"/><Relationship Id="rId15" Type="http://schemas.openxmlformats.org/officeDocument/2006/relationships/font" Target="fonts/font6.fntdata"/><Relationship Id="rId23" Type="http://schemas.openxmlformats.org/officeDocument/2006/relationships/tableStyles" Target="tableStyles.xml"/><Relationship Id="rId10" Type="http://schemas.openxmlformats.org/officeDocument/2006/relationships/font" Target="fonts/font1.fntdata"/><Relationship Id="rId19" Type="http://schemas.openxmlformats.org/officeDocument/2006/relationships/font" Target="fonts/font10.fntdata"/><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font" Target="fonts/font5.fntdata"/><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21c04ff0027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21c04ff0027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21c04ff0027_0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21c04ff0027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Google Shape;71;g21c04ff0027_0_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2" name="Google Shape;72;g21c04ff0027_0_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
        <p:cNvGrpSpPr/>
        <p:nvPr/>
      </p:nvGrpSpPr>
      <p:grpSpPr>
        <a:xfrm>
          <a:off x="0" y="0"/>
          <a:ext cx="0" cy="0"/>
          <a:chOff x="0" y="0"/>
          <a:chExt cx="0" cy="0"/>
        </a:xfrm>
      </p:grpSpPr>
      <p:sp>
        <p:nvSpPr>
          <p:cNvPr id="78" name="Google Shape;78;g21c04ff0027_0_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9" name="Google Shape;79;g21c04ff0027_0_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g21c04ff0027_0_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4" name="Google Shape;84;g21c04ff0027_0_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g21c04ff0027_0_3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1" name="Google Shape;91;g21c04ff0027_0_3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g21c04ff0027_0_3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6" name="Google Shape;96;g21c04ff0027_0_3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s"/>
              <a:t>‹Nº›</a:t>
            </a:fld>
            <a:endParaRPr/>
          </a:p>
        </p:txBody>
      </p:sp>
    </p:spTree>
  </p:cSld>
  <p:clrMap bg1="lt1" tx1="dk1" bg2="dk2" tx2="lt2" accent1="accent1" accent2="accent2" accent3="accent3" accent4="accent4" accent5="accent5" accent6="accent6" hlink="hlink" folHlink="folHlink"/>
  <p:sldLayoutIdLst>
    <p:sldLayoutId id="2147483649" r:id="rId1"/>
    <p:sldLayoutId id="2147483652" r:id="rId2"/>
    <p:sldLayoutId id="2147483653" r:id="rId3"/>
    <p:sldLayoutId id="2147483654" r:id="rId4"/>
    <p:sldLayoutId id="2147483655" r:id="rId5"/>
    <p:sldLayoutId id="2147483656" r:id="rId6"/>
    <p:sldLayoutId id="2147483658" r:id="rId7"/>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4.xml"/><Relationship Id="rId4" Type="http://schemas.openxmlformats.org/officeDocument/2006/relationships/image" Target="../media/image2.em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rgbClr val="DFE9FB"/>
            </a:gs>
            <a:gs pos="100000">
              <a:srgbClr val="6E9BE7"/>
            </a:gs>
          </a:gsLst>
          <a:path path="circle">
            <a:fillToRect l="50000" t="50000" r="50000" b="50000"/>
          </a:path>
          <a:tileRect/>
        </a:gradFill>
        <a:effectLst/>
      </p:bgPr>
    </p:bg>
    <p:spTree>
      <p:nvGrpSpPr>
        <p:cNvPr id="1" name="Shape 53"/>
        <p:cNvGrpSpPr/>
        <p:nvPr/>
      </p:nvGrpSpPr>
      <p:grpSpPr>
        <a:xfrm>
          <a:off x="0" y="0"/>
          <a:ext cx="0" cy="0"/>
          <a:chOff x="0" y="0"/>
          <a:chExt cx="0" cy="0"/>
        </a:xfrm>
      </p:grpSpPr>
      <p:sp>
        <p:nvSpPr>
          <p:cNvPr id="56" name="Google Shape;56;p13"/>
          <p:cNvSpPr txBox="1"/>
          <p:nvPr/>
        </p:nvSpPr>
        <p:spPr>
          <a:xfrm>
            <a:off x="981908" y="0"/>
            <a:ext cx="7672994" cy="4678173"/>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s" sz="3600" dirty="0">
                <a:solidFill>
                  <a:schemeClr val="dk1"/>
                </a:solidFill>
                <a:latin typeface="Times New Roman"/>
                <a:ea typeface="Times New Roman"/>
                <a:cs typeface="Times New Roman"/>
                <a:sym typeface="Times New Roman"/>
              </a:rPr>
              <a:t>Colegio Merceditas de San Martín de CE.S.AP  </a:t>
            </a:r>
            <a:endParaRPr sz="3600" dirty="0">
              <a:solidFill>
                <a:schemeClr val="dk1"/>
              </a:solidFill>
              <a:latin typeface="Times New Roman"/>
              <a:ea typeface="Times New Roman"/>
              <a:cs typeface="Times New Roman"/>
              <a:sym typeface="Times New Roman"/>
            </a:endParaRPr>
          </a:p>
          <a:p>
            <a:pPr marL="0" lvl="0" indent="0" algn="l" rtl="0">
              <a:spcBef>
                <a:spcPts val="0"/>
              </a:spcBef>
              <a:spcAft>
                <a:spcPts val="0"/>
              </a:spcAft>
              <a:buNone/>
            </a:pPr>
            <a:r>
              <a:rPr lang="es" sz="2000" dirty="0">
                <a:solidFill>
                  <a:schemeClr val="dk1"/>
                </a:solidFill>
                <a:latin typeface="Segoe UI Symbol" panose="020B0502040204020203" pitchFamily="34" charset="0"/>
                <a:ea typeface="Segoe UI Symbol" panose="020B0502040204020203" pitchFamily="34" charset="0"/>
                <a:cs typeface="Times New Roman"/>
                <a:sym typeface="Times New Roman"/>
              </a:rPr>
              <a:t>Tema: </a:t>
            </a:r>
            <a:r>
              <a:rPr lang="es" sz="2000" b="1" dirty="0">
                <a:solidFill>
                  <a:schemeClr val="dk1"/>
                </a:solidFill>
                <a:latin typeface="Franklin Gothic Demi Cond" panose="020B0706030402020204" pitchFamily="34" charset="0"/>
                <a:ea typeface="Times New Roman"/>
                <a:cs typeface="Times New Roman"/>
                <a:sym typeface="Great Vibes"/>
              </a:rPr>
              <a:t>Tipos de energías</a:t>
            </a:r>
            <a:endParaRPr sz="2000" dirty="0">
              <a:solidFill>
                <a:schemeClr val="dk1"/>
              </a:solidFill>
              <a:latin typeface="Franklin Gothic Demi Cond" panose="020B0706030402020204" pitchFamily="34" charset="0"/>
              <a:ea typeface="Times New Roman"/>
              <a:cs typeface="Times New Roman"/>
              <a:sym typeface="Times New Roman"/>
            </a:endParaRPr>
          </a:p>
          <a:p>
            <a:pPr marL="0" lvl="0" indent="0" algn="l" rtl="0">
              <a:spcBef>
                <a:spcPts val="0"/>
              </a:spcBef>
              <a:spcAft>
                <a:spcPts val="0"/>
              </a:spcAft>
              <a:buNone/>
            </a:pPr>
            <a:endParaRPr sz="2000" dirty="0">
              <a:solidFill>
                <a:schemeClr val="dk1"/>
              </a:solidFill>
              <a:latin typeface="Times New Roman"/>
              <a:ea typeface="Times New Roman"/>
              <a:cs typeface="Times New Roman"/>
              <a:sym typeface="Times New Roman"/>
            </a:endParaRPr>
          </a:p>
          <a:p>
            <a:pPr marL="0" lvl="0" indent="0" algn="ctr" rtl="0">
              <a:spcBef>
                <a:spcPts val="0"/>
              </a:spcBef>
              <a:spcAft>
                <a:spcPts val="0"/>
              </a:spcAft>
              <a:buNone/>
            </a:pPr>
            <a:r>
              <a:rPr lang="es" sz="2000" b="1" dirty="0">
                <a:solidFill>
                  <a:schemeClr val="dk1"/>
                </a:solidFill>
                <a:latin typeface="Times New Roman"/>
                <a:ea typeface="Times New Roman"/>
                <a:cs typeface="Times New Roman"/>
                <a:sym typeface="Times New Roman"/>
              </a:rPr>
              <a:t>Curso</a:t>
            </a:r>
            <a:r>
              <a:rPr lang="es" sz="2000" dirty="0">
                <a:solidFill>
                  <a:schemeClr val="dk1"/>
                </a:solidFill>
                <a:latin typeface="Times New Roman"/>
                <a:ea typeface="Times New Roman"/>
                <a:cs typeface="Times New Roman"/>
                <a:sym typeface="Times New Roman"/>
              </a:rPr>
              <a:t>: 2°C </a:t>
            </a:r>
            <a:endParaRPr sz="2000" dirty="0">
              <a:solidFill>
                <a:schemeClr val="dk1"/>
              </a:solidFill>
              <a:latin typeface="Times New Roman"/>
              <a:ea typeface="Times New Roman"/>
              <a:cs typeface="Times New Roman"/>
              <a:sym typeface="Times New Roman"/>
            </a:endParaRPr>
          </a:p>
          <a:p>
            <a:pPr marL="0" lvl="0" indent="0" algn="ctr" rtl="0">
              <a:spcBef>
                <a:spcPts val="0"/>
              </a:spcBef>
              <a:spcAft>
                <a:spcPts val="0"/>
              </a:spcAft>
              <a:buNone/>
            </a:pPr>
            <a:r>
              <a:rPr lang="es" sz="2000" b="1" dirty="0">
                <a:solidFill>
                  <a:schemeClr val="dk1"/>
                </a:solidFill>
                <a:latin typeface="Times New Roman"/>
                <a:ea typeface="Times New Roman"/>
                <a:cs typeface="Times New Roman"/>
                <a:sym typeface="Times New Roman"/>
              </a:rPr>
              <a:t>Profesora: Romina  Noriega</a:t>
            </a:r>
            <a:endParaRPr sz="2000" dirty="0">
              <a:solidFill>
                <a:schemeClr val="dk1"/>
              </a:solidFill>
              <a:latin typeface="Times New Roman"/>
              <a:ea typeface="Times New Roman"/>
              <a:cs typeface="Times New Roman"/>
              <a:sym typeface="Times New Roman"/>
            </a:endParaRPr>
          </a:p>
          <a:p>
            <a:pPr marL="0" lvl="0" indent="0" algn="ctr" rtl="0">
              <a:spcBef>
                <a:spcPts val="0"/>
              </a:spcBef>
              <a:spcAft>
                <a:spcPts val="0"/>
              </a:spcAft>
              <a:buNone/>
            </a:pPr>
            <a:endParaRPr sz="2000" dirty="0">
              <a:solidFill>
                <a:schemeClr val="dk1"/>
              </a:solidFill>
              <a:latin typeface="Times New Roman"/>
              <a:ea typeface="Times New Roman"/>
              <a:cs typeface="Times New Roman"/>
              <a:sym typeface="Times New Roman"/>
            </a:endParaRPr>
          </a:p>
          <a:p>
            <a:pPr marL="0" lvl="0" indent="0" algn="ctr" rtl="0">
              <a:spcBef>
                <a:spcPts val="0"/>
              </a:spcBef>
              <a:spcAft>
                <a:spcPts val="0"/>
              </a:spcAft>
              <a:buNone/>
            </a:pPr>
            <a:r>
              <a:rPr lang="es" sz="2000" b="1" dirty="0">
                <a:solidFill>
                  <a:schemeClr val="dk1"/>
                </a:solidFill>
                <a:latin typeface="Times New Roman"/>
                <a:ea typeface="Times New Roman"/>
                <a:cs typeface="Times New Roman"/>
                <a:sym typeface="Times New Roman"/>
              </a:rPr>
              <a:t>Capacidades: </a:t>
            </a:r>
            <a:endParaRPr sz="2000" b="1" dirty="0">
              <a:solidFill>
                <a:schemeClr val="dk1"/>
              </a:solidFill>
              <a:latin typeface="Times New Roman"/>
              <a:ea typeface="Times New Roman"/>
              <a:cs typeface="Times New Roman"/>
              <a:sym typeface="Times New Roman"/>
            </a:endParaRPr>
          </a:p>
          <a:p>
            <a:pPr marL="457200" marR="0" lvl="0" indent="-378178" algn="ctr" rtl="0">
              <a:lnSpc>
                <a:spcPct val="100000"/>
              </a:lnSpc>
              <a:spcBef>
                <a:spcPts val="0"/>
              </a:spcBef>
              <a:spcAft>
                <a:spcPts val="0"/>
              </a:spcAft>
              <a:buClr>
                <a:schemeClr val="dk1"/>
              </a:buClr>
              <a:buSzPts val="2356"/>
              <a:buFont typeface="Great Vibes"/>
              <a:buChar char="❖"/>
            </a:pPr>
            <a:r>
              <a:rPr lang="es" sz="2000" dirty="0">
                <a:solidFill>
                  <a:schemeClr val="dk1"/>
                </a:solidFill>
                <a:latin typeface="Franklin Gothic Demi Cond" panose="020B0706030402020204" pitchFamily="34" charset="0"/>
                <a:ea typeface="Great Vibes"/>
                <a:cs typeface="Great Vibes"/>
                <a:sym typeface="Great Vibes"/>
              </a:rPr>
              <a:t>Trabajo colaborativo. </a:t>
            </a:r>
            <a:endParaRPr sz="2000" dirty="0">
              <a:solidFill>
                <a:schemeClr val="dk1"/>
              </a:solidFill>
              <a:latin typeface="Franklin Gothic Demi Cond" panose="020B0706030402020204" pitchFamily="34" charset="0"/>
              <a:ea typeface="Great Vibes"/>
              <a:cs typeface="Great Vibes"/>
              <a:sym typeface="Great Vibes"/>
            </a:endParaRPr>
          </a:p>
          <a:p>
            <a:pPr marL="457200" lvl="0" indent="-378178" algn="ctr" rtl="0">
              <a:spcBef>
                <a:spcPts val="0"/>
              </a:spcBef>
              <a:spcAft>
                <a:spcPts val="0"/>
              </a:spcAft>
              <a:buClr>
                <a:schemeClr val="dk1"/>
              </a:buClr>
              <a:buSzPts val="2356"/>
              <a:buFont typeface="Great Vibes"/>
              <a:buChar char="❖"/>
            </a:pPr>
            <a:r>
              <a:rPr lang="es" sz="2000" dirty="0">
                <a:solidFill>
                  <a:schemeClr val="dk1"/>
                </a:solidFill>
                <a:latin typeface="Franklin Gothic Demi Cond" panose="020B0706030402020204" pitchFamily="34" charset="0"/>
                <a:ea typeface="Great Vibes"/>
                <a:cs typeface="Great Vibes"/>
                <a:sym typeface="Great Vibes"/>
              </a:rPr>
              <a:t>Comunicación.</a:t>
            </a:r>
          </a:p>
          <a:p>
            <a:pPr marL="457200" lvl="0" indent="-378178" algn="ctr" rtl="0">
              <a:spcBef>
                <a:spcPts val="0"/>
              </a:spcBef>
              <a:spcAft>
                <a:spcPts val="0"/>
              </a:spcAft>
              <a:buClr>
                <a:schemeClr val="dk1"/>
              </a:buClr>
              <a:buSzPts val="2356"/>
              <a:buFont typeface="Great Vibes"/>
              <a:buChar char="❖"/>
            </a:pPr>
            <a:r>
              <a:rPr lang="es" sz="2000" dirty="0">
                <a:solidFill>
                  <a:schemeClr val="dk1"/>
                </a:solidFill>
                <a:latin typeface="Franklin Gothic Demi Cond" panose="020B0706030402020204" pitchFamily="34" charset="0"/>
                <a:ea typeface="Great Vibes"/>
                <a:cs typeface="Great Vibes"/>
                <a:sym typeface="Great Vibes"/>
              </a:rPr>
              <a:t>Pensamiento crítico</a:t>
            </a:r>
            <a:endParaRPr sz="2000" dirty="0">
              <a:solidFill>
                <a:schemeClr val="dk1"/>
              </a:solidFill>
              <a:latin typeface="Franklin Gothic Demi Cond" panose="020B0706030402020204" pitchFamily="34" charset="0"/>
              <a:ea typeface="Great Vibes"/>
              <a:cs typeface="Great Vibes"/>
              <a:sym typeface="Great Vibes"/>
            </a:endParaRPr>
          </a:p>
          <a:p>
            <a:pPr marL="0" lvl="0" indent="0" algn="ctr" rtl="0">
              <a:spcBef>
                <a:spcPts val="0"/>
              </a:spcBef>
              <a:spcAft>
                <a:spcPts val="0"/>
              </a:spcAft>
              <a:buNone/>
            </a:pPr>
            <a:endParaRPr sz="2000" dirty="0">
              <a:solidFill>
                <a:schemeClr val="dk1"/>
              </a:solidFill>
              <a:latin typeface="Times New Roman"/>
              <a:ea typeface="Times New Roman"/>
              <a:cs typeface="Times New Roman"/>
              <a:sym typeface="Times New Roman"/>
            </a:endParaRPr>
          </a:p>
          <a:p>
            <a:pPr marL="0" lvl="0" indent="0" algn="ctr" rtl="0">
              <a:spcBef>
                <a:spcPts val="0"/>
              </a:spcBef>
              <a:spcAft>
                <a:spcPts val="0"/>
              </a:spcAft>
              <a:buNone/>
            </a:pPr>
            <a:endParaRPr sz="2000" b="1" dirty="0">
              <a:solidFill>
                <a:schemeClr val="dk1"/>
              </a:solidFill>
              <a:latin typeface="Franklin Gothic Book" panose="020B0503020102020204" pitchFamily="34" charset="0"/>
              <a:ea typeface="Great Vibes"/>
              <a:cs typeface="Great Vibes"/>
              <a:sym typeface="Great Vibes"/>
            </a:endParaRPr>
          </a:p>
        </p:txBody>
      </p:sp>
      <p:pic>
        <p:nvPicPr>
          <p:cNvPr id="1026" name="Picture 2" descr="8 ideas de Tareas | fuentes de energia, tipos de energia, energía renovable">
            <a:extLst>
              <a:ext uri="{FF2B5EF4-FFF2-40B4-BE49-F238E27FC236}">
                <a16:creationId xmlns:a16="http://schemas.microsoft.com/office/drawing/2014/main" id="{4D4D774C-6D0C-017D-5D43-2664947931A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3099" y="1730756"/>
            <a:ext cx="1921734" cy="3235741"/>
          </a:xfrm>
          <a:prstGeom prst="rect">
            <a:avLst/>
          </a:prstGeom>
          <a:noFill/>
          <a:extLst>
            <a:ext uri="{909E8E84-426E-40DD-AFC4-6F175D3DCCD1}">
              <a14:hiddenFill xmlns:a14="http://schemas.microsoft.com/office/drawing/2010/main">
                <a:solidFill>
                  <a:srgbClr val="FFFFFF"/>
                </a:solidFill>
              </a14:hiddenFill>
            </a:ext>
          </a:extLst>
        </p:spPr>
      </p:pic>
      <p:pic>
        <p:nvPicPr>
          <p:cNvPr id="4" name="Imagen 3">
            <a:extLst>
              <a:ext uri="{FF2B5EF4-FFF2-40B4-BE49-F238E27FC236}">
                <a16:creationId xmlns:a16="http://schemas.microsoft.com/office/drawing/2014/main" id="{DAFCF50D-4B4E-4E12-B390-7DD9459C2288}"/>
              </a:ext>
            </a:extLst>
          </p:cNvPr>
          <p:cNvPicPr>
            <a:picLocks noChangeAspect="1"/>
          </p:cNvPicPr>
          <p:nvPr/>
        </p:nvPicPr>
        <p:blipFill>
          <a:blip r:embed="rId4"/>
          <a:srcRect/>
          <a:stretch>
            <a:fillRect/>
          </a:stretch>
        </p:blipFill>
        <p:spPr bwMode="auto">
          <a:xfrm>
            <a:off x="7860803" y="593510"/>
            <a:ext cx="1215390" cy="1419225"/>
          </a:xfrm>
          <a:prstGeom prst="ellipse">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rgbClr val="DFE9FB"/>
            </a:gs>
            <a:gs pos="100000">
              <a:srgbClr val="6E9BE7"/>
            </a:gs>
          </a:gsLst>
          <a:path path="circle">
            <a:fillToRect l="50000" t="50000" r="50000" b="50000"/>
          </a:path>
          <a:tileRect/>
        </a:gradFill>
        <a:effectLst/>
      </p:bgPr>
    </p:bg>
    <p:spTree>
      <p:nvGrpSpPr>
        <p:cNvPr id="1" name="Shape 65"/>
        <p:cNvGrpSpPr/>
        <p:nvPr/>
      </p:nvGrpSpPr>
      <p:grpSpPr>
        <a:xfrm>
          <a:off x="0" y="0"/>
          <a:ext cx="0" cy="0"/>
          <a:chOff x="0" y="0"/>
          <a:chExt cx="0" cy="0"/>
        </a:xfrm>
      </p:grpSpPr>
      <p:sp>
        <p:nvSpPr>
          <p:cNvPr id="66" name="Google Shape;66;p15"/>
          <p:cNvSpPr txBox="1">
            <a:spLocks noGrp="1"/>
          </p:cNvSpPr>
          <p:nvPr>
            <p:ph type="title" idx="4294967295"/>
          </p:nvPr>
        </p:nvSpPr>
        <p:spPr>
          <a:xfrm>
            <a:off x="0" y="0"/>
            <a:ext cx="3049200" cy="16059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s" sz="1800" dirty="0">
                <a:latin typeface="Franklin Gothic Medium Cond" panose="020B0606030402020204" pitchFamily="34" charset="0"/>
                <a:ea typeface="Great Vibes"/>
                <a:cs typeface="Great Vibes"/>
                <a:sym typeface="Great Vibes"/>
              </a:rPr>
              <a:t>Temas  a tratar con la metodología: aula invertida.</a:t>
            </a:r>
            <a:br>
              <a:rPr lang="es" sz="1800" dirty="0">
                <a:latin typeface="Franklin Gothic Medium Cond" panose="020B0606030402020204" pitchFamily="34" charset="0"/>
                <a:ea typeface="Great Vibes"/>
                <a:cs typeface="Great Vibes"/>
                <a:sym typeface="Great Vibes"/>
              </a:rPr>
            </a:br>
            <a:r>
              <a:rPr lang="es" sz="1800" dirty="0">
                <a:latin typeface="Franklin Gothic Medium Cond" panose="020B0606030402020204" pitchFamily="34" charset="0"/>
                <a:ea typeface="Great Vibes"/>
                <a:cs typeface="Great Vibes"/>
                <a:sym typeface="Great Vibes"/>
              </a:rPr>
              <a:t>Cada grupo deberá investigar, seleccionar y presentar la información crecabada, según el tipo de energía que les tocó.</a:t>
            </a:r>
            <a:br>
              <a:rPr lang="es" sz="1800" dirty="0">
                <a:latin typeface="Franklin Gothic Medium Cond" panose="020B0606030402020204" pitchFamily="34" charset="0"/>
                <a:ea typeface="Great Vibes"/>
                <a:cs typeface="Great Vibes"/>
                <a:sym typeface="Great Vibes"/>
              </a:rPr>
            </a:br>
            <a:r>
              <a:rPr lang="es" sz="1800" dirty="0">
                <a:latin typeface="Franklin Gothic Medium Cond" panose="020B0606030402020204" pitchFamily="34" charset="0"/>
                <a:ea typeface="Great Vibes"/>
                <a:cs typeface="Great Vibes"/>
                <a:sym typeface="Great Vibes"/>
              </a:rPr>
              <a:t>Elaborar una presentación en canva y exponer lo trabajado.</a:t>
            </a:r>
            <a:br>
              <a:rPr lang="es" sz="1800" dirty="0">
                <a:latin typeface="Franklin Gothic Medium Cond" panose="020B0606030402020204" pitchFamily="34" charset="0"/>
                <a:ea typeface="Great Vibes"/>
                <a:cs typeface="Great Vibes"/>
                <a:sym typeface="Great Vibes"/>
              </a:rPr>
            </a:br>
            <a:r>
              <a:rPr lang="es" sz="1800" dirty="0">
                <a:latin typeface="Franklin Gothic Medium Cond" panose="020B0606030402020204" pitchFamily="34" charset="0"/>
                <a:ea typeface="Great Vibes"/>
                <a:cs typeface="Great Vibes"/>
                <a:sym typeface="Great Vibes"/>
              </a:rPr>
              <a:t>Idear una actividad de cierre, puede ser por ejemplo: sopa de letras, crucigrama, adivinanzas, etc,</a:t>
            </a:r>
            <a:br>
              <a:rPr lang="es" sz="1800" dirty="0">
                <a:latin typeface="Franklin Gothic Medium Cond" panose="020B0606030402020204" pitchFamily="34" charset="0"/>
                <a:ea typeface="Great Vibes"/>
                <a:cs typeface="Great Vibes"/>
                <a:sym typeface="Great Vibes"/>
              </a:rPr>
            </a:br>
            <a:r>
              <a:rPr lang="es" sz="1800" dirty="0">
                <a:latin typeface="Franklin Gothic Medium Cond" panose="020B0606030402020204" pitchFamily="34" charset="0"/>
                <a:ea typeface="Great Vibes"/>
                <a:cs typeface="Great Vibes"/>
                <a:sym typeface="Great Vibes"/>
              </a:rPr>
              <a:t>Tiempo de exposición por grupo 20 minutos.</a:t>
            </a:r>
            <a:br>
              <a:rPr lang="es" sz="1800" dirty="0">
                <a:latin typeface="Franklin Gothic Medium Cond" panose="020B0606030402020204" pitchFamily="34" charset="0"/>
                <a:ea typeface="Great Vibes"/>
                <a:cs typeface="Great Vibes"/>
                <a:sym typeface="Great Vibes"/>
              </a:rPr>
            </a:br>
            <a:endParaRPr sz="1800" dirty="0">
              <a:latin typeface="Franklin Gothic Medium Cond" panose="020B0606030402020204" pitchFamily="34" charset="0"/>
            </a:endParaRPr>
          </a:p>
        </p:txBody>
      </p:sp>
      <p:graphicFrame>
        <p:nvGraphicFramePr>
          <p:cNvPr id="67" name="Google Shape;67;p15"/>
          <p:cNvGraphicFramePr/>
          <p:nvPr>
            <p:extLst>
              <p:ext uri="{D42A27DB-BD31-4B8C-83A1-F6EECF244321}">
                <p14:modId xmlns:p14="http://schemas.microsoft.com/office/powerpoint/2010/main" val="2166674354"/>
              </p:ext>
            </p:extLst>
          </p:nvPr>
        </p:nvGraphicFramePr>
        <p:xfrm>
          <a:off x="3049209" y="-9"/>
          <a:ext cx="3745050" cy="5143500"/>
        </p:xfrm>
        <a:graphic>
          <a:graphicData uri="http://schemas.openxmlformats.org/drawingml/2006/table">
            <a:tbl>
              <a:tblPr>
                <a:tableStyleId>{284E427A-3D55-4303-BF80-6455036E1DE7}</a:tableStyleId>
              </a:tblPr>
              <a:tblGrid>
                <a:gridCol w="739900">
                  <a:extLst>
                    <a:ext uri="{9D8B030D-6E8A-4147-A177-3AD203B41FA5}">
                      <a16:colId xmlns:a16="http://schemas.microsoft.com/office/drawing/2014/main" val="20000"/>
                    </a:ext>
                  </a:extLst>
                </a:gridCol>
                <a:gridCol w="1327825">
                  <a:extLst>
                    <a:ext uri="{9D8B030D-6E8A-4147-A177-3AD203B41FA5}">
                      <a16:colId xmlns:a16="http://schemas.microsoft.com/office/drawing/2014/main" val="20001"/>
                    </a:ext>
                  </a:extLst>
                </a:gridCol>
                <a:gridCol w="1677325">
                  <a:extLst>
                    <a:ext uri="{9D8B030D-6E8A-4147-A177-3AD203B41FA5}">
                      <a16:colId xmlns:a16="http://schemas.microsoft.com/office/drawing/2014/main" val="20003"/>
                    </a:ext>
                  </a:extLst>
                </a:gridCol>
              </a:tblGrid>
              <a:tr h="935700">
                <a:tc>
                  <a:txBody>
                    <a:bodyPr/>
                    <a:lstStyle/>
                    <a:p>
                      <a:pPr marL="0" lvl="0" indent="0" algn="ctr" rtl="0">
                        <a:spcBef>
                          <a:spcPts val="0"/>
                        </a:spcBef>
                        <a:spcAft>
                          <a:spcPts val="0"/>
                        </a:spcAft>
                        <a:buNone/>
                      </a:pPr>
                      <a:r>
                        <a:rPr lang="es" sz="1200" b="1">
                          <a:sym typeface="Times New Roman"/>
                        </a:rPr>
                        <a:t>Grupo </a:t>
                      </a:r>
                      <a:endParaRPr sz="1200" b="1">
                        <a:latin typeface="Times New Roman"/>
                        <a:ea typeface="Times New Roman"/>
                        <a:cs typeface="Times New Roman"/>
                        <a:sym typeface="Times New Roman"/>
                      </a:endParaRPr>
                    </a:p>
                  </a:txBody>
                  <a:tcPr marL="91425" marR="91425" marT="91425" marB="91425"/>
                </a:tc>
                <a:tc>
                  <a:txBody>
                    <a:bodyPr/>
                    <a:lstStyle/>
                    <a:p>
                      <a:pPr marL="0" lvl="0" indent="0" algn="ctr" rtl="0">
                        <a:spcBef>
                          <a:spcPts val="0"/>
                        </a:spcBef>
                        <a:spcAft>
                          <a:spcPts val="0"/>
                        </a:spcAft>
                        <a:buNone/>
                      </a:pPr>
                      <a:r>
                        <a:rPr lang="es" sz="1200" b="1" dirty="0">
                          <a:sym typeface="Times New Roman"/>
                        </a:rPr>
                        <a:t>Tema</a:t>
                      </a:r>
                      <a:endParaRPr sz="1200" b="1" dirty="0">
                        <a:latin typeface="Times New Roman"/>
                        <a:ea typeface="Times New Roman"/>
                        <a:cs typeface="Times New Roman"/>
                        <a:sym typeface="Times New Roman"/>
                      </a:endParaRPr>
                    </a:p>
                  </a:txBody>
                  <a:tcPr marL="91425" marR="91425" marT="91425" marB="91425"/>
                </a:tc>
                <a:tc>
                  <a:txBody>
                    <a:bodyPr/>
                    <a:lstStyle/>
                    <a:p>
                      <a:pPr marL="0" lvl="0" indent="0" algn="ctr" rtl="0">
                        <a:spcBef>
                          <a:spcPts val="0"/>
                        </a:spcBef>
                        <a:spcAft>
                          <a:spcPts val="0"/>
                        </a:spcAft>
                        <a:buNone/>
                      </a:pPr>
                      <a:r>
                        <a:rPr lang="es" sz="1200" b="1">
                          <a:sym typeface="Times New Roman"/>
                        </a:rPr>
                        <a:t>Cantidad de diapositivas </a:t>
                      </a:r>
                      <a:endParaRPr sz="1200" b="1">
                        <a:latin typeface="Times New Roman"/>
                        <a:ea typeface="Times New Roman"/>
                        <a:cs typeface="Times New Roman"/>
                        <a:sym typeface="Times New Roman"/>
                      </a:endParaRPr>
                    </a:p>
                  </a:txBody>
                  <a:tcPr marL="91425" marR="91425" marT="91425" marB="91425"/>
                </a:tc>
                <a:extLst>
                  <a:ext uri="{0D108BD9-81ED-4DB2-BD59-A6C34878D82A}">
                    <a16:rowId xmlns:a16="http://schemas.microsoft.com/office/drawing/2014/main" val="10000"/>
                  </a:ext>
                </a:extLst>
              </a:tr>
              <a:tr h="671125">
                <a:tc>
                  <a:txBody>
                    <a:bodyPr/>
                    <a:lstStyle/>
                    <a:p>
                      <a:pPr marL="457200" lvl="0" indent="-228600" algn="l" rtl="0">
                        <a:spcBef>
                          <a:spcPts val="0"/>
                        </a:spcBef>
                        <a:spcAft>
                          <a:spcPts val="0"/>
                        </a:spcAft>
                        <a:buNone/>
                      </a:pPr>
                      <a:r>
                        <a:rPr lang="es"/>
                        <a:t>1</a:t>
                      </a:r>
                      <a:endParaRPr/>
                    </a:p>
                  </a:txBody>
                  <a:tcPr marL="91425" marR="91425" marT="91425" marB="91425"/>
                </a:tc>
                <a:tc>
                  <a:txBody>
                    <a:bodyPr/>
                    <a:lstStyle/>
                    <a:p>
                      <a:pPr marL="0" lvl="0" indent="0" algn="l" rtl="0">
                        <a:spcBef>
                          <a:spcPts val="0"/>
                        </a:spcBef>
                        <a:spcAft>
                          <a:spcPts val="0"/>
                        </a:spcAft>
                        <a:buNone/>
                      </a:pPr>
                      <a:r>
                        <a:rPr lang="es-ES" sz="1200" b="1" dirty="0">
                          <a:latin typeface="Franklin Gothic Book" panose="020B0503020102020204" pitchFamily="34" charset="0"/>
                          <a:ea typeface="Great Vibes"/>
                          <a:cs typeface="Great Vibes"/>
                          <a:sym typeface="Great Vibes"/>
                        </a:rPr>
                        <a:t>Energía solar</a:t>
                      </a:r>
                      <a:endParaRPr sz="1200" b="1" dirty="0">
                        <a:latin typeface="Franklin Gothic Book" panose="020B0503020102020204" pitchFamily="34" charset="0"/>
                        <a:ea typeface="Great Vibes"/>
                        <a:cs typeface="Great Vibes"/>
                        <a:sym typeface="Great Vibes"/>
                      </a:endParaRPr>
                    </a:p>
                  </a:txBody>
                  <a:tcPr marL="91425" marR="91425" marT="91425" marB="91425"/>
                </a:tc>
                <a:tc>
                  <a:txBody>
                    <a:bodyPr/>
                    <a:lstStyle/>
                    <a:p>
                      <a:pPr marL="0" lvl="0" indent="0" algn="l" rtl="0">
                        <a:spcBef>
                          <a:spcPts val="0"/>
                        </a:spcBef>
                        <a:spcAft>
                          <a:spcPts val="0"/>
                        </a:spcAft>
                        <a:buNone/>
                      </a:pPr>
                      <a:r>
                        <a:rPr lang="es" sz="1200" b="1">
                          <a:sym typeface="Great Vibes"/>
                        </a:rPr>
                        <a:t>12 Diapositivas. </a:t>
                      </a:r>
                      <a:endParaRPr sz="1200" b="1">
                        <a:latin typeface="Great Vibes"/>
                        <a:ea typeface="Great Vibes"/>
                        <a:cs typeface="Great Vibes"/>
                        <a:sym typeface="Great Vibes"/>
                      </a:endParaRPr>
                    </a:p>
                  </a:txBody>
                  <a:tcPr marL="91425" marR="91425" marT="91425" marB="91425"/>
                </a:tc>
                <a:extLst>
                  <a:ext uri="{0D108BD9-81ED-4DB2-BD59-A6C34878D82A}">
                    <a16:rowId xmlns:a16="http://schemas.microsoft.com/office/drawing/2014/main" val="10001"/>
                  </a:ext>
                </a:extLst>
              </a:tr>
              <a:tr h="671125">
                <a:tc>
                  <a:txBody>
                    <a:bodyPr/>
                    <a:lstStyle/>
                    <a:p>
                      <a:pPr marL="457200" lvl="0" indent="-228600" algn="l" rtl="0">
                        <a:spcBef>
                          <a:spcPts val="0"/>
                        </a:spcBef>
                        <a:spcAft>
                          <a:spcPts val="0"/>
                        </a:spcAft>
                        <a:buNone/>
                      </a:pPr>
                      <a:r>
                        <a:rPr lang="es"/>
                        <a:t>2</a:t>
                      </a:r>
                      <a:endParaRPr/>
                    </a:p>
                  </a:txBody>
                  <a:tcPr marL="91425" marR="91425" marT="91425" marB="91425"/>
                </a:tc>
                <a:tc>
                  <a:txBody>
                    <a:bodyPr/>
                    <a:lstStyle/>
                    <a:p>
                      <a:pPr marL="0" lvl="0" indent="0" algn="l" rtl="0">
                        <a:spcBef>
                          <a:spcPts val="0"/>
                        </a:spcBef>
                        <a:spcAft>
                          <a:spcPts val="0"/>
                        </a:spcAft>
                        <a:buNone/>
                      </a:pPr>
                      <a:r>
                        <a:rPr lang="es-ES" sz="1200" b="1" dirty="0">
                          <a:latin typeface="Franklin Gothic Book" panose="020B0503020102020204" pitchFamily="34" charset="0"/>
                          <a:ea typeface="Great Vibes"/>
                          <a:cs typeface="Great Vibes"/>
                          <a:sym typeface="Great Vibes"/>
                        </a:rPr>
                        <a:t>Energía  Nuclear</a:t>
                      </a:r>
                      <a:endParaRPr sz="1200" b="1" dirty="0">
                        <a:latin typeface="Franklin Gothic Book" panose="020B0503020102020204" pitchFamily="34" charset="0"/>
                        <a:ea typeface="Great Vibes"/>
                        <a:cs typeface="Great Vibes"/>
                        <a:sym typeface="Great Vibes"/>
                      </a:endParaRPr>
                    </a:p>
                  </a:txBody>
                  <a:tcPr marL="91425" marR="91425" marT="91425" marB="91425"/>
                </a:tc>
                <a:tc>
                  <a:txBody>
                    <a:bodyPr/>
                    <a:lstStyle/>
                    <a:p>
                      <a:pPr marL="0" lvl="0" indent="0" algn="l" rtl="0">
                        <a:spcBef>
                          <a:spcPts val="0"/>
                        </a:spcBef>
                        <a:spcAft>
                          <a:spcPts val="0"/>
                        </a:spcAft>
                        <a:buNone/>
                      </a:pPr>
                      <a:r>
                        <a:rPr lang="es" sz="1200" b="1">
                          <a:solidFill>
                            <a:schemeClr val="dk1"/>
                          </a:solidFill>
                          <a:sym typeface="Great Vibes"/>
                        </a:rPr>
                        <a:t>12 Diapositivas. </a:t>
                      </a:r>
                      <a:endParaRPr sz="1200" b="1">
                        <a:solidFill>
                          <a:schemeClr val="dk1"/>
                        </a:solidFill>
                        <a:latin typeface="Great Vibes"/>
                        <a:ea typeface="Great Vibes"/>
                        <a:cs typeface="Great Vibes"/>
                        <a:sym typeface="Great Vibes"/>
                      </a:endParaRPr>
                    </a:p>
                  </a:txBody>
                  <a:tcPr marL="91425" marR="91425" marT="91425" marB="91425"/>
                </a:tc>
                <a:extLst>
                  <a:ext uri="{0D108BD9-81ED-4DB2-BD59-A6C34878D82A}">
                    <a16:rowId xmlns:a16="http://schemas.microsoft.com/office/drawing/2014/main" val="10002"/>
                  </a:ext>
                </a:extLst>
              </a:tr>
              <a:tr h="671125">
                <a:tc>
                  <a:txBody>
                    <a:bodyPr/>
                    <a:lstStyle/>
                    <a:p>
                      <a:pPr marL="457200" lvl="0" indent="-228600" algn="l" rtl="0">
                        <a:spcBef>
                          <a:spcPts val="0"/>
                        </a:spcBef>
                        <a:spcAft>
                          <a:spcPts val="0"/>
                        </a:spcAft>
                        <a:buNone/>
                      </a:pPr>
                      <a:r>
                        <a:rPr lang="es"/>
                        <a:t>3</a:t>
                      </a:r>
                      <a:endParaRPr/>
                    </a:p>
                  </a:txBody>
                  <a:tcPr marL="91425" marR="91425" marT="91425" marB="91425"/>
                </a:tc>
                <a:tc>
                  <a:txBody>
                    <a:bodyPr/>
                    <a:lstStyle/>
                    <a:p>
                      <a:pPr marL="0" lvl="0" indent="0" algn="l" rtl="0">
                        <a:spcBef>
                          <a:spcPts val="0"/>
                        </a:spcBef>
                        <a:spcAft>
                          <a:spcPts val="0"/>
                        </a:spcAft>
                        <a:buNone/>
                      </a:pPr>
                      <a:r>
                        <a:rPr lang="es-ES" sz="1200" b="1" dirty="0">
                          <a:latin typeface="Franklin Gothic Book" panose="020B0503020102020204" pitchFamily="34" charset="0"/>
                          <a:ea typeface="Great Vibes"/>
                          <a:cs typeface="Great Vibes"/>
                          <a:sym typeface="Great Vibes"/>
                        </a:rPr>
                        <a:t>Energía Eólica</a:t>
                      </a:r>
                      <a:endParaRPr sz="1200" b="1" dirty="0">
                        <a:latin typeface="Franklin Gothic Book" panose="020B0503020102020204" pitchFamily="34" charset="0"/>
                        <a:ea typeface="Great Vibes"/>
                        <a:cs typeface="Great Vibes"/>
                        <a:sym typeface="Great Vibes"/>
                      </a:endParaRPr>
                    </a:p>
                  </a:txBody>
                  <a:tcPr marL="91425" marR="91425" marT="91425" marB="91425"/>
                </a:tc>
                <a:tc>
                  <a:txBody>
                    <a:bodyPr/>
                    <a:lstStyle/>
                    <a:p>
                      <a:pPr marL="0" lvl="0" indent="0" algn="l" rtl="0">
                        <a:spcBef>
                          <a:spcPts val="0"/>
                        </a:spcBef>
                        <a:spcAft>
                          <a:spcPts val="0"/>
                        </a:spcAft>
                        <a:buNone/>
                      </a:pPr>
                      <a:r>
                        <a:rPr lang="es" sz="1200" b="1">
                          <a:solidFill>
                            <a:schemeClr val="dk1"/>
                          </a:solidFill>
                          <a:sym typeface="Great Vibes"/>
                        </a:rPr>
                        <a:t>12 Diapositivas. </a:t>
                      </a:r>
                      <a:endParaRPr sz="1200" b="1">
                        <a:solidFill>
                          <a:schemeClr val="dk1"/>
                        </a:solidFill>
                        <a:latin typeface="Great Vibes"/>
                        <a:ea typeface="Great Vibes"/>
                        <a:cs typeface="Great Vibes"/>
                        <a:sym typeface="Great Vibes"/>
                      </a:endParaRPr>
                    </a:p>
                  </a:txBody>
                  <a:tcPr marL="91425" marR="91425" marT="91425" marB="91425"/>
                </a:tc>
                <a:extLst>
                  <a:ext uri="{0D108BD9-81ED-4DB2-BD59-A6C34878D82A}">
                    <a16:rowId xmlns:a16="http://schemas.microsoft.com/office/drawing/2014/main" val="10003"/>
                  </a:ext>
                </a:extLst>
              </a:tr>
              <a:tr h="852175">
                <a:tc>
                  <a:txBody>
                    <a:bodyPr/>
                    <a:lstStyle/>
                    <a:p>
                      <a:pPr marL="457200" lvl="0" indent="-228600" algn="l" rtl="0">
                        <a:spcBef>
                          <a:spcPts val="0"/>
                        </a:spcBef>
                        <a:spcAft>
                          <a:spcPts val="0"/>
                        </a:spcAft>
                        <a:buNone/>
                      </a:pPr>
                      <a:r>
                        <a:rPr lang="es"/>
                        <a:t>4</a:t>
                      </a:r>
                      <a:endParaRPr/>
                    </a:p>
                  </a:txBody>
                  <a:tcPr marL="91425" marR="91425" marT="91425" marB="91425"/>
                </a:tc>
                <a:tc>
                  <a:txBody>
                    <a:bodyPr/>
                    <a:lstStyle/>
                    <a:p>
                      <a:pPr marL="0" lvl="0" indent="0" algn="l" rtl="0">
                        <a:spcBef>
                          <a:spcPts val="0"/>
                        </a:spcBef>
                        <a:spcAft>
                          <a:spcPts val="0"/>
                        </a:spcAft>
                        <a:buNone/>
                      </a:pPr>
                      <a:r>
                        <a:rPr lang="es-ES" sz="1200" b="1" dirty="0">
                          <a:latin typeface="Franklin Gothic Book" panose="020B0503020102020204" pitchFamily="34" charset="0"/>
                          <a:ea typeface="Great Vibes"/>
                          <a:cs typeface="Great Vibes"/>
                          <a:sym typeface="Great Vibes"/>
                        </a:rPr>
                        <a:t>Energía hidroeléctrica</a:t>
                      </a:r>
                      <a:endParaRPr sz="1200" b="1" dirty="0">
                        <a:latin typeface="Franklin Gothic Book" panose="020B0503020102020204" pitchFamily="34" charset="0"/>
                        <a:ea typeface="Great Vibes"/>
                        <a:cs typeface="Great Vibes"/>
                        <a:sym typeface="Great Vibes"/>
                      </a:endParaRPr>
                    </a:p>
                  </a:txBody>
                  <a:tcPr marL="91425" marR="91425" marT="91425" marB="91425"/>
                </a:tc>
                <a:tc>
                  <a:txBody>
                    <a:bodyPr/>
                    <a:lstStyle/>
                    <a:p>
                      <a:pPr marL="0" lvl="0" indent="0" algn="l" rtl="0">
                        <a:spcBef>
                          <a:spcPts val="0"/>
                        </a:spcBef>
                        <a:spcAft>
                          <a:spcPts val="0"/>
                        </a:spcAft>
                        <a:buNone/>
                      </a:pPr>
                      <a:r>
                        <a:rPr lang="es" sz="1200" b="1">
                          <a:solidFill>
                            <a:schemeClr val="dk1"/>
                          </a:solidFill>
                          <a:sym typeface="Great Vibes"/>
                        </a:rPr>
                        <a:t>12 Diapositivas. </a:t>
                      </a:r>
                      <a:endParaRPr sz="1200" b="1">
                        <a:solidFill>
                          <a:schemeClr val="dk1"/>
                        </a:solidFill>
                        <a:latin typeface="Great Vibes"/>
                        <a:ea typeface="Great Vibes"/>
                        <a:cs typeface="Great Vibes"/>
                        <a:sym typeface="Great Vibes"/>
                      </a:endParaRPr>
                    </a:p>
                  </a:txBody>
                  <a:tcPr marL="91425" marR="91425" marT="91425" marB="91425"/>
                </a:tc>
                <a:extLst>
                  <a:ext uri="{0D108BD9-81ED-4DB2-BD59-A6C34878D82A}">
                    <a16:rowId xmlns:a16="http://schemas.microsoft.com/office/drawing/2014/main" val="10004"/>
                  </a:ext>
                </a:extLst>
              </a:tr>
              <a:tr h="671125">
                <a:tc>
                  <a:txBody>
                    <a:bodyPr/>
                    <a:lstStyle/>
                    <a:p>
                      <a:pPr marL="457200" lvl="0" indent="-228600" algn="l" rtl="0">
                        <a:spcBef>
                          <a:spcPts val="0"/>
                        </a:spcBef>
                        <a:spcAft>
                          <a:spcPts val="0"/>
                        </a:spcAft>
                        <a:buNone/>
                      </a:pPr>
                      <a:r>
                        <a:rPr lang="es"/>
                        <a:t>5</a:t>
                      </a:r>
                      <a:endParaRPr/>
                    </a:p>
                  </a:txBody>
                  <a:tcPr marL="91425" marR="91425" marT="91425" marB="91425"/>
                </a:tc>
                <a:tc>
                  <a:txBody>
                    <a:bodyPr/>
                    <a:lstStyle/>
                    <a:p>
                      <a:pPr marL="0" lvl="0" indent="0" algn="l" rtl="0">
                        <a:spcBef>
                          <a:spcPts val="0"/>
                        </a:spcBef>
                        <a:spcAft>
                          <a:spcPts val="0"/>
                        </a:spcAft>
                        <a:buNone/>
                      </a:pPr>
                      <a:r>
                        <a:rPr lang="es-ES" sz="1200" b="1" dirty="0">
                          <a:latin typeface="Franklin Gothic Book" panose="020B0503020102020204" pitchFamily="34" charset="0"/>
                          <a:ea typeface="Great Vibes"/>
                          <a:cs typeface="Great Vibes"/>
                          <a:sym typeface="Great Vibes"/>
                        </a:rPr>
                        <a:t>Energía geotérmica</a:t>
                      </a:r>
                      <a:endParaRPr sz="1200" b="1" dirty="0">
                        <a:latin typeface="Franklin Gothic Book" panose="020B0503020102020204" pitchFamily="34" charset="0"/>
                        <a:ea typeface="Great Vibes"/>
                        <a:cs typeface="Great Vibes"/>
                        <a:sym typeface="Great Vibes"/>
                      </a:endParaRPr>
                    </a:p>
                  </a:txBody>
                  <a:tcPr marL="91425" marR="91425" marT="91425" marB="91425"/>
                </a:tc>
                <a:tc>
                  <a:txBody>
                    <a:bodyPr/>
                    <a:lstStyle/>
                    <a:p>
                      <a:pPr marL="0" lvl="0" indent="0" algn="l" rtl="0">
                        <a:spcBef>
                          <a:spcPts val="0"/>
                        </a:spcBef>
                        <a:spcAft>
                          <a:spcPts val="0"/>
                        </a:spcAft>
                        <a:buNone/>
                      </a:pPr>
                      <a:r>
                        <a:rPr lang="es" sz="1200" b="1">
                          <a:solidFill>
                            <a:schemeClr val="dk1"/>
                          </a:solidFill>
                          <a:sym typeface="Great Vibes"/>
                        </a:rPr>
                        <a:t>12 Diapositivas. </a:t>
                      </a:r>
                      <a:endParaRPr sz="1200" b="1">
                        <a:solidFill>
                          <a:schemeClr val="dk1"/>
                        </a:solidFill>
                        <a:latin typeface="Great Vibes"/>
                        <a:ea typeface="Great Vibes"/>
                        <a:cs typeface="Great Vibes"/>
                        <a:sym typeface="Great Vibes"/>
                      </a:endParaRPr>
                    </a:p>
                  </a:txBody>
                  <a:tcPr marL="91425" marR="91425" marT="91425" marB="91425"/>
                </a:tc>
                <a:extLst>
                  <a:ext uri="{0D108BD9-81ED-4DB2-BD59-A6C34878D82A}">
                    <a16:rowId xmlns:a16="http://schemas.microsoft.com/office/drawing/2014/main" val="10005"/>
                  </a:ext>
                </a:extLst>
              </a:tr>
              <a:tr h="671125">
                <a:tc>
                  <a:txBody>
                    <a:bodyPr/>
                    <a:lstStyle/>
                    <a:p>
                      <a:pPr marL="457200" lvl="0" indent="-228600" algn="l" rtl="0">
                        <a:spcBef>
                          <a:spcPts val="0"/>
                        </a:spcBef>
                        <a:spcAft>
                          <a:spcPts val="0"/>
                        </a:spcAft>
                        <a:buNone/>
                      </a:pPr>
                      <a:r>
                        <a:rPr lang="es"/>
                        <a:t>6</a:t>
                      </a:r>
                      <a:endParaRPr/>
                    </a:p>
                  </a:txBody>
                  <a:tcPr marL="91425" marR="91425" marT="91425" marB="91425"/>
                </a:tc>
                <a:tc>
                  <a:txBody>
                    <a:bodyPr/>
                    <a:lstStyle/>
                    <a:p>
                      <a:pPr marL="0" lvl="0" indent="0" algn="l" rtl="0">
                        <a:spcBef>
                          <a:spcPts val="0"/>
                        </a:spcBef>
                        <a:spcAft>
                          <a:spcPts val="0"/>
                        </a:spcAft>
                        <a:buNone/>
                      </a:pPr>
                      <a:r>
                        <a:rPr lang="es-ES" sz="1200" b="1" dirty="0">
                          <a:latin typeface="Franklin Gothic Book" panose="020B0503020102020204" pitchFamily="34" charset="0"/>
                          <a:ea typeface="Great Vibes"/>
                          <a:cs typeface="Great Vibes"/>
                          <a:sym typeface="Great Vibes"/>
                        </a:rPr>
                        <a:t>Combustibles</a:t>
                      </a:r>
                      <a:endParaRPr sz="1200" b="1" dirty="0">
                        <a:latin typeface="Franklin Gothic Book" panose="020B0503020102020204" pitchFamily="34" charset="0"/>
                        <a:ea typeface="Great Vibes"/>
                        <a:cs typeface="Great Vibes"/>
                        <a:sym typeface="Great Vibes"/>
                      </a:endParaRPr>
                    </a:p>
                  </a:txBody>
                  <a:tcPr marL="91425" marR="91425" marT="91425" marB="91425"/>
                </a:tc>
                <a:tc>
                  <a:txBody>
                    <a:bodyPr/>
                    <a:lstStyle/>
                    <a:p>
                      <a:pPr marL="0" lvl="0" indent="0" algn="l" rtl="0">
                        <a:spcBef>
                          <a:spcPts val="0"/>
                        </a:spcBef>
                        <a:spcAft>
                          <a:spcPts val="0"/>
                        </a:spcAft>
                        <a:buNone/>
                      </a:pPr>
                      <a:r>
                        <a:rPr lang="es" sz="1200" b="1" dirty="0">
                          <a:solidFill>
                            <a:schemeClr val="dk1"/>
                          </a:solidFill>
                          <a:sym typeface="Great Vibes"/>
                        </a:rPr>
                        <a:t>12 Diapositivas. </a:t>
                      </a:r>
                      <a:endParaRPr sz="1200" b="1" dirty="0">
                        <a:solidFill>
                          <a:schemeClr val="dk1"/>
                        </a:solidFill>
                        <a:latin typeface="Great Vibes"/>
                        <a:ea typeface="Great Vibes"/>
                        <a:cs typeface="Great Vibes"/>
                        <a:sym typeface="Great Vibes"/>
                      </a:endParaRPr>
                    </a:p>
                  </a:txBody>
                  <a:tcPr marL="91425" marR="91425" marT="91425" marB="91425"/>
                </a:tc>
                <a:extLst>
                  <a:ext uri="{0D108BD9-81ED-4DB2-BD59-A6C34878D82A}">
                    <a16:rowId xmlns:a16="http://schemas.microsoft.com/office/drawing/2014/main" val="10006"/>
                  </a:ext>
                </a:extLst>
              </a:tr>
            </a:tbl>
          </a:graphicData>
        </a:graphic>
      </p:graphicFrame>
      <p:sp>
        <p:nvSpPr>
          <p:cNvPr id="69" name="Google Shape;69;p15"/>
          <p:cNvSpPr txBox="1"/>
          <p:nvPr/>
        </p:nvSpPr>
        <p:spPr>
          <a:xfrm>
            <a:off x="-6854" y="2043920"/>
            <a:ext cx="9144000" cy="4638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endParaRPr sz="1800">
              <a:solidFill>
                <a:schemeClr val="dk2"/>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rgbClr val="DFE9FB"/>
            </a:gs>
            <a:gs pos="100000">
              <a:srgbClr val="6E9BE7"/>
            </a:gs>
          </a:gsLst>
          <a:path path="circle">
            <a:fillToRect l="50000" t="50000" r="50000" b="50000"/>
          </a:path>
          <a:tileRect/>
        </a:gradFill>
        <a:effectLst/>
      </p:bgPr>
    </p:bg>
    <p:spTree>
      <p:nvGrpSpPr>
        <p:cNvPr id="1" name="Shape 73"/>
        <p:cNvGrpSpPr/>
        <p:nvPr/>
      </p:nvGrpSpPr>
      <p:grpSpPr>
        <a:xfrm>
          <a:off x="0" y="0"/>
          <a:ext cx="0" cy="0"/>
          <a:chOff x="0" y="0"/>
          <a:chExt cx="0" cy="0"/>
        </a:xfrm>
      </p:grpSpPr>
      <p:sp>
        <p:nvSpPr>
          <p:cNvPr id="74" name="Google Shape;74;p16"/>
          <p:cNvSpPr txBox="1">
            <a:spLocks noGrp="1"/>
          </p:cNvSpPr>
          <p:nvPr>
            <p:ph type="title" idx="4294967295"/>
          </p:nvPr>
        </p:nvSpPr>
        <p:spPr>
          <a:xfrm>
            <a:off x="0" y="0"/>
            <a:ext cx="8520600" cy="6396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s" sz="3600">
                <a:latin typeface="Times New Roman"/>
                <a:ea typeface="Times New Roman"/>
                <a:cs typeface="Times New Roman"/>
                <a:sym typeface="Times New Roman"/>
              </a:rPr>
              <a:t>¿Cómo vamos a trabajar ?</a:t>
            </a:r>
            <a:endParaRPr sz="3600">
              <a:latin typeface="Times New Roman"/>
              <a:ea typeface="Times New Roman"/>
              <a:cs typeface="Times New Roman"/>
              <a:sym typeface="Times New Roman"/>
            </a:endParaRPr>
          </a:p>
        </p:txBody>
      </p:sp>
      <p:sp>
        <p:nvSpPr>
          <p:cNvPr id="75" name="Google Shape;75;p16"/>
          <p:cNvSpPr txBox="1">
            <a:spLocks noGrp="1"/>
          </p:cNvSpPr>
          <p:nvPr>
            <p:ph type="subTitle" idx="4294967295"/>
          </p:nvPr>
        </p:nvSpPr>
        <p:spPr>
          <a:xfrm>
            <a:off x="0" y="638700"/>
            <a:ext cx="6504900" cy="45048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s" sz="1600" dirty="0">
                <a:solidFill>
                  <a:schemeClr val="tx1"/>
                </a:solidFill>
                <a:latin typeface="Segoe UI Symbol" panose="020B0502040204020203" pitchFamily="34" charset="0"/>
                <a:ea typeface="Segoe UI Symbol" panose="020B0502040204020203" pitchFamily="34" charset="0"/>
                <a:cs typeface="Great Vibes"/>
                <a:sym typeface="Great Vibes"/>
              </a:rPr>
              <a:t>Una vez determinado el tema, los integrantes de cada grupo deberán trabajar de forma ordenada y cooperativa para resolver las consignas planteadas en las siguientes diapositivas. Lo dicho es muy importante ya que parte de la calificación final será producto por el trabajo cooperativo y orden del mismo, no perjudicando el área de trabajo de los demás grupos, ni alterando por ejemplo el fondo de las diapositivas. </a:t>
            </a:r>
            <a:endParaRPr sz="1600" dirty="0">
              <a:solidFill>
                <a:schemeClr val="tx1"/>
              </a:solidFill>
              <a:latin typeface="Segoe UI Symbol" panose="020B0502040204020203" pitchFamily="34" charset="0"/>
              <a:ea typeface="Segoe UI Symbol" panose="020B0502040204020203" pitchFamily="34" charset="0"/>
              <a:cs typeface="Great Vibes"/>
              <a:sym typeface="Great Vibes"/>
            </a:endParaRPr>
          </a:p>
          <a:p>
            <a:pPr marL="0" lvl="0" indent="0" algn="l" rtl="0">
              <a:spcBef>
                <a:spcPts val="1200"/>
              </a:spcBef>
              <a:spcAft>
                <a:spcPts val="0"/>
              </a:spcAft>
              <a:buNone/>
            </a:pPr>
            <a:r>
              <a:rPr lang="es" sz="1600" b="1" dirty="0">
                <a:solidFill>
                  <a:schemeClr val="tx1"/>
                </a:solidFill>
                <a:latin typeface="Segoe UI Symbol" panose="020B0502040204020203" pitchFamily="34" charset="0"/>
                <a:ea typeface="Segoe UI Symbol" panose="020B0502040204020203" pitchFamily="34" charset="0"/>
                <a:cs typeface="Times New Roman"/>
                <a:sym typeface="Times New Roman"/>
              </a:rPr>
              <a:t>Tiempo de ejecución:</a:t>
            </a:r>
            <a:endParaRPr sz="1600" b="1" dirty="0">
              <a:solidFill>
                <a:schemeClr val="tx1"/>
              </a:solidFill>
              <a:latin typeface="Segoe UI Symbol" panose="020B0502040204020203" pitchFamily="34" charset="0"/>
              <a:ea typeface="Segoe UI Symbol" panose="020B0502040204020203" pitchFamily="34" charset="0"/>
              <a:cs typeface="Times New Roman"/>
              <a:sym typeface="Times New Roman"/>
            </a:endParaRPr>
          </a:p>
          <a:p>
            <a:pPr marL="0" lvl="0" indent="0" algn="l" rtl="0">
              <a:spcBef>
                <a:spcPts val="1200"/>
              </a:spcBef>
              <a:spcAft>
                <a:spcPts val="1200"/>
              </a:spcAft>
              <a:buNone/>
            </a:pPr>
            <a:r>
              <a:rPr lang="es" sz="1600" dirty="0">
                <a:solidFill>
                  <a:schemeClr val="tx1"/>
                </a:solidFill>
                <a:latin typeface="Segoe UI Symbol" panose="020B0502040204020203" pitchFamily="34" charset="0"/>
                <a:ea typeface="Segoe UI Symbol" panose="020B0502040204020203" pitchFamily="34" charset="0"/>
                <a:cs typeface="Great Vibes"/>
                <a:sym typeface="Great Vibes"/>
              </a:rPr>
              <a:t>El trabajo deberá ser subido por un miembro de cada grupo hasta el día miércoles 28 a las 12:00 P.M </a:t>
            </a:r>
            <a:r>
              <a:rPr lang="es" sz="1600" b="1" i="1" u="sng" dirty="0">
                <a:solidFill>
                  <a:schemeClr val="tx1"/>
                </a:solidFill>
                <a:latin typeface="Segoe UI Symbol" panose="020B0502040204020203" pitchFamily="34" charset="0"/>
                <a:ea typeface="Segoe UI Symbol" panose="020B0502040204020203" pitchFamily="34" charset="0"/>
                <a:cs typeface="Great Vibes"/>
                <a:sym typeface="Great Vibes"/>
              </a:rPr>
              <a:t>sin excepción </a:t>
            </a:r>
            <a:r>
              <a:rPr lang="es" sz="1600" dirty="0">
                <a:solidFill>
                  <a:schemeClr val="tx1"/>
                </a:solidFill>
                <a:latin typeface="Segoe UI Symbol" panose="020B0502040204020203" pitchFamily="34" charset="0"/>
                <a:ea typeface="Segoe UI Symbol" panose="020B0502040204020203" pitchFamily="34" charset="0"/>
                <a:cs typeface="Great Vibes"/>
                <a:sym typeface="Great Vibes"/>
              </a:rPr>
              <a:t>, no será considerada ninguna modificación luego de esa fecha y hora</a:t>
            </a:r>
            <a:r>
              <a:rPr lang="es" sz="1600" dirty="0">
                <a:solidFill>
                  <a:srgbClr val="0000FF"/>
                </a:solidFill>
                <a:latin typeface="Segoe UI Symbol" panose="020B0502040204020203" pitchFamily="34" charset="0"/>
                <a:ea typeface="Segoe UI Symbol" panose="020B0502040204020203" pitchFamily="34" charset="0"/>
                <a:cs typeface="Great Vibes"/>
                <a:sym typeface="Great Vibes"/>
              </a:rPr>
              <a:t>. </a:t>
            </a:r>
            <a:r>
              <a:rPr lang="es" sz="1600" dirty="0">
                <a:latin typeface="Segoe UI Symbol" panose="020B0502040204020203" pitchFamily="34" charset="0"/>
                <a:ea typeface="Segoe UI Symbol" panose="020B0502040204020203" pitchFamily="34" charset="0"/>
                <a:cs typeface="Great Vibes"/>
                <a:sym typeface="Great Vibes"/>
              </a:rPr>
              <a:t> </a:t>
            </a:r>
            <a:endParaRPr sz="1600" dirty="0">
              <a:latin typeface="Segoe UI Symbol" panose="020B0502040204020203" pitchFamily="34" charset="0"/>
              <a:ea typeface="Segoe UI Symbol" panose="020B0502040204020203" pitchFamily="34" charset="0"/>
              <a:cs typeface="Great Vibes"/>
              <a:sym typeface="Great Vibes"/>
            </a:endParaRPr>
          </a:p>
        </p:txBody>
      </p:sp>
      <p:pic>
        <p:nvPicPr>
          <p:cNvPr id="2" name="Imagen 1">
            <a:extLst>
              <a:ext uri="{FF2B5EF4-FFF2-40B4-BE49-F238E27FC236}">
                <a16:creationId xmlns:a16="http://schemas.microsoft.com/office/drawing/2014/main" id="{34B7D7BC-C1B5-5E1C-E720-499091075EFB}"/>
              </a:ext>
            </a:extLst>
          </p:cNvPr>
          <p:cNvPicPr>
            <a:picLocks noChangeAspect="1"/>
          </p:cNvPicPr>
          <p:nvPr/>
        </p:nvPicPr>
        <p:blipFill>
          <a:blip r:embed="rId3"/>
          <a:stretch>
            <a:fillRect/>
          </a:stretch>
        </p:blipFill>
        <p:spPr>
          <a:xfrm>
            <a:off x="6504899" y="2232453"/>
            <a:ext cx="2563581" cy="2563581"/>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rgbClr val="DFE9FB"/>
            </a:gs>
            <a:gs pos="100000">
              <a:srgbClr val="6E9BE7"/>
            </a:gs>
          </a:gsLst>
          <a:path path="circle">
            <a:fillToRect l="50000" t="50000" r="50000" b="50000"/>
          </a:path>
          <a:tileRect/>
        </a:gradFill>
        <a:effectLst/>
      </p:bgPr>
    </p:bg>
    <p:spTree>
      <p:nvGrpSpPr>
        <p:cNvPr id="1" name="Shape 80"/>
        <p:cNvGrpSpPr/>
        <p:nvPr/>
      </p:nvGrpSpPr>
      <p:grpSpPr>
        <a:xfrm>
          <a:off x="0" y="0"/>
          <a:ext cx="0" cy="0"/>
          <a:chOff x="0" y="0"/>
          <a:chExt cx="0" cy="0"/>
        </a:xfrm>
      </p:grpSpPr>
      <p:sp>
        <p:nvSpPr>
          <p:cNvPr id="81" name="Google Shape;81;p17"/>
          <p:cNvSpPr txBox="1"/>
          <p:nvPr/>
        </p:nvSpPr>
        <p:spPr>
          <a:xfrm>
            <a:off x="-3" y="11"/>
            <a:ext cx="9144000" cy="51435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s" sz="1200" b="1" dirty="0">
                <a:latin typeface="Gill Sans MT" panose="020B0502020104020203" pitchFamily="34" charset="0"/>
                <a:ea typeface="Great Vibes"/>
                <a:cs typeface="Great Vibes"/>
                <a:sym typeface="Great Vibes"/>
              </a:rPr>
              <a:t>Consideraciones  y criterios  de trabajo:</a:t>
            </a:r>
            <a:endParaRPr sz="1200" b="1" dirty="0">
              <a:latin typeface="Gill Sans MT" panose="020B0502020104020203" pitchFamily="34" charset="0"/>
              <a:ea typeface="Great Vibes"/>
              <a:cs typeface="Great Vibes"/>
              <a:sym typeface="Great Vibes"/>
            </a:endParaRPr>
          </a:p>
          <a:p>
            <a:pPr marL="0" lvl="0" indent="0" algn="l" rtl="0">
              <a:spcBef>
                <a:spcPts val="0"/>
              </a:spcBef>
              <a:spcAft>
                <a:spcPts val="0"/>
              </a:spcAft>
              <a:buNone/>
            </a:pPr>
            <a:r>
              <a:rPr lang="es" sz="1200" b="1" dirty="0">
                <a:latin typeface="Gill Sans MT" panose="020B0502020104020203" pitchFamily="34" charset="0"/>
                <a:ea typeface="Great Vibes"/>
                <a:cs typeface="Great Vibes"/>
                <a:sym typeface="Great Vibes"/>
              </a:rPr>
              <a:t>Como verán el espacio de trabajo está subdividido en diapositivas. Por grupo deberán trabajar de la siguiente manera: </a:t>
            </a:r>
            <a:endParaRPr sz="1200" b="1" dirty="0">
              <a:latin typeface="Gill Sans MT" panose="020B0502020104020203" pitchFamily="34" charset="0"/>
              <a:ea typeface="Great Vibes"/>
              <a:cs typeface="Great Vibes"/>
              <a:sym typeface="Great Vibes"/>
            </a:endParaRPr>
          </a:p>
          <a:p>
            <a:pPr marL="457200" lvl="0" indent="-323850" algn="l" rtl="0">
              <a:spcBef>
                <a:spcPts val="0"/>
              </a:spcBef>
              <a:spcAft>
                <a:spcPts val="0"/>
              </a:spcAft>
              <a:buClr>
                <a:schemeClr val="dk1"/>
              </a:buClr>
              <a:buSzPts val="1500"/>
              <a:buAutoNum type="arabicPeriod"/>
            </a:pPr>
            <a:r>
              <a:rPr lang="es" sz="1200" b="1" dirty="0">
                <a:latin typeface="Gill Sans MT" panose="020B0502020104020203" pitchFamily="34" charset="0"/>
                <a:ea typeface="Great Vibes"/>
                <a:cs typeface="Great Vibes"/>
                <a:sym typeface="Great Vibes"/>
              </a:rPr>
              <a:t>Primera diapositiva: Título</a:t>
            </a:r>
            <a:r>
              <a:rPr lang="es" sz="1200" dirty="0">
                <a:latin typeface="Gill Sans MT" panose="020B0502020104020203" pitchFamily="34" charset="0"/>
                <a:ea typeface="Great Vibes"/>
                <a:cs typeface="Great Vibes"/>
                <a:sym typeface="Great Vibes"/>
              </a:rPr>
              <a:t>: debe contener el título del tema designado por el profesor, logo del colegio y una imagen relacionada con el tema. integrantes, año, profesor, curso, y un fondo a elección.</a:t>
            </a:r>
            <a:endParaRPr sz="1200" b="1" dirty="0">
              <a:latin typeface="Gill Sans MT" panose="020B0502020104020203" pitchFamily="34" charset="0"/>
              <a:ea typeface="Great Vibes"/>
              <a:cs typeface="Great Vibes"/>
              <a:sym typeface="Great Vibes"/>
            </a:endParaRPr>
          </a:p>
          <a:p>
            <a:pPr marL="457200" lvl="0" indent="-323850" algn="l" rtl="0">
              <a:spcBef>
                <a:spcPts val="0"/>
              </a:spcBef>
              <a:spcAft>
                <a:spcPts val="0"/>
              </a:spcAft>
              <a:buClr>
                <a:schemeClr val="dk1"/>
              </a:buClr>
              <a:buSzPts val="1500"/>
              <a:buAutoNum type="arabicPeriod"/>
            </a:pPr>
            <a:r>
              <a:rPr lang="es" sz="1200" b="1" dirty="0">
                <a:latin typeface="Gill Sans MT" panose="020B0502020104020203" pitchFamily="34" charset="0"/>
                <a:ea typeface="Great Vibes"/>
                <a:cs typeface="Great Vibes"/>
                <a:sym typeface="Great Vibes"/>
              </a:rPr>
              <a:t>Segunda diapositiva: Introducción</a:t>
            </a:r>
            <a:r>
              <a:rPr lang="es" sz="1200" dirty="0">
                <a:latin typeface="Gill Sans MT" panose="020B0502020104020203" pitchFamily="34" charset="0"/>
                <a:ea typeface="Great Vibes"/>
                <a:cs typeface="Great Vibes"/>
                <a:sym typeface="Great Vibes"/>
              </a:rPr>
              <a:t>: breve descripción del tema a tratar, incorporen imágenes como las que están de ejemplo de la portada. (pueden incorporarlas según consideren, ya sea del lado derecho o izquierdo). </a:t>
            </a:r>
            <a:endParaRPr sz="1200" dirty="0">
              <a:latin typeface="Gill Sans MT" panose="020B0502020104020203" pitchFamily="34" charset="0"/>
              <a:ea typeface="Great Vibes"/>
              <a:cs typeface="Great Vibes"/>
              <a:sym typeface="Great Vibes"/>
            </a:endParaRPr>
          </a:p>
          <a:p>
            <a:pPr marL="457200" lvl="0" indent="-323850" algn="l" rtl="0">
              <a:spcBef>
                <a:spcPts val="0"/>
              </a:spcBef>
              <a:spcAft>
                <a:spcPts val="0"/>
              </a:spcAft>
              <a:buClr>
                <a:schemeClr val="dk1"/>
              </a:buClr>
              <a:buSzPts val="1500"/>
              <a:buAutoNum type="arabicPeriod"/>
            </a:pPr>
            <a:r>
              <a:rPr lang="es" sz="1200" b="1" dirty="0">
                <a:latin typeface="Gill Sans MT" panose="020B0502020104020203" pitchFamily="34" charset="0"/>
                <a:ea typeface="Great Vibes"/>
                <a:cs typeface="Great Vibes"/>
                <a:sym typeface="Great Vibes"/>
              </a:rPr>
              <a:t>3ra a 10va diapositiva:  Desarrollo</a:t>
            </a:r>
            <a:r>
              <a:rPr lang="es" sz="1200" dirty="0">
                <a:latin typeface="Gill Sans MT" panose="020B0502020104020203" pitchFamily="34" charset="0"/>
                <a:ea typeface="Great Vibes"/>
                <a:cs typeface="Great Vibes"/>
                <a:sym typeface="Great Vibes"/>
              </a:rPr>
              <a:t>: pueden darle el orden que ustedes consideren, teniendo en cuenta que sea entendible, de fácil lectura, con impacto visual o llamativo. Ustedes son los encargados de ubicar la información de acuerdo al tema que les tocó, espero puedan sorprenderse y divertirse investigando y creando. </a:t>
            </a:r>
          </a:p>
          <a:p>
            <a:pPr marL="457200" lvl="0" indent="-323850" algn="l" rtl="0">
              <a:spcBef>
                <a:spcPts val="0"/>
              </a:spcBef>
              <a:spcAft>
                <a:spcPts val="0"/>
              </a:spcAft>
              <a:buClr>
                <a:schemeClr val="dk1"/>
              </a:buClr>
              <a:buSzPts val="1500"/>
              <a:buAutoNum type="arabicPeriod"/>
            </a:pPr>
            <a:r>
              <a:rPr lang="es" sz="1200" dirty="0">
                <a:latin typeface="Gill Sans MT" panose="020B0502020104020203" pitchFamily="34" charset="0"/>
                <a:ea typeface="Great Vibes"/>
                <a:cs typeface="Great Vibes"/>
                <a:sym typeface="Great Vibes"/>
              </a:rPr>
              <a:t>NO OLVIDAR que pueden utilizar mapas en las diapositivas para mostar dónde quedan las centrales generadoras. También debe quedar detallado FUENTES DE ENERGÍA (de dónde surge esa energía, su fuente es un recurso renovable o no renovable), TIPO DE ENERGÍA (explicar si es renovable o no renovable) GENERACIÓN o TRANSFORMACIÓN (cómo se genera la energía), DISTRIBUCIÓN (cómo se utiliza y se distribuye) USOS Y APLICACIONES (cómo se utiliza y en qué lugares se utiliza, se utiliza o no en nuestra provincia o en nuestro país) CENTRALES DE GENERACIÓN DE ENERGÍA (en qué puntos del país, mundo o provincias se produce esa energía) Y DATOS CURIOSOS.</a:t>
            </a:r>
            <a:endParaRPr sz="1200" dirty="0">
              <a:latin typeface="Gill Sans MT" panose="020B0502020104020203" pitchFamily="34" charset="0"/>
              <a:ea typeface="Great Vibes"/>
              <a:cs typeface="Great Vibes"/>
              <a:sym typeface="Great Vibes"/>
            </a:endParaRPr>
          </a:p>
          <a:p>
            <a:pPr marL="457200" lvl="0" indent="-323850" algn="l" rtl="0">
              <a:spcBef>
                <a:spcPts val="0"/>
              </a:spcBef>
              <a:spcAft>
                <a:spcPts val="0"/>
              </a:spcAft>
              <a:buClr>
                <a:schemeClr val="dk1"/>
              </a:buClr>
              <a:buSzPts val="1500"/>
              <a:buAutoNum type="arabicPeriod"/>
            </a:pPr>
            <a:r>
              <a:rPr lang="es" sz="1200" b="1" dirty="0">
                <a:latin typeface="Gill Sans MT" panose="020B0502020104020203" pitchFamily="34" charset="0"/>
                <a:ea typeface="Great Vibes"/>
                <a:cs typeface="Great Vibes"/>
                <a:sym typeface="Great Vibes"/>
              </a:rPr>
              <a:t>10ma diapositiva: </a:t>
            </a:r>
            <a:r>
              <a:rPr lang="es" sz="1200" dirty="0">
                <a:latin typeface="Gill Sans MT" panose="020B0502020104020203" pitchFamily="34" charset="0"/>
                <a:ea typeface="Great Vibes"/>
                <a:cs typeface="Great Vibes"/>
                <a:sym typeface="Great Vibes"/>
              </a:rPr>
              <a:t>fuentes consultadas y frase de agradecimiento final. </a:t>
            </a:r>
          </a:p>
          <a:p>
            <a:pPr marL="457200" indent="-323850">
              <a:buClr>
                <a:schemeClr val="dk1"/>
              </a:buClr>
              <a:buSzPts val="1500"/>
              <a:buFont typeface="Arial"/>
              <a:buAutoNum type="arabicPeriod"/>
            </a:pPr>
            <a:r>
              <a:rPr lang="es-ES" sz="1200" b="1" dirty="0">
                <a:latin typeface="Gill Sans MT" panose="020B0502020104020203" pitchFamily="34" charset="0"/>
                <a:ea typeface="Great Vibes"/>
                <a:cs typeface="Great Vibes"/>
                <a:sym typeface="Great Vibes"/>
              </a:rPr>
              <a:t>11va diapositiva:</a:t>
            </a:r>
            <a:r>
              <a:rPr lang="es-ES" sz="1200" dirty="0">
                <a:latin typeface="Gill Sans MT" panose="020B0502020104020203" pitchFamily="34" charset="0"/>
                <a:ea typeface="Great Vibes"/>
                <a:cs typeface="Great Vibes"/>
                <a:sym typeface="Great Vibes"/>
              </a:rPr>
              <a:t> Actividad de cierre: pueden considerar una actividad de cierre que engloba el tema tratado, como crucigrama, curiosidades o datos de interés, etc. </a:t>
            </a:r>
            <a:endParaRPr sz="1200" dirty="0">
              <a:solidFill>
                <a:schemeClr val="dk1"/>
              </a:solidFill>
              <a:latin typeface="Gill Sans MT" panose="020B0502020104020203" pitchFamily="34" charset="0"/>
              <a:ea typeface="Great Vibes"/>
              <a:cs typeface="Great Vibes"/>
              <a:sym typeface="Great Vibes"/>
            </a:endParaRPr>
          </a:p>
          <a:p>
            <a:pPr marL="457200" lvl="0" indent="-323850" algn="l" rtl="0">
              <a:spcBef>
                <a:spcPts val="0"/>
              </a:spcBef>
              <a:spcAft>
                <a:spcPts val="0"/>
              </a:spcAft>
              <a:buClr>
                <a:schemeClr val="dk1"/>
              </a:buClr>
              <a:buSzPts val="1500"/>
              <a:buAutoNum type="arabicPeriod"/>
            </a:pPr>
            <a:r>
              <a:rPr lang="es" sz="1200" dirty="0">
                <a:latin typeface="Gill Sans MT" panose="020B0502020104020203" pitchFamily="34" charset="0"/>
                <a:ea typeface="Great Vibes"/>
                <a:cs typeface="Great Vibes"/>
                <a:sym typeface="Great Vibes"/>
              </a:rPr>
              <a:t>Todas las presentaciones deben contener </a:t>
            </a:r>
            <a:r>
              <a:rPr lang="es" sz="1200" b="1" u="sng" dirty="0">
                <a:latin typeface="Gill Sans MT" panose="020B0502020104020203" pitchFamily="34" charset="0"/>
                <a:ea typeface="Great Vibes"/>
                <a:cs typeface="Great Vibes"/>
                <a:sym typeface="Great Vibes"/>
              </a:rPr>
              <a:t>si o si:</a:t>
            </a:r>
            <a:r>
              <a:rPr lang="es" sz="1200" dirty="0">
                <a:latin typeface="Gill Sans MT" panose="020B0502020104020203" pitchFamily="34" charset="0"/>
                <a:ea typeface="Great Vibes"/>
                <a:cs typeface="Great Vibes"/>
                <a:sym typeface="Great Vibes"/>
              </a:rPr>
              <a:t>  imágenes o videos alusivos.</a:t>
            </a:r>
            <a:endParaRPr sz="1200" dirty="0">
              <a:latin typeface="Gill Sans MT" panose="020B0502020104020203" pitchFamily="34" charset="0"/>
              <a:ea typeface="Great Vibes"/>
              <a:cs typeface="Great Vibes"/>
              <a:sym typeface="Great Vibes"/>
            </a:endParaRPr>
          </a:p>
          <a:p>
            <a:pPr marL="0" lvl="0" indent="0" algn="l" rtl="0">
              <a:spcBef>
                <a:spcPts val="0"/>
              </a:spcBef>
              <a:spcAft>
                <a:spcPts val="0"/>
              </a:spcAft>
              <a:buNone/>
            </a:pPr>
            <a:endParaRPr sz="1200" b="1" u="sng" dirty="0">
              <a:latin typeface="Gill Sans MT" panose="020B0502020104020203" pitchFamily="34" charset="0"/>
              <a:ea typeface="Great Vibes"/>
              <a:cs typeface="Great Vibes"/>
              <a:sym typeface="Great Vibes"/>
            </a:endParaRPr>
          </a:p>
          <a:p>
            <a:pPr marL="0" lvl="0" indent="0" algn="ctr" rtl="0">
              <a:spcBef>
                <a:spcPts val="0"/>
              </a:spcBef>
              <a:spcAft>
                <a:spcPts val="0"/>
              </a:spcAft>
              <a:buNone/>
            </a:pPr>
            <a:r>
              <a:rPr lang="es" sz="1200" b="1" u="sng" dirty="0">
                <a:solidFill>
                  <a:srgbClr val="FF0000"/>
                </a:solidFill>
                <a:latin typeface="Gill Sans MT" panose="020B0502020104020203" pitchFamily="34" charset="0"/>
                <a:ea typeface="Great Vibes"/>
                <a:cs typeface="Great Vibes"/>
                <a:sym typeface="Great Vibes"/>
              </a:rPr>
              <a:t>Importante: los integrantes de cada grupo pueden modificar su espacio de trabajo, es decir, diapositivas asignadas a su gusto, desde la tipografía de letra hasta el fondo, pueden hacer lo que ustedes consideren correcto, obviamente en su espacio de trabajo.</a:t>
            </a:r>
            <a:endParaRPr sz="1200" b="1" u="sng" dirty="0">
              <a:solidFill>
                <a:srgbClr val="FF0000"/>
              </a:solidFill>
              <a:latin typeface="Gill Sans MT" panose="020B0502020104020203" pitchFamily="34" charset="0"/>
              <a:ea typeface="Great Vibes"/>
              <a:cs typeface="Great Vibes"/>
              <a:sym typeface="Great Vibes"/>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rgbClr val="DFE9FB"/>
            </a:gs>
            <a:gs pos="100000">
              <a:srgbClr val="6E9BE7"/>
            </a:gs>
          </a:gsLst>
          <a:path path="circle">
            <a:fillToRect l="50000" t="50000" r="50000" b="50000"/>
          </a:path>
          <a:tileRect/>
        </a:gradFill>
        <a:effectLst/>
      </p:bgPr>
    </p:bg>
    <p:spTree>
      <p:nvGrpSpPr>
        <p:cNvPr id="1" name="Shape 85"/>
        <p:cNvGrpSpPr/>
        <p:nvPr/>
      </p:nvGrpSpPr>
      <p:grpSpPr>
        <a:xfrm>
          <a:off x="0" y="0"/>
          <a:ext cx="0" cy="0"/>
          <a:chOff x="0" y="0"/>
          <a:chExt cx="0" cy="0"/>
        </a:xfrm>
      </p:grpSpPr>
      <p:sp>
        <p:nvSpPr>
          <p:cNvPr id="86" name="Google Shape;86;p18"/>
          <p:cNvSpPr txBox="1"/>
          <p:nvPr/>
        </p:nvSpPr>
        <p:spPr>
          <a:xfrm>
            <a:off x="216573" y="3801221"/>
            <a:ext cx="2211600" cy="356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s" sz="1800" b="1" dirty="0">
                <a:latin typeface="Times New Roman"/>
                <a:ea typeface="Times New Roman"/>
                <a:cs typeface="Times New Roman"/>
                <a:sym typeface="Times New Roman"/>
              </a:rPr>
              <a:t>¡ÉXITOS, estoy segura de que me sorprenderán con sus trabajos!</a:t>
            </a:r>
            <a:endParaRPr sz="1800" b="1" dirty="0">
              <a:latin typeface="Times New Roman"/>
              <a:ea typeface="Times New Roman"/>
              <a:cs typeface="Times New Roman"/>
              <a:sym typeface="Times New Roman"/>
            </a:endParaRPr>
          </a:p>
        </p:txBody>
      </p:sp>
      <p:sp>
        <p:nvSpPr>
          <p:cNvPr id="87" name="Google Shape;87;p18"/>
          <p:cNvSpPr txBox="1"/>
          <p:nvPr/>
        </p:nvSpPr>
        <p:spPr>
          <a:xfrm>
            <a:off x="1614616" y="277725"/>
            <a:ext cx="6971400" cy="5143500"/>
          </a:xfrm>
          <a:prstGeom prst="rect">
            <a:avLst/>
          </a:prstGeom>
          <a:noFill/>
          <a:ln>
            <a:noFill/>
          </a:ln>
          <a:effectLst>
            <a:reflection dist="38100" dir="5400000" fadeDir="5400012" sy="-100000" algn="bl" rotWithShape="0"/>
          </a:effectLst>
        </p:spPr>
        <p:txBody>
          <a:bodyPr spcFirstLastPara="1" wrap="square" lIns="91425" tIns="91425" rIns="91425" bIns="91425" anchor="t" anchorCtr="0">
            <a:noAutofit/>
          </a:bodyPr>
          <a:lstStyle/>
          <a:p>
            <a:pPr marL="0" lvl="0" indent="0" algn="l" rtl="0">
              <a:spcBef>
                <a:spcPts val="0"/>
              </a:spcBef>
              <a:spcAft>
                <a:spcPts val="0"/>
              </a:spcAft>
              <a:buNone/>
            </a:pPr>
            <a:r>
              <a:rPr lang="es" sz="2100" b="1" dirty="0">
                <a:latin typeface="Franklin Gothic Book" panose="020B0503020102020204" pitchFamily="34" charset="0"/>
                <a:ea typeface="Great Vibes"/>
                <a:cs typeface="Great Vibes"/>
                <a:sym typeface="Great Vibes"/>
              </a:rPr>
              <a:t>Evaluación:</a:t>
            </a:r>
            <a:endParaRPr sz="2100" b="1" dirty="0">
              <a:latin typeface="Franklin Gothic Book" panose="020B0503020102020204" pitchFamily="34" charset="0"/>
              <a:ea typeface="Great Vibes"/>
              <a:cs typeface="Great Vibes"/>
              <a:sym typeface="Great Vibes"/>
            </a:endParaRPr>
          </a:p>
          <a:p>
            <a:pPr marL="457200" lvl="0" indent="-336550" algn="l" rtl="0">
              <a:spcBef>
                <a:spcPts val="0"/>
              </a:spcBef>
              <a:spcAft>
                <a:spcPts val="0"/>
              </a:spcAft>
              <a:buSzPts val="1700"/>
              <a:buFont typeface="Great Vibes"/>
              <a:buChar char="●"/>
            </a:pPr>
            <a:r>
              <a:rPr lang="es" sz="1700" dirty="0">
                <a:latin typeface="Franklin Gothic Book" panose="020B0503020102020204" pitchFamily="34" charset="0"/>
                <a:ea typeface="Great Vibes"/>
                <a:cs typeface="Great Vibes"/>
                <a:sym typeface="Great Vibes"/>
              </a:rPr>
              <a:t>Individual: expresión clara y coherente de los contenidos. Respeto de turnos para exponer </a:t>
            </a:r>
            <a:endParaRPr sz="1700" dirty="0">
              <a:latin typeface="Franklin Gothic Book" panose="020B0503020102020204" pitchFamily="34" charset="0"/>
              <a:ea typeface="Great Vibes"/>
              <a:cs typeface="Great Vibes"/>
              <a:sym typeface="Great Vibes"/>
            </a:endParaRPr>
          </a:p>
          <a:p>
            <a:pPr marL="457200" lvl="0" indent="-336550" algn="l" rtl="0">
              <a:spcBef>
                <a:spcPts val="0"/>
              </a:spcBef>
              <a:spcAft>
                <a:spcPts val="0"/>
              </a:spcAft>
              <a:buSzPts val="1700"/>
              <a:buFont typeface="Great Vibes"/>
              <a:buChar char="●"/>
            </a:pPr>
            <a:r>
              <a:rPr lang="es" sz="1700" dirty="0">
                <a:latin typeface="Franklin Gothic Book" panose="020B0503020102020204" pitchFamily="34" charset="0"/>
                <a:ea typeface="Great Vibes"/>
                <a:cs typeface="Great Vibes"/>
                <a:sym typeface="Great Vibes"/>
              </a:rPr>
              <a:t>Grupal: se considerará el trabajo final, por lo tanto es muy importante ponerse de acuerdo con tiempo y sobre todo ser respetuoso del trabajo de los compañeros.</a:t>
            </a:r>
            <a:r>
              <a:rPr lang="es" sz="1700" dirty="0">
                <a:latin typeface="Great Vibes"/>
                <a:ea typeface="Great Vibes"/>
                <a:cs typeface="Great Vibes"/>
                <a:sym typeface="Great Vibes"/>
              </a:rPr>
              <a:t>. </a:t>
            </a:r>
            <a:endParaRPr sz="1700" dirty="0">
              <a:latin typeface="Great Vibes"/>
              <a:ea typeface="Great Vibes"/>
              <a:cs typeface="Great Vibes"/>
              <a:sym typeface="Great Vibes"/>
            </a:endParaRPr>
          </a:p>
          <a:p>
            <a:pPr marL="0" lvl="0" indent="0" algn="l" rtl="0">
              <a:spcBef>
                <a:spcPts val="0"/>
              </a:spcBef>
              <a:spcAft>
                <a:spcPts val="0"/>
              </a:spcAft>
              <a:buNone/>
            </a:pPr>
            <a:endParaRPr sz="1200" b="1" dirty="0">
              <a:latin typeface="Times New Roman"/>
              <a:ea typeface="Times New Roman"/>
              <a:cs typeface="Times New Roman"/>
              <a:sym typeface="Times New Roman"/>
            </a:endParaRPr>
          </a:p>
          <a:p>
            <a:pPr marL="457200" lvl="0" indent="0" algn="l" rtl="0">
              <a:spcBef>
                <a:spcPts val="0"/>
              </a:spcBef>
              <a:spcAft>
                <a:spcPts val="0"/>
              </a:spcAft>
              <a:buNone/>
            </a:pPr>
            <a:endParaRPr sz="1800" dirty="0">
              <a:latin typeface="Great Vibes"/>
              <a:ea typeface="Great Vibes"/>
              <a:cs typeface="Great Vibes"/>
              <a:sym typeface="Great Vibes"/>
            </a:endParaRPr>
          </a:p>
        </p:txBody>
      </p:sp>
      <p:pic>
        <p:nvPicPr>
          <p:cNvPr id="2050" name="Picture 2" descr="Recurso Natural Vectores, Ilustraciones y Gráficos - 123RF">
            <a:extLst>
              <a:ext uri="{FF2B5EF4-FFF2-40B4-BE49-F238E27FC236}">
                <a16:creationId xmlns:a16="http://schemas.microsoft.com/office/drawing/2014/main" id="{A609CB6C-83A7-897E-C39E-E825B66F1D6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83534" y="2044528"/>
            <a:ext cx="2958671" cy="295867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rgbClr val="DFE9FB"/>
            </a:gs>
            <a:gs pos="100000">
              <a:srgbClr val="6E9BE7"/>
            </a:gs>
          </a:gsLst>
          <a:path path="circle">
            <a:fillToRect l="50000" t="50000" r="50000" b="50000"/>
          </a:path>
          <a:tileRect/>
        </a:gradFill>
        <a:effectLst/>
      </p:bgPr>
    </p:bg>
    <p:spTree>
      <p:nvGrpSpPr>
        <p:cNvPr id="1" name="Shape 92"/>
        <p:cNvGrpSpPr/>
        <p:nvPr/>
      </p:nvGrpSpPr>
      <p:grpSpPr>
        <a:xfrm>
          <a:off x="0" y="0"/>
          <a:ext cx="0" cy="0"/>
          <a:chOff x="0" y="0"/>
          <a:chExt cx="0" cy="0"/>
        </a:xfrm>
      </p:grpSpPr>
      <p:sp>
        <p:nvSpPr>
          <p:cNvPr id="93" name="Google Shape;93;p19"/>
          <p:cNvSpPr txBox="1"/>
          <p:nvPr/>
        </p:nvSpPr>
        <p:spPr>
          <a:xfrm>
            <a:off x="0" y="0"/>
            <a:ext cx="9144000" cy="5143500"/>
          </a:xfrm>
          <a:prstGeom prst="rect">
            <a:avLst/>
          </a:prstGeom>
          <a:noFill/>
          <a:ln>
            <a:noFill/>
          </a:ln>
          <a:effectLst>
            <a:reflection dist="38100" dir="5400000" fadeDir="5400012" sy="-100000" algn="bl" rotWithShape="0"/>
          </a:effectLst>
        </p:spPr>
        <p:txBody>
          <a:bodyPr spcFirstLastPara="1" wrap="square" lIns="91425" tIns="91425" rIns="91425" bIns="91425" anchor="t" anchorCtr="0">
            <a:noAutofit/>
          </a:bodyPr>
          <a:lstStyle/>
          <a:p>
            <a:pPr marL="0" lvl="0" indent="0" algn="ctr" rtl="0">
              <a:spcBef>
                <a:spcPts val="0"/>
              </a:spcBef>
              <a:spcAft>
                <a:spcPts val="0"/>
              </a:spcAft>
              <a:buNone/>
            </a:pPr>
            <a:r>
              <a:rPr lang="es" sz="1800" b="1" dirty="0">
                <a:latin typeface="Gill Sans MT" panose="020B0502020104020203" pitchFamily="34" charset="0"/>
                <a:ea typeface="Great Vibes"/>
                <a:cs typeface="Great Vibes"/>
                <a:sym typeface="Great Vibes"/>
              </a:rPr>
              <a:t>Criterios de evaluación respecto al trabajo virtual: </a:t>
            </a:r>
            <a:endParaRPr sz="1800" b="1" dirty="0">
              <a:latin typeface="Gill Sans MT" panose="020B0502020104020203" pitchFamily="34" charset="0"/>
              <a:ea typeface="Great Vibes"/>
              <a:cs typeface="Great Vibes"/>
              <a:sym typeface="Great Vibes"/>
            </a:endParaRPr>
          </a:p>
          <a:p>
            <a:pPr marL="0" lvl="0" indent="0" algn="l" rtl="0">
              <a:spcBef>
                <a:spcPts val="0"/>
              </a:spcBef>
              <a:spcAft>
                <a:spcPts val="0"/>
              </a:spcAft>
              <a:buNone/>
            </a:pPr>
            <a:endParaRPr sz="1800" b="1" dirty="0">
              <a:latin typeface="Gill Sans MT" panose="020B0502020104020203" pitchFamily="34" charset="0"/>
              <a:ea typeface="Great Vibes"/>
              <a:cs typeface="Great Vibes"/>
              <a:sym typeface="Great Vibes"/>
            </a:endParaRPr>
          </a:p>
          <a:p>
            <a:pPr marL="0" lvl="0" indent="0" algn="l" rtl="0">
              <a:spcBef>
                <a:spcPts val="0"/>
              </a:spcBef>
              <a:spcAft>
                <a:spcPts val="0"/>
              </a:spcAft>
              <a:buNone/>
            </a:pPr>
            <a:r>
              <a:rPr lang="es" sz="1800" b="1" u="sng" dirty="0">
                <a:solidFill>
                  <a:srgbClr val="FF0000"/>
                </a:solidFill>
                <a:latin typeface="Gill Sans MT" panose="020B0502020104020203" pitchFamily="34" charset="0"/>
                <a:ea typeface="Great Vibes"/>
                <a:cs typeface="Great Vibes"/>
                <a:sym typeface="Great Vibes"/>
              </a:rPr>
              <a:t>Trabajo Colaborativo:</a:t>
            </a:r>
            <a:r>
              <a:rPr lang="es" sz="1800" b="1" dirty="0">
                <a:latin typeface="Gill Sans MT" panose="020B0502020104020203" pitchFamily="34" charset="0"/>
                <a:ea typeface="Great Vibes"/>
                <a:cs typeface="Great Vibes"/>
                <a:sym typeface="Great Vibes"/>
              </a:rPr>
              <a:t> evidencia de colaboración efectiva y equitativa entre los miembros del grupo, durante la  presentación del tema. </a:t>
            </a:r>
            <a:endParaRPr sz="1800" b="1" dirty="0">
              <a:latin typeface="Gill Sans MT" panose="020B0502020104020203" pitchFamily="34" charset="0"/>
              <a:ea typeface="Great Vibes"/>
              <a:cs typeface="Great Vibes"/>
              <a:sym typeface="Great Vibes"/>
            </a:endParaRPr>
          </a:p>
          <a:p>
            <a:pPr marL="0" lvl="0" indent="0" algn="l" rtl="0">
              <a:spcBef>
                <a:spcPts val="0"/>
              </a:spcBef>
              <a:spcAft>
                <a:spcPts val="0"/>
              </a:spcAft>
              <a:buNone/>
            </a:pPr>
            <a:r>
              <a:rPr lang="es" sz="1800" b="1" u="sng" dirty="0">
                <a:solidFill>
                  <a:srgbClr val="FF0000"/>
                </a:solidFill>
                <a:latin typeface="Gill Sans MT" panose="020B0502020104020203" pitchFamily="34" charset="0"/>
                <a:ea typeface="Great Vibes"/>
                <a:cs typeface="Great Vibes"/>
                <a:sym typeface="Great Vibes"/>
              </a:rPr>
              <a:t>Ortografía y Redacción: </a:t>
            </a:r>
            <a:r>
              <a:rPr lang="es" sz="1800" b="1" dirty="0">
                <a:latin typeface="Gill Sans MT" panose="020B0502020104020203" pitchFamily="34" charset="0"/>
                <a:ea typeface="Great Vibes"/>
                <a:cs typeface="Great Vibes"/>
                <a:sym typeface="Great Vibes"/>
              </a:rPr>
              <a:t>presentación del tema con una correcta ortografía, gramática y redacción coherente y organizada.</a:t>
            </a:r>
            <a:endParaRPr sz="1800" b="1" dirty="0">
              <a:latin typeface="Gill Sans MT" panose="020B0502020104020203" pitchFamily="34" charset="0"/>
              <a:ea typeface="Great Vibes"/>
              <a:cs typeface="Great Vibes"/>
              <a:sym typeface="Great Vibes"/>
            </a:endParaRPr>
          </a:p>
          <a:p>
            <a:pPr marL="0" lvl="0" indent="0" algn="l" rtl="0">
              <a:spcBef>
                <a:spcPts val="0"/>
              </a:spcBef>
              <a:spcAft>
                <a:spcPts val="0"/>
              </a:spcAft>
              <a:buNone/>
            </a:pPr>
            <a:r>
              <a:rPr lang="es" sz="1800" b="1" u="sng" dirty="0">
                <a:solidFill>
                  <a:srgbClr val="FF0000"/>
                </a:solidFill>
                <a:latin typeface="Gill Sans MT" panose="020B0502020104020203" pitchFamily="34" charset="0"/>
                <a:ea typeface="Great Vibes"/>
                <a:cs typeface="Great Vibes"/>
                <a:sym typeface="Great Vibes"/>
              </a:rPr>
              <a:t>Cumplimiento de Consignas: </a:t>
            </a:r>
            <a:r>
              <a:rPr lang="es" sz="1800" b="1" dirty="0">
                <a:latin typeface="Gill Sans MT" panose="020B0502020104020203" pitchFamily="34" charset="0"/>
                <a:ea typeface="Great Vibes"/>
                <a:cs typeface="Great Vibes"/>
                <a:sym typeface="Great Vibes"/>
              </a:rPr>
              <a:t>seguimiento preciso de las instrucciones y requisitos establecidos para la presentación del trabajo.</a:t>
            </a:r>
            <a:endParaRPr sz="1800" b="1" dirty="0">
              <a:latin typeface="Gill Sans MT" panose="020B0502020104020203" pitchFamily="34" charset="0"/>
              <a:ea typeface="Great Vibes"/>
              <a:cs typeface="Great Vibes"/>
              <a:sym typeface="Great Vibes"/>
            </a:endParaRPr>
          </a:p>
          <a:p>
            <a:pPr marL="0" lvl="0" indent="0" algn="l" rtl="0">
              <a:spcBef>
                <a:spcPts val="0"/>
              </a:spcBef>
              <a:spcAft>
                <a:spcPts val="0"/>
              </a:spcAft>
              <a:buNone/>
            </a:pPr>
            <a:r>
              <a:rPr lang="es" sz="1800" b="1" u="sng" dirty="0">
                <a:solidFill>
                  <a:srgbClr val="FF0000"/>
                </a:solidFill>
                <a:latin typeface="Gill Sans MT" panose="020B0502020104020203" pitchFamily="34" charset="0"/>
                <a:ea typeface="Great Vibes"/>
                <a:cs typeface="Great Vibes"/>
                <a:sym typeface="Great Vibes"/>
              </a:rPr>
              <a:t>Uso de Fuentes Sugeridas:</a:t>
            </a:r>
            <a:r>
              <a:rPr lang="es" sz="1800" b="1" dirty="0">
                <a:latin typeface="Gill Sans MT" panose="020B0502020104020203" pitchFamily="34" charset="0"/>
                <a:ea typeface="Great Vibes"/>
                <a:cs typeface="Great Vibes"/>
                <a:sym typeface="Great Vibes"/>
              </a:rPr>
              <a:t> evidencia de investigación y uso adecuado de las fuentes sugeridas para respaldar la información presentada.</a:t>
            </a:r>
            <a:endParaRPr sz="1800" b="1" dirty="0">
              <a:latin typeface="Gill Sans MT" panose="020B0502020104020203" pitchFamily="34" charset="0"/>
              <a:ea typeface="Great Vibes"/>
              <a:cs typeface="Great Vibes"/>
              <a:sym typeface="Great Vibes"/>
            </a:endParaRPr>
          </a:p>
          <a:p>
            <a:pPr marL="0" lvl="0" indent="0" algn="l" rtl="0">
              <a:spcBef>
                <a:spcPts val="0"/>
              </a:spcBef>
              <a:spcAft>
                <a:spcPts val="0"/>
              </a:spcAft>
              <a:buNone/>
            </a:pPr>
            <a:r>
              <a:rPr lang="es" sz="1800" b="1" u="sng" dirty="0">
                <a:solidFill>
                  <a:srgbClr val="FF0000"/>
                </a:solidFill>
                <a:latin typeface="Gill Sans MT" panose="020B0502020104020203" pitchFamily="34" charset="0"/>
                <a:ea typeface="Great Vibes"/>
                <a:cs typeface="Great Vibes"/>
                <a:sym typeface="Great Vibes"/>
              </a:rPr>
              <a:t>Impacto Visual: </a:t>
            </a:r>
            <a:r>
              <a:rPr lang="es" sz="1800" b="1" dirty="0">
                <a:latin typeface="Gill Sans MT" panose="020B0502020104020203" pitchFamily="34" charset="0"/>
                <a:ea typeface="Great Vibes"/>
                <a:cs typeface="Great Vibes"/>
                <a:sym typeface="Great Vibes"/>
              </a:rPr>
              <a:t>utilización efectiva de elementos visuales (gráficos, imágenes, colores, etc.) para mejorar la presentación del tema.</a:t>
            </a:r>
            <a:endParaRPr sz="1800" b="1" dirty="0">
              <a:latin typeface="Gill Sans MT" panose="020B0502020104020203" pitchFamily="34" charset="0"/>
              <a:ea typeface="Great Vibes"/>
              <a:cs typeface="Great Vibes"/>
              <a:sym typeface="Great Vibes"/>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rgbClr val="DFE9FB"/>
            </a:gs>
            <a:gs pos="100000">
              <a:srgbClr val="6E9BE7"/>
            </a:gs>
          </a:gsLst>
          <a:path path="circle">
            <a:fillToRect l="50000" t="50000" r="50000" b="50000"/>
          </a:path>
          <a:tileRect/>
        </a:gradFill>
        <a:effectLst/>
      </p:bgPr>
    </p:bg>
    <p:spTree>
      <p:nvGrpSpPr>
        <p:cNvPr id="1" name="Shape 97"/>
        <p:cNvGrpSpPr/>
        <p:nvPr/>
      </p:nvGrpSpPr>
      <p:grpSpPr>
        <a:xfrm>
          <a:off x="0" y="0"/>
          <a:ext cx="0" cy="0"/>
          <a:chOff x="0" y="0"/>
          <a:chExt cx="0" cy="0"/>
        </a:xfrm>
      </p:grpSpPr>
      <p:sp>
        <p:nvSpPr>
          <p:cNvPr id="98" name="Google Shape;98;p20"/>
          <p:cNvSpPr txBox="1"/>
          <p:nvPr/>
        </p:nvSpPr>
        <p:spPr>
          <a:xfrm>
            <a:off x="-451512" y="77327"/>
            <a:ext cx="9595511" cy="565224"/>
          </a:xfrm>
          <a:prstGeom prst="rect">
            <a:avLst/>
          </a:prstGeom>
          <a:noFill/>
          <a:ln>
            <a:noFill/>
          </a:ln>
          <a:effectLst>
            <a:outerShdw blurRad="57150" dist="19050" dir="5400000" algn="bl" rotWithShape="0">
              <a:srgbClr val="000000">
                <a:alpha val="50000"/>
              </a:srgbClr>
            </a:outerShdw>
          </a:effectLst>
        </p:spPr>
        <p:txBody>
          <a:bodyPr spcFirstLastPara="1" wrap="square" lIns="91425" tIns="91425" rIns="91425" bIns="91425" anchor="t" anchorCtr="0">
            <a:noAutofit/>
          </a:bodyPr>
          <a:lstStyle/>
          <a:p>
            <a:pPr marL="0" lvl="0" indent="0" algn="ctr" rtl="0">
              <a:spcBef>
                <a:spcPts val="0"/>
              </a:spcBef>
              <a:spcAft>
                <a:spcPts val="0"/>
              </a:spcAft>
              <a:buNone/>
            </a:pPr>
            <a:r>
              <a:rPr lang="es" sz="1000" b="1" dirty="0">
                <a:latin typeface="Franklin Gothic Book" panose="020B0503020102020204" pitchFamily="34" charset="0"/>
                <a:ea typeface="Great Vibes"/>
                <a:cs typeface="Great Vibes"/>
                <a:sym typeface="Great Vibes"/>
              </a:rPr>
              <a:t>Criterios de evaluación respecto a la comunicación.</a:t>
            </a:r>
            <a:endParaRPr sz="1000" b="1" dirty="0">
              <a:latin typeface="Franklin Gothic Book" panose="020B0503020102020204" pitchFamily="34" charset="0"/>
              <a:ea typeface="Great Vibes"/>
              <a:cs typeface="Great Vibes"/>
              <a:sym typeface="Great Vibes"/>
            </a:endParaRPr>
          </a:p>
          <a:p>
            <a:pPr marL="0" lvl="0" indent="0" algn="ctr" rtl="0">
              <a:spcBef>
                <a:spcPts val="0"/>
              </a:spcBef>
              <a:spcAft>
                <a:spcPts val="0"/>
              </a:spcAft>
              <a:buNone/>
            </a:pPr>
            <a:r>
              <a:rPr lang="es" sz="1000" b="1" dirty="0">
                <a:latin typeface="Franklin Gothic Book" panose="020B0503020102020204" pitchFamily="34" charset="0"/>
                <a:ea typeface="Great Vibes"/>
                <a:cs typeface="Great Vibes"/>
                <a:sym typeface="Great Vibes"/>
              </a:rPr>
              <a:t>¡Todos los integrantes del grupo deben saber todo a la hora de exponer! </a:t>
            </a:r>
            <a:endParaRPr sz="1000" b="1" dirty="0">
              <a:latin typeface="Franklin Gothic Book" panose="020B0503020102020204" pitchFamily="34" charset="0"/>
              <a:ea typeface="Great Vibes"/>
              <a:cs typeface="Great Vibes"/>
              <a:sym typeface="Great Vibes"/>
            </a:endParaRPr>
          </a:p>
          <a:p>
            <a:pPr marL="0" lvl="0" indent="0" algn="ctr" rtl="0">
              <a:spcBef>
                <a:spcPts val="0"/>
              </a:spcBef>
              <a:spcAft>
                <a:spcPts val="0"/>
              </a:spcAft>
              <a:buNone/>
            </a:pPr>
            <a:endParaRPr sz="2200" b="1" dirty="0">
              <a:latin typeface="Great Vibes"/>
              <a:ea typeface="Great Vibes"/>
              <a:cs typeface="Great Vibes"/>
              <a:sym typeface="Great Vibes"/>
            </a:endParaRPr>
          </a:p>
          <a:p>
            <a:pPr marL="0" lvl="0" indent="0" algn="l" rtl="0">
              <a:spcBef>
                <a:spcPts val="0"/>
              </a:spcBef>
              <a:spcAft>
                <a:spcPts val="0"/>
              </a:spcAft>
              <a:buNone/>
            </a:pPr>
            <a:endParaRPr sz="2000" b="1" dirty="0">
              <a:solidFill>
                <a:schemeClr val="dk1"/>
              </a:solidFill>
              <a:latin typeface="Great Vibes"/>
              <a:ea typeface="Great Vibes"/>
              <a:cs typeface="Great Vibes"/>
              <a:sym typeface="Great Vibes"/>
            </a:endParaRPr>
          </a:p>
        </p:txBody>
      </p:sp>
      <p:graphicFrame>
        <p:nvGraphicFramePr>
          <p:cNvPr id="99" name="Google Shape;99;p20"/>
          <p:cNvGraphicFramePr/>
          <p:nvPr>
            <p:extLst>
              <p:ext uri="{D42A27DB-BD31-4B8C-83A1-F6EECF244321}">
                <p14:modId xmlns:p14="http://schemas.microsoft.com/office/powerpoint/2010/main" val="585258269"/>
              </p:ext>
            </p:extLst>
          </p:nvPr>
        </p:nvGraphicFramePr>
        <p:xfrm>
          <a:off x="0" y="737788"/>
          <a:ext cx="9144000" cy="4371571"/>
        </p:xfrm>
        <a:graphic>
          <a:graphicData uri="http://schemas.openxmlformats.org/drawingml/2006/table">
            <a:tbl>
              <a:tblPr>
                <a:noFill/>
                <a:tableStyleId>{7EAABD63-CFBC-4523-96FE-9A0C844FD985}</a:tableStyleId>
              </a:tblPr>
              <a:tblGrid>
                <a:gridCol w="1385875">
                  <a:extLst>
                    <a:ext uri="{9D8B030D-6E8A-4147-A177-3AD203B41FA5}">
                      <a16:colId xmlns:a16="http://schemas.microsoft.com/office/drawing/2014/main" val="20000"/>
                    </a:ext>
                  </a:extLst>
                </a:gridCol>
                <a:gridCol w="1500200">
                  <a:extLst>
                    <a:ext uri="{9D8B030D-6E8A-4147-A177-3AD203B41FA5}">
                      <a16:colId xmlns:a16="http://schemas.microsoft.com/office/drawing/2014/main" val="20001"/>
                    </a:ext>
                  </a:extLst>
                </a:gridCol>
                <a:gridCol w="1528775">
                  <a:extLst>
                    <a:ext uri="{9D8B030D-6E8A-4147-A177-3AD203B41FA5}">
                      <a16:colId xmlns:a16="http://schemas.microsoft.com/office/drawing/2014/main" val="20002"/>
                    </a:ext>
                  </a:extLst>
                </a:gridCol>
                <a:gridCol w="1643050">
                  <a:extLst>
                    <a:ext uri="{9D8B030D-6E8A-4147-A177-3AD203B41FA5}">
                      <a16:colId xmlns:a16="http://schemas.microsoft.com/office/drawing/2014/main" val="20003"/>
                    </a:ext>
                  </a:extLst>
                </a:gridCol>
                <a:gridCol w="1628775">
                  <a:extLst>
                    <a:ext uri="{9D8B030D-6E8A-4147-A177-3AD203B41FA5}">
                      <a16:colId xmlns:a16="http://schemas.microsoft.com/office/drawing/2014/main" val="20004"/>
                    </a:ext>
                  </a:extLst>
                </a:gridCol>
                <a:gridCol w="1457325">
                  <a:extLst>
                    <a:ext uri="{9D8B030D-6E8A-4147-A177-3AD203B41FA5}">
                      <a16:colId xmlns:a16="http://schemas.microsoft.com/office/drawing/2014/main" val="20005"/>
                    </a:ext>
                  </a:extLst>
                </a:gridCol>
              </a:tblGrid>
              <a:tr h="407271">
                <a:tc>
                  <a:txBody>
                    <a:bodyPr/>
                    <a:lstStyle/>
                    <a:p>
                      <a:pPr marL="0" lvl="0" indent="0" algn="ctr" rtl="0">
                        <a:lnSpc>
                          <a:spcPct val="115000"/>
                        </a:lnSpc>
                        <a:spcBef>
                          <a:spcPts val="1200"/>
                        </a:spcBef>
                        <a:spcAft>
                          <a:spcPts val="0"/>
                        </a:spcAft>
                        <a:buNone/>
                      </a:pPr>
                      <a:r>
                        <a:rPr lang="es" sz="1100" b="1">
                          <a:latin typeface="Times New Roman"/>
                          <a:ea typeface="Times New Roman"/>
                          <a:cs typeface="Times New Roman"/>
                          <a:sym typeface="Times New Roman"/>
                        </a:rPr>
                        <a:t>Aspectos a Evaluar</a:t>
                      </a:r>
                      <a:endParaRPr sz="1100" b="1">
                        <a:latin typeface="Times New Roman"/>
                        <a:ea typeface="Times New Roman"/>
                        <a:cs typeface="Times New Roman"/>
                        <a:sym typeface="Times New Roman"/>
                      </a:endParaRPr>
                    </a:p>
                  </a:txBody>
                  <a:tcPr marL="68575" marR="68575" marT="91425" marB="9142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ctr" rtl="0">
                        <a:lnSpc>
                          <a:spcPct val="115000"/>
                        </a:lnSpc>
                        <a:spcBef>
                          <a:spcPts val="1200"/>
                        </a:spcBef>
                        <a:spcAft>
                          <a:spcPts val="0"/>
                        </a:spcAft>
                        <a:buNone/>
                      </a:pPr>
                      <a:r>
                        <a:rPr lang="es" sz="1100" b="1">
                          <a:latin typeface="Times New Roman"/>
                          <a:ea typeface="Times New Roman"/>
                          <a:cs typeface="Times New Roman"/>
                          <a:sym typeface="Times New Roman"/>
                        </a:rPr>
                        <a:t>Excelente</a:t>
                      </a:r>
                      <a:endParaRPr sz="1100" b="1">
                        <a:latin typeface="Times New Roman"/>
                        <a:ea typeface="Times New Roman"/>
                        <a:cs typeface="Times New Roman"/>
                        <a:sym typeface="Times New Roman"/>
                      </a:endParaRPr>
                    </a:p>
                  </a:txBody>
                  <a:tcPr marL="68575" marR="68575" marT="91425" marB="9142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ctr" rtl="0">
                        <a:lnSpc>
                          <a:spcPct val="115000"/>
                        </a:lnSpc>
                        <a:spcBef>
                          <a:spcPts val="1200"/>
                        </a:spcBef>
                        <a:spcAft>
                          <a:spcPts val="0"/>
                        </a:spcAft>
                        <a:buNone/>
                      </a:pPr>
                      <a:r>
                        <a:rPr lang="es" sz="1100" b="1">
                          <a:latin typeface="Times New Roman"/>
                          <a:ea typeface="Times New Roman"/>
                          <a:cs typeface="Times New Roman"/>
                          <a:sym typeface="Times New Roman"/>
                        </a:rPr>
                        <a:t>Sobresaliente</a:t>
                      </a:r>
                      <a:endParaRPr sz="1100" b="1">
                        <a:latin typeface="Times New Roman"/>
                        <a:ea typeface="Times New Roman"/>
                        <a:cs typeface="Times New Roman"/>
                        <a:sym typeface="Times New Roman"/>
                      </a:endParaRPr>
                    </a:p>
                  </a:txBody>
                  <a:tcPr marL="68575" marR="68575" marT="91425" marB="9142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ctr" rtl="0">
                        <a:lnSpc>
                          <a:spcPct val="115000"/>
                        </a:lnSpc>
                        <a:spcBef>
                          <a:spcPts val="1200"/>
                        </a:spcBef>
                        <a:spcAft>
                          <a:spcPts val="0"/>
                        </a:spcAft>
                        <a:buNone/>
                      </a:pPr>
                      <a:r>
                        <a:rPr lang="es" sz="1100" b="1">
                          <a:latin typeface="Times New Roman"/>
                          <a:ea typeface="Times New Roman"/>
                          <a:cs typeface="Times New Roman"/>
                          <a:sym typeface="Times New Roman"/>
                        </a:rPr>
                        <a:t>Bueno</a:t>
                      </a:r>
                      <a:endParaRPr sz="1100" b="1">
                        <a:latin typeface="Times New Roman"/>
                        <a:ea typeface="Times New Roman"/>
                        <a:cs typeface="Times New Roman"/>
                        <a:sym typeface="Times New Roman"/>
                      </a:endParaRPr>
                    </a:p>
                  </a:txBody>
                  <a:tcPr marL="68575" marR="68575" marT="91425" marB="9142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ctr" rtl="0">
                        <a:lnSpc>
                          <a:spcPct val="115000"/>
                        </a:lnSpc>
                        <a:spcBef>
                          <a:spcPts val="1200"/>
                        </a:spcBef>
                        <a:spcAft>
                          <a:spcPts val="0"/>
                        </a:spcAft>
                        <a:buNone/>
                      </a:pPr>
                      <a:r>
                        <a:rPr lang="es" sz="1100" b="1">
                          <a:latin typeface="Times New Roman"/>
                          <a:ea typeface="Times New Roman"/>
                          <a:cs typeface="Times New Roman"/>
                          <a:sym typeface="Times New Roman"/>
                        </a:rPr>
                        <a:t>Aceptable</a:t>
                      </a:r>
                      <a:endParaRPr sz="1100" b="1">
                        <a:latin typeface="Times New Roman"/>
                        <a:ea typeface="Times New Roman"/>
                        <a:cs typeface="Times New Roman"/>
                        <a:sym typeface="Times New Roman"/>
                      </a:endParaRPr>
                    </a:p>
                  </a:txBody>
                  <a:tcPr marL="68575" marR="68575" marT="91425" marB="9142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ctr" rtl="0">
                        <a:lnSpc>
                          <a:spcPct val="115000"/>
                        </a:lnSpc>
                        <a:spcBef>
                          <a:spcPts val="1200"/>
                        </a:spcBef>
                        <a:spcAft>
                          <a:spcPts val="0"/>
                        </a:spcAft>
                        <a:buNone/>
                      </a:pPr>
                      <a:r>
                        <a:rPr lang="es" sz="1100" b="1">
                          <a:latin typeface="Times New Roman"/>
                          <a:ea typeface="Times New Roman"/>
                          <a:cs typeface="Times New Roman"/>
                          <a:sym typeface="Times New Roman"/>
                        </a:rPr>
                        <a:t>Bajo</a:t>
                      </a:r>
                      <a:endParaRPr sz="1100" b="1">
                        <a:latin typeface="Times New Roman"/>
                        <a:ea typeface="Times New Roman"/>
                        <a:cs typeface="Times New Roman"/>
                        <a:sym typeface="Times New Roman"/>
                      </a:endParaRPr>
                    </a:p>
                  </a:txBody>
                  <a:tcPr marL="68575" marR="68575" marT="91425" marB="9142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00"/>
                  </a:ext>
                </a:extLst>
              </a:tr>
              <a:tr h="759700">
                <a:tc>
                  <a:txBody>
                    <a:bodyPr/>
                    <a:lstStyle/>
                    <a:p>
                      <a:pPr marL="0" lvl="0" indent="0" algn="ctr" rtl="0">
                        <a:lnSpc>
                          <a:spcPct val="115000"/>
                        </a:lnSpc>
                        <a:spcBef>
                          <a:spcPts val="1200"/>
                        </a:spcBef>
                        <a:spcAft>
                          <a:spcPts val="0"/>
                        </a:spcAft>
                        <a:buNone/>
                      </a:pPr>
                      <a:r>
                        <a:rPr lang="es" sz="900" b="1" dirty="0">
                          <a:latin typeface="Times New Roman"/>
                          <a:ea typeface="Times New Roman"/>
                          <a:cs typeface="Times New Roman"/>
                          <a:sym typeface="Times New Roman"/>
                        </a:rPr>
                        <a:t>Volumen de voz</a:t>
                      </a:r>
                      <a:endParaRPr sz="900" b="1" dirty="0">
                        <a:latin typeface="Times New Roman"/>
                        <a:ea typeface="Times New Roman"/>
                        <a:cs typeface="Times New Roman"/>
                        <a:sym typeface="Times New Roman"/>
                      </a:endParaRPr>
                    </a:p>
                  </a:txBody>
                  <a:tcPr marL="68575" marR="68575" marT="91425" marB="9142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ctr" rtl="0">
                        <a:lnSpc>
                          <a:spcPct val="115000"/>
                        </a:lnSpc>
                        <a:spcBef>
                          <a:spcPts val="1200"/>
                        </a:spcBef>
                        <a:spcAft>
                          <a:spcPts val="0"/>
                        </a:spcAft>
                        <a:buNone/>
                      </a:pPr>
                      <a:r>
                        <a:rPr lang="es" sz="900" b="1" dirty="0">
                          <a:latin typeface="Times New Roman"/>
                          <a:ea typeface="Times New Roman"/>
                          <a:cs typeface="Times New Roman"/>
                          <a:sym typeface="Times New Roman"/>
                        </a:rPr>
                        <a:t>Expresa claramente y con un volumen adecuado para que todos los presentes puedan escuchar.</a:t>
                      </a:r>
                      <a:endParaRPr sz="900" b="1" dirty="0">
                        <a:latin typeface="Times New Roman"/>
                        <a:ea typeface="Times New Roman"/>
                        <a:cs typeface="Times New Roman"/>
                        <a:sym typeface="Times New Roman"/>
                      </a:endParaRPr>
                    </a:p>
                  </a:txBody>
                  <a:tcPr marL="68575" marR="68575" marT="91425" marB="9142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ctr" rtl="0">
                        <a:lnSpc>
                          <a:spcPct val="115000"/>
                        </a:lnSpc>
                        <a:spcBef>
                          <a:spcPts val="1200"/>
                        </a:spcBef>
                        <a:spcAft>
                          <a:spcPts val="0"/>
                        </a:spcAft>
                        <a:buNone/>
                      </a:pPr>
                      <a:r>
                        <a:rPr lang="es" sz="900" b="1" dirty="0">
                          <a:latin typeface="Times New Roman"/>
                          <a:ea typeface="Times New Roman"/>
                          <a:cs typeface="Times New Roman"/>
                          <a:sym typeface="Times New Roman"/>
                        </a:rPr>
                        <a:t>Habla con claridad y proyecta su voz de forma que la mayoría de las personas puedan escuchar</a:t>
                      </a:r>
                      <a:endParaRPr sz="900" b="1" dirty="0">
                        <a:latin typeface="Times New Roman"/>
                        <a:ea typeface="Times New Roman"/>
                        <a:cs typeface="Times New Roman"/>
                        <a:sym typeface="Times New Roman"/>
                      </a:endParaRPr>
                    </a:p>
                  </a:txBody>
                  <a:tcPr marL="68575" marR="68575" marT="91425" marB="9142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ctr" rtl="0">
                        <a:lnSpc>
                          <a:spcPct val="115000"/>
                        </a:lnSpc>
                        <a:spcBef>
                          <a:spcPts val="1200"/>
                        </a:spcBef>
                        <a:spcAft>
                          <a:spcPts val="0"/>
                        </a:spcAft>
                        <a:buNone/>
                      </a:pPr>
                      <a:r>
                        <a:rPr lang="es" sz="900" b="1">
                          <a:latin typeface="Times New Roman"/>
                          <a:ea typeface="Times New Roman"/>
                          <a:cs typeface="Times New Roman"/>
                          <a:sym typeface="Times New Roman"/>
                        </a:rPr>
                        <a:t>El volumen de voz es suficiente para que la mayoría de los presentes puedan escucharlo</a:t>
                      </a:r>
                      <a:endParaRPr sz="900" b="1">
                        <a:latin typeface="Times New Roman"/>
                        <a:ea typeface="Times New Roman"/>
                        <a:cs typeface="Times New Roman"/>
                        <a:sym typeface="Times New Roman"/>
                      </a:endParaRPr>
                    </a:p>
                  </a:txBody>
                  <a:tcPr marL="68575" marR="68575" marT="91425" marB="9142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ctr" rtl="0">
                        <a:lnSpc>
                          <a:spcPct val="115000"/>
                        </a:lnSpc>
                        <a:spcBef>
                          <a:spcPts val="1200"/>
                        </a:spcBef>
                        <a:spcAft>
                          <a:spcPts val="0"/>
                        </a:spcAft>
                        <a:buNone/>
                      </a:pPr>
                      <a:r>
                        <a:rPr lang="es" sz="900" b="1">
                          <a:latin typeface="Times New Roman"/>
                          <a:ea typeface="Times New Roman"/>
                          <a:cs typeface="Times New Roman"/>
                          <a:sym typeface="Times New Roman"/>
                        </a:rPr>
                        <a:t>A veces su volumen de voz es demasiado bajo o inaudible para algunos de los presentes</a:t>
                      </a:r>
                      <a:endParaRPr sz="900" b="1">
                        <a:latin typeface="Times New Roman"/>
                        <a:ea typeface="Times New Roman"/>
                        <a:cs typeface="Times New Roman"/>
                        <a:sym typeface="Times New Roman"/>
                      </a:endParaRPr>
                    </a:p>
                  </a:txBody>
                  <a:tcPr marL="68575" marR="68575" marT="91425" marB="9142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ctr" rtl="0">
                        <a:lnSpc>
                          <a:spcPct val="115000"/>
                        </a:lnSpc>
                        <a:spcBef>
                          <a:spcPts val="1200"/>
                        </a:spcBef>
                        <a:spcAft>
                          <a:spcPts val="0"/>
                        </a:spcAft>
                        <a:buNone/>
                      </a:pPr>
                      <a:r>
                        <a:rPr lang="es" sz="900" b="1">
                          <a:latin typeface="Times New Roman"/>
                          <a:ea typeface="Times New Roman"/>
                          <a:cs typeface="Times New Roman"/>
                          <a:sym typeface="Times New Roman"/>
                        </a:rPr>
                        <a:t>El volumen de voz es inaudible para la mayoría de los presentes</a:t>
                      </a:r>
                      <a:endParaRPr sz="900" b="1">
                        <a:latin typeface="Times New Roman"/>
                        <a:ea typeface="Times New Roman"/>
                        <a:cs typeface="Times New Roman"/>
                        <a:sym typeface="Times New Roman"/>
                      </a:endParaRPr>
                    </a:p>
                  </a:txBody>
                  <a:tcPr marL="68575" marR="68575" marT="91425" marB="9142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01"/>
                  </a:ext>
                </a:extLst>
              </a:tr>
              <a:tr h="759700">
                <a:tc>
                  <a:txBody>
                    <a:bodyPr/>
                    <a:lstStyle/>
                    <a:p>
                      <a:pPr marL="0" lvl="0" indent="0" algn="ctr" rtl="0">
                        <a:lnSpc>
                          <a:spcPct val="115000"/>
                        </a:lnSpc>
                        <a:spcBef>
                          <a:spcPts val="1200"/>
                        </a:spcBef>
                        <a:spcAft>
                          <a:spcPts val="0"/>
                        </a:spcAft>
                        <a:buNone/>
                      </a:pPr>
                      <a:r>
                        <a:rPr lang="es" sz="900" b="1">
                          <a:latin typeface="Times New Roman"/>
                          <a:ea typeface="Times New Roman"/>
                          <a:cs typeface="Times New Roman"/>
                          <a:sym typeface="Times New Roman"/>
                        </a:rPr>
                        <a:t>Postura corporal</a:t>
                      </a:r>
                      <a:endParaRPr sz="900" b="1">
                        <a:latin typeface="Times New Roman"/>
                        <a:ea typeface="Times New Roman"/>
                        <a:cs typeface="Times New Roman"/>
                        <a:sym typeface="Times New Roman"/>
                      </a:endParaRPr>
                    </a:p>
                  </a:txBody>
                  <a:tcPr marL="68575" marR="68575" marT="91425" marB="9142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ctr" rtl="0">
                        <a:lnSpc>
                          <a:spcPct val="115000"/>
                        </a:lnSpc>
                        <a:spcBef>
                          <a:spcPts val="1200"/>
                        </a:spcBef>
                        <a:spcAft>
                          <a:spcPts val="0"/>
                        </a:spcAft>
                        <a:buNone/>
                      </a:pPr>
                      <a:r>
                        <a:rPr lang="es" sz="900" b="1">
                          <a:latin typeface="Times New Roman"/>
                          <a:ea typeface="Times New Roman"/>
                          <a:cs typeface="Times New Roman"/>
                          <a:sym typeface="Times New Roman"/>
                        </a:rPr>
                        <a:t>Mantiene una postura erguida y muestra un lenguaje corporal seguro y convincente</a:t>
                      </a:r>
                      <a:endParaRPr sz="900" b="1">
                        <a:latin typeface="Times New Roman"/>
                        <a:ea typeface="Times New Roman"/>
                        <a:cs typeface="Times New Roman"/>
                        <a:sym typeface="Times New Roman"/>
                      </a:endParaRPr>
                    </a:p>
                  </a:txBody>
                  <a:tcPr marL="68575" marR="68575" marT="91425" marB="9142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ctr" rtl="0">
                        <a:lnSpc>
                          <a:spcPct val="115000"/>
                        </a:lnSpc>
                        <a:spcBef>
                          <a:spcPts val="1200"/>
                        </a:spcBef>
                        <a:spcAft>
                          <a:spcPts val="0"/>
                        </a:spcAft>
                        <a:buNone/>
                      </a:pPr>
                      <a:r>
                        <a:rPr lang="es" sz="900" b="1" dirty="0">
                          <a:latin typeface="Times New Roman"/>
                          <a:ea typeface="Times New Roman"/>
                          <a:cs typeface="Times New Roman"/>
                          <a:sym typeface="Times New Roman"/>
                        </a:rPr>
                        <a:t>Mantiene una postura adecuada y utiliza el lenguaje corporal de manera efectiva</a:t>
                      </a:r>
                      <a:endParaRPr sz="900" b="1" dirty="0">
                        <a:latin typeface="Times New Roman"/>
                        <a:ea typeface="Times New Roman"/>
                        <a:cs typeface="Times New Roman"/>
                        <a:sym typeface="Times New Roman"/>
                      </a:endParaRPr>
                    </a:p>
                  </a:txBody>
                  <a:tcPr marL="68575" marR="68575" marT="91425" marB="9142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ctr" rtl="0">
                        <a:lnSpc>
                          <a:spcPct val="115000"/>
                        </a:lnSpc>
                        <a:spcBef>
                          <a:spcPts val="1200"/>
                        </a:spcBef>
                        <a:spcAft>
                          <a:spcPts val="0"/>
                        </a:spcAft>
                        <a:buNone/>
                      </a:pPr>
                      <a:r>
                        <a:rPr lang="es" sz="900" b="1">
                          <a:latin typeface="Times New Roman"/>
                          <a:ea typeface="Times New Roman"/>
                          <a:cs typeface="Times New Roman"/>
                          <a:sym typeface="Times New Roman"/>
                        </a:rPr>
                        <a:t>La postura es aceptable, pero parece incómoda o poco segura</a:t>
                      </a:r>
                      <a:endParaRPr sz="900" b="1">
                        <a:latin typeface="Times New Roman"/>
                        <a:ea typeface="Times New Roman"/>
                        <a:cs typeface="Times New Roman"/>
                        <a:sym typeface="Times New Roman"/>
                      </a:endParaRPr>
                    </a:p>
                  </a:txBody>
                  <a:tcPr marL="68575" marR="68575" marT="91425" marB="9142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ctr" rtl="0">
                        <a:lnSpc>
                          <a:spcPct val="115000"/>
                        </a:lnSpc>
                        <a:spcBef>
                          <a:spcPts val="1200"/>
                        </a:spcBef>
                        <a:spcAft>
                          <a:spcPts val="0"/>
                        </a:spcAft>
                        <a:buNone/>
                      </a:pPr>
                      <a:r>
                        <a:rPr lang="es" sz="900" b="1">
                          <a:latin typeface="Times New Roman"/>
                          <a:ea typeface="Times New Roman"/>
                          <a:cs typeface="Times New Roman"/>
                          <a:sym typeface="Times New Roman"/>
                        </a:rPr>
                        <a:t>A veces adopta una postura inadecuada o poco profesional</a:t>
                      </a:r>
                      <a:endParaRPr sz="900" b="1">
                        <a:latin typeface="Times New Roman"/>
                        <a:ea typeface="Times New Roman"/>
                        <a:cs typeface="Times New Roman"/>
                        <a:sym typeface="Times New Roman"/>
                      </a:endParaRPr>
                    </a:p>
                  </a:txBody>
                  <a:tcPr marL="68575" marR="68575" marT="91425" marB="9142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ctr" rtl="0">
                        <a:lnSpc>
                          <a:spcPct val="115000"/>
                        </a:lnSpc>
                        <a:spcBef>
                          <a:spcPts val="1200"/>
                        </a:spcBef>
                        <a:spcAft>
                          <a:spcPts val="0"/>
                        </a:spcAft>
                        <a:buNone/>
                      </a:pPr>
                      <a:r>
                        <a:rPr lang="es" sz="900" b="1">
                          <a:latin typeface="Times New Roman"/>
                          <a:ea typeface="Times New Roman"/>
                          <a:cs typeface="Times New Roman"/>
                          <a:sym typeface="Times New Roman"/>
                        </a:rPr>
                        <a:t>Mantiene una postura relajada y poco profesional</a:t>
                      </a:r>
                      <a:endParaRPr sz="900" b="1">
                        <a:latin typeface="Times New Roman"/>
                        <a:ea typeface="Times New Roman"/>
                        <a:cs typeface="Times New Roman"/>
                        <a:sym typeface="Times New Roman"/>
                      </a:endParaRPr>
                    </a:p>
                  </a:txBody>
                  <a:tcPr marL="68575" marR="68575" marT="91425" marB="9142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02"/>
                  </a:ext>
                </a:extLst>
              </a:tr>
              <a:tr h="759700">
                <a:tc>
                  <a:txBody>
                    <a:bodyPr/>
                    <a:lstStyle/>
                    <a:p>
                      <a:pPr marL="0" lvl="0" indent="0" algn="ctr" rtl="0">
                        <a:lnSpc>
                          <a:spcPct val="115000"/>
                        </a:lnSpc>
                        <a:spcBef>
                          <a:spcPts val="1200"/>
                        </a:spcBef>
                        <a:spcAft>
                          <a:spcPts val="0"/>
                        </a:spcAft>
                        <a:buNone/>
                      </a:pPr>
                      <a:r>
                        <a:rPr lang="es" sz="900" b="1">
                          <a:latin typeface="Times New Roman"/>
                          <a:ea typeface="Times New Roman"/>
                          <a:cs typeface="Times New Roman"/>
                          <a:sym typeface="Times New Roman"/>
                        </a:rPr>
                        <a:t>Presentación personal</a:t>
                      </a:r>
                      <a:endParaRPr sz="900" b="1">
                        <a:latin typeface="Times New Roman"/>
                        <a:ea typeface="Times New Roman"/>
                        <a:cs typeface="Times New Roman"/>
                        <a:sym typeface="Times New Roman"/>
                      </a:endParaRPr>
                    </a:p>
                  </a:txBody>
                  <a:tcPr marL="68575" marR="68575" marT="91425" marB="9142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ctr" rtl="0">
                        <a:lnSpc>
                          <a:spcPct val="115000"/>
                        </a:lnSpc>
                        <a:spcBef>
                          <a:spcPts val="1200"/>
                        </a:spcBef>
                        <a:spcAft>
                          <a:spcPts val="0"/>
                        </a:spcAft>
                        <a:buNone/>
                      </a:pPr>
                      <a:r>
                        <a:rPr lang="es" sz="900" b="1">
                          <a:latin typeface="Times New Roman"/>
                          <a:ea typeface="Times New Roman"/>
                          <a:cs typeface="Times New Roman"/>
                          <a:sym typeface="Times New Roman"/>
                        </a:rPr>
                        <a:t>Se presenta de manera impecable y profesional</a:t>
                      </a:r>
                      <a:endParaRPr sz="900" b="1">
                        <a:latin typeface="Times New Roman"/>
                        <a:ea typeface="Times New Roman"/>
                        <a:cs typeface="Times New Roman"/>
                        <a:sym typeface="Times New Roman"/>
                      </a:endParaRPr>
                    </a:p>
                  </a:txBody>
                  <a:tcPr marL="68575" marR="68575" marT="91425" marB="9142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ctr" rtl="0">
                        <a:lnSpc>
                          <a:spcPct val="115000"/>
                        </a:lnSpc>
                        <a:spcBef>
                          <a:spcPts val="1200"/>
                        </a:spcBef>
                        <a:spcAft>
                          <a:spcPts val="0"/>
                        </a:spcAft>
                        <a:buNone/>
                      </a:pPr>
                      <a:r>
                        <a:rPr lang="es" sz="900" b="1">
                          <a:latin typeface="Times New Roman"/>
                          <a:ea typeface="Times New Roman"/>
                          <a:cs typeface="Times New Roman"/>
                          <a:sym typeface="Times New Roman"/>
                        </a:rPr>
                        <a:t>Se presenta de manera adecuada y está bien arreglado/a</a:t>
                      </a:r>
                      <a:endParaRPr sz="900" b="1">
                        <a:latin typeface="Times New Roman"/>
                        <a:ea typeface="Times New Roman"/>
                        <a:cs typeface="Times New Roman"/>
                        <a:sym typeface="Times New Roman"/>
                      </a:endParaRPr>
                    </a:p>
                  </a:txBody>
                  <a:tcPr marL="68575" marR="68575" marT="91425" marB="9142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ctr" rtl="0">
                        <a:lnSpc>
                          <a:spcPct val="115000"/>
                        </a:lnSpc>
                        <a:spcBef>
                          <a:spcPts val="1200"/>
                        </a:spcBef>
                        <a:spcAft>
                          <a:spcPts val="0"/>
                        </a:spcAft>
                        <a:buNone/>
                      </a:pPr>
                      <a:r>
                        <a:rPr lang="es" sz="900" b="1" dirty="0">
                          <a:latin typeface="Times New Roman"/>
                          <a:ea typeface="Times New Roman"/>
                          <a:cs typeface="Times New Roman"/>
                          <a:sym typeface="Times New Roman"/>
                        </a:rPr>
                        <a:t>La presentación personal es aceptable, pero podría mejorar en algunos aspectos</a:t>
                      </a:r>
                      <a:endParaRPr sz="900" b="1" dirty="0">
                        <a:latin typeface="Times New Roman"/>
                        <a:ea typeface="Times New Roman"/>
                        <a:cs typeface="Times New Roman"/>
                        <a:sym typeface="Times New Roman"/>
                      </a:endParaRPr>
                    </a:p>
                  </a:txBody>
                  <a:tcPr marL="68575" marR="68575" marT="91425" marB="9142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ctr" rtl="0">
                        <a:lnSpc>
                          <a:spcPct val="115000"/>
                        </a:lnSpc>
                        <a:spcBef>
                          <a:spcPts val="1200"/>
                        </a:spcBef>
                        <a:spcAft>
                          <a:spcPts val="0"/>
                        </a:spcAft>
                        <a:buNone/>
                      </a:pPr>
                      <a:r>
                        <a:rPr lang="es" sz="900" b="1">
                          <a:latin typeface="Times New Roman"/>
                          <a:ea typeface="Times New Roman"/>
                          <a:cs typeface="Times New Roman"/>
                          <a:sym typeface="Times New Roman"/>
                        </a:rPr>
                        <a:t>La presentación personal es descuidada o inadecuada en algunos aspectos</a:t>
                      </a:r>
                      <a:endParaRPr sz="900" b="1">
                        <a:latin typeface="Times New Roman"/>
                        <a:ea typeface="Times New Roman"/>
                        <a:cs typeface="Times New Roman"/>
                        <a:sym typeface="Times New Roman"/>
                      </a:endParaRPr>
                    </a:p>
                  </a:txBody>
                  <a:tcPr marL="68575" marR="68575" marT="91425" marB="9142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ctr" rtl="0">
                        <a:lnSpc>
                          <a:spcPct val="115000"/>
                        </a:lnSpc>
                        <a:spcBef>
                          <a:spcPts val="1200"/>
                        </a:spcBef>
                        <a:spcAft>
                          <a:spcPts val="0"/>
                        </a:spcAft>
                        <a:buNone/>
                      </a:pPr>
                      <a:r>
                        <a:rPr lang="es" sz="900" b="1">
                          <a:latin typeface="Times New Roman"/>
                          <a:ea typeface="Times New Roman"/>
                          <a:cs typeface="Times New Roman"/>
                          <a:sym typeface="Times New Roman"/>
                        </a:rPr>
                        <a:t>La presentación personal es inapropiada o poco profesional</a:t>
                      </a:r>
                      <a:endParaRPr sz="900" b="1">
                        <a:latin typeface="Times New Roman"/>
                        <a:ea typeface="Times New Roman"/>
                        <a:cs typeface="Times New Roman"/>
                        <a:sym typeface="Times New Roman"/>
                      </a:endParaRPr>
                    </a:p>
                  </a:txBody>
                  <a:tcPr marL="68575" marR="68575" marT="91425" marB="9142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03"/>
                  </a:ext>
                </a:extLst>
              </a:tr>
              <a:tr h="759700">
                <a:tc>
                  <a:txBody>
                    <a:bodyPr/>
                    <a:lstStyle/>
                    <a:p>
                      <a:pPr marL="0" lvl="0" indent="0" algn="ctr" rtl="0">
                        <a:lnSpc>
                          <a:spcPct val="115000"/>
                        </a:lnSpc>
                        <a:spcBef>
                          <a:spcPts val="1200"/>
                        </a:spcBef>
                        <a:spcAft>
                          <a:spcPts val="0"/>
                        </a:spcAft>
                        <a:buNone/>
                      </a:pPr>
                      <a:r>
                        <a:rPr lang="es" sz="900" b="1">
                          <a:latin typeface="Times New Roman"/>
                          <a:ea typeface="Times New Roman"/>
                          <a:cs typeface="Times New Roman"/>
                          <a:sym typeface="Times New Roman"/>
                        </a:rPr>
                        <a:t>Uso de medio para exponer</a:t>
                      </a:r>
                      <a:endParaRPr sz="900" b="1">
                        <a:latin typeface="Times New Roman"/>
                        <a:ea typeface="Times New Roman"/>
                        <a:cs typeface="Times New Roman"/>
                        <a:sym typeface="Times New Roman"/>
                      </a:endParaRPr>
                    </a:p>
                  </a:txBody>
                  <a:tcPr marL="68575" marR="68575" marT="91425" marB="9142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ctr" rtl="0">
                        <a:lnSpc>
                          <a:spcPct val="115000"/>
                        </a:lnSpc>
                        <a:spcBef>
                          <a:spcPts val="1200"/>
                        </a:spcBef>
                        <a:spcAft>
                          <a:spcPts val="0"/>
                        </a:spcAft>
                        <a:buNone/>
                      </a:pPr>
                      <a:r>
                        <a:rPr lang="es" sz="900" b="1">
                          <a:latin typeface="Times New Roman"/>
                          <a:ea typeface="Times New Roman"/>
                          <a:cs typeface="Times New Roman"/>
                          <a:sym typeface="Times New Roman"/>
                        </a:rPr>
                        <a:t>Utiliza el medio elegido de manera excepcional y lo explota al máximo para apoyar su comunicación</a:t>
                      </a:r>
                      <a:endParaRPr sz="900" b="1">
                        <a:latin typeface="Times New Roman"/>
                        <a:ea typeface="Times New Roman"/>
                        <a:cs typeface="Times New Roman"/>
                        <a:sym typeface="Times New Roman"/>
                      </a:endParaRPr>
                    </a:p>
                  </a:txBody>
                  <a:tcPr marL="68575" marR="68575" marT="91425" marB="9142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ctr" rtl="0">
                        <a:lnSpc>
                          <a:spcPct val="115000"/>
                        </a:lnSpc>
                        <a:spcBef>
                          <a:spcPts val="1200"/>
                        </a:spcBef>
                        <a:spcAft>
                          <a:spcPts val="0"/>
                        </a:spcAft>
                        <a:buNone/>
                      </a:pPr>
                      <a:r>
                        <a:rPr lang="es" sz="900" b="1">
                          <a:latin typeface="Times New Roman"/>
                          <a:ea typeface="Times New Roman"/>
                          <a:cs typeface="Times New Roman"/>
                          <a:sym typeface="Times New Roman"/>
                        </a:rPr>
                        <a:t>Utiliza el medio elegido de manera efectiva y lo integra en su exposición</a:t>
                      </a:r>
                      <a:endParaRPr sz="900" b="1">
                        <a:latin typeface="Times New Roman"/>
                        <a:ea typeface="Times New Roman"/>
                        <a:cs typeface="Times New Roman"/>
                        <a:sym typeface="Times New Roman"/>
                      </a:endParaRPr>
                    </a:p>
                  </a:txBody>
                  <a:tcPr marL="68575" marR="68575" marT="91425" marB="9142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ctr" rtl="0">
                        <a:lnSpc>
                          <a:spcPct val="115000"/>
                        </a:lnSpc>
                        <a:spcBef>
                          <a:spcPts val="1200"/>
                        </a:spcBef>
                        <a:spcAft>
                          <a:spcPts val="0"/>
                        </a:spcAft>
                        <a:buNone/>
                      </a:pPr>
                      <a:r>
                        <a:rPr lang="es" sz="900" b="1" dirty="0">
                          <a:latin typeface="Times New Roman"/>
                          <a:ea typeface="Times New Roman"/>
                          <a:cs typeface="Times New Roman"/>
                          <a:sym typeface="Times New Roman"/>
                        </a:rPr>
                        <a:t>Utiliza el medio elegido de forma adecuada y solo ocasionalmente se desvía del tema o distrae a la audiencia</a:t>
                      </a:r>
                      <a:endParaRPr sz="900" b="1" dirty="0">
                        <a:latin typeface="Times New Roman"/>
                        <a:ea typeface="Times New Roman"/>
                        <a:cs typeface="Times New Roman"/>
                        <a:sym typeface="Times New Roman"/>
                      </a:endParaRPr>
                    </a:p>
                  </a:txBody>
                  <a:tcPr marL="68575" marR="68575" marT="91425" marB="9142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ctr" rtl="0">
                        <a:lnSpc>
                          <a:spcPct val="115000"/>
                        </a:lnSpc>
                        <a:spcBef>
                          <a:spcPts val="1200"/>
                        </a:spcBef>
                        <a:spcAft>
                          <a:spcPts val="0"/>
                        </a:spcAft>
                        <a:buNone/>
                      </a:pPr>
                      <a:r>
                        <a:rPr lang="es" sz="900" b="1" dirty="0">
                          <a:latin typeface="Times New Roman"/>
                          <a:ea typeface="Times New Roman"/>
                          <a:cs typeface="Times New Roman"/>
                          <a:sym typeface="Times New Roman"/>
                        </a:rPr>
                        <a:t>A veces se olvida de utilizar el medio o no lo utiliza de manera efectiva</a:t>
                      </a:r>
                      <a:endParaRPr sz="900" b="1" dirty="0">
                        <a:latin typeface="Times New Roman"/>
                        <a:ea typeface="Times New Roman"/>
                        <a:cs typeface="Times New Roman"/>
                        <a:sym typeface="Times New Roman"/>
                      </a:endParaRPr>
                    </a:p>
                  </a:txBody>
                  <a:tcPr marL="68575" marR="68575" marT="91425" marB="9142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ctr" rtl="0">
                        <a:lnSpc>
                          <a:spcPct val="115000"/>
                        </a:lnSpc>
                        <a:spcBef>
                          <a:spcPts val="1200"/>
                        </a:spcBef>
                        <a:spcAft>
                          <a:spcPts val="0"/>
                        </a:spcAft>
                        <a:buNone/>
                      </a:pPr>
                      <a:r>
                        <a:rPr lang="es" sz="900" b="1" dirty="0">
                          <a:latin typeface="Times New Roman"/>
                          <a:ea typeface="Times New Roman"/>
                          <a:cs typeface="Times New Roman"/>
                          <a:sym typeface="Times New Roman"/>
                        </a:rPr>
                        <a:t>No utiliza el medio elegido o lo utiliza de manera inapropiada</a:t>
                      </a:r>
                      <a:endParaRPr sz="900" b="1" dirty="0">
                        <a:latin typeface="Times New Roman"/>
                        <a:ea typeface="Times New Roman"/>
                        <a:cs typeface="Times New Roman"/>
                        <a:sym typeface="Times New Roman"/>
                      </a:endParaRPr>
                    </a:p>
                  </a:txBody>
                  <a:tcPr marL="68575" marR="68575" marT="91425" marB="9142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04"/>
                  </a:ext>
                </a:extLst>
              </a:tr>
              <a:tr h="762075">
                <a:tc>
                  <a:txBody>
                    <a:bodyPr/>
                    <a:lstStyle/>
                    <a:p>
                      <a:pPr marL="0" lvl="0" indent="0" algn="ctr" rtl="0">
                        <a:lnSpc>
                          <a:spcPct val="115000"/>
                        </a:lnSpc>
                        <a:spcBef>
                          <a:spcPts val="1200"/>
                        </a:spcBef>
                        <a:spcAft>
                          <a:spcPts val="0"/>
                        </a:spcAft>
                        <a:buNone/>
                      </a:pPr>
                      <a:r>
                        <a:rPr lang="es" sz="900" b="1">
                          <a:latin typeface="Times New Roman"/>
                          <a:ea typeface="Times New Roman"/>
                          <a:cs typeface="Times New Roman"/>
                          <a:sym typeface="Times New Roman"/>
                        </a:rPr>
                        <a:t>Manejo de información</a:t>
                      </a:r>
                      <a:endParaRPr sz="900" b="1">
                        <a:latin typeface="Times New Roman"/>
                        <a:ea typeface="Times New Roman"/>
                        <a:cs typeface="Times New Roman"/>
                        <a:sym typeface="Times New Roman"/>
                      </a:endParaRPr>
                    </a:p>
                  </a:txBody>
                  <a:tcPr marL="68575" marR="68575" marT="91425" marB="9142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ctr" rtl="0">
                        <a:lnSpc>
                          <a:spcPct val="115000"/>
                        </a:lnSpc>
                        <a:spcBef>
                          <a:spcPts val="1200"/>
                        </a:spcBef>
                        <a:spcAft>
                          <a:spcPts val="0"/>
                        </a:spcAft>
                        <a:buNone/>
                      </a:pPr>
                      <a:r>
                        <a:rPr lang="es" sz="900" b="1">
                          <a:latin typeface="Times New Roman"/>
                          <a:ea typeface="Times New Roman"/>
                          <a:cs typeface="Times New Roman"/>
                          <a:sym typeface="Times New Roman"/>
                        </a:rPr>
                        <a:t>Demuestra un dominio completo y profundo de la información relacionada con el tema</a:t>
                      </a:r>
                      <a:endParaRPr sz="900" b="1">
                        <a:latin typeface="Times New Roman"/>
                        <a:ea typeface="Times New Roman"/>
                        <a:cs typeface="Times New Roman"/>
                        <a:sym typeface="Times New Roman"/>
                      </a:endParaRPr>
                    </a:p>
                  </a:txBody>
                  <a:tcPr marL="68575" marR="68575" marT="91425" marB="9142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ctr" rtl="0">
                        <a:lnSpc>
                          <a:spcPct val="115000"/>
                        </a:lnSpc>
                        <a:spcBef>
                          <a:spcPts val="1200"/>
                        </a:spcBef>
                        <a:spcAft>
                          <a:spcPts val="0"/>
                        </a:spcAft>
                        <a:buNone/>
                      </a:pPr>
                      <a:r>
                        <a:rPr lang="es" sz="900" b="1">
                          <a:latin typeface="Times New Roman"/>
                          <a:ea typeface="Times New Roman"/>
                          <a:cs typeface="Times New Roman"/>
                          <a:sym typeface="Times New Roman"/>
                        </a:rPr>
                        <a:t>Demuestra un buen dominio de la información relacionada con el tema y la utiliza de manera efectiva</a:t>
                      </a:r>
                      <a:endParaRPr sz="900" b="1">
                        <a:latin typeface="Times New Roman"/>
                        <a:ea typeface="Times New Roman"/>
                        <a:cs typeface="Times New Roman"/>
                        <a:sym typeface="Times New Roman"/>
                      </a:endParaRPr>
                    </a:p>
                  </a:txBody>
                  <a:tcPr marL="68575" marR="68575" marT="91425" marB="9142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ctr" rtl="0">
                        <a:lnSpc>
                          <a:spcPct val="115000"/>
                        </a:lnSpc>
                        <a:spcBef>
                          <a:spcPts val="1200"/>
                        </a:spcBef>
                        <a:spcAft>
                          <a:spcPts val="0"/>
                        </a:spcAft>
                        <a:buNone/>
                      </a:pPr>
                      <a:r>
                        <a:rPr lang="es" sz="900" b="1">
                          <a:latin typeface="Times New Roman"/>
                          <a:ea typeface="Times New Roman"/>
                          <a:cs typeface="Times New Roman"/>
                          <a:sym typeface="Times New Roman"/>
                        </a:rPr>
                        <a:t>Posee la información básica relacionada con el tema, pero podría profundizar más en su conocimiento</a:t>
                      </a:r>
                      <a:endParaRPr sz="900" b="1">
                        <a:latin typeface="Times New Roman"/>
                        <a:ea typeface="Times New Roman"/>
                        <a:cs typeface="Times New Roman"/>
                        <a:sym typeface="Times New Roman"/>
                      </a:endParaRPr>
                    </a:p>
                  </a:txBody>
                  <a:tcPr marL="68575" marR="68575" marT="91425" marB="9142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ctr" rtl="0">
                        <a:lnSpc>
                          <a:spcPct val="115000"/>
                        </a:lnSpc>
                        <a:spcBef>
                          <a:spcPts val="1200"/>
                        </a:spcBef>
                        <a:spcAft>
                          <a:spcPts val="0"/>
                        </a:spcAft>
                        <a:buNone/>
                      </a:pPr>
                      <a:r>
                        <a:rPr lang="es" sz="900" b="1">
                          <a:latin typeface="Times New Roman"/>
                          <a:ea typeface="Times New Roman"/>
                          <a:cs typeface="Times New Roman"/>
                          <a:sym typeface="Times New Roman"/>
                        </a:rPr>
                        <a:t>Tiene dificultad para recordar o utilizar adecuadamente la información relacionada con el tema</a:t>
                      </a:r>
                      <a:endParaRPr sz="900" b="1">
                        <a:latin typeface="Times New Roman"/>
                        <a:ea typeface="Times New Roman"/>
                        <a:cs typeface="Times New Roman"/>
                        <a:sym typeface="Times New Roman"/>
                      </a:endParaRPr>
                    </a:p>
                  </a:txBody>
                  <a:tcPr marL="68575" marR="68575" marT="91425" marB="9142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tc>
                  <a:txBody>
                    <a:bodyPr/>
                    <a:lstStyle/>
                    <a:p>
                      <a:pPr marL="0" lvl="0" indent="0" algn="ctr" rtl="0">
                        <a:lnSpc>
                          <a:spcPct val="115000"/>
                        </a:lnSpc>
                        <a:spcBef>
                          <a:spcPts val="1200"/>
                        </a:spcBef>
                        <a:spcAft>
                          <a:spcPts val="0"/>
                        </a:spcAft>
                        <a:buNone/>
                      </a:pPr>
                      <a:r>
                        <a:rPr lang="es" sz="900" b="1" dirty="0">
                          <a:latin typeface="Times New Roman"/>
                          <a:ea typeface="Times New Roman"/>
                          <a:cs typeface="Times New Roman"/>
                          <a:sym typeface="Times New Roman"/>
                        </a:rPr>
                        <a:t>Muestra una falta de conocimiento o comprensión del tema</a:t>
                      </a:r>
                      <a:endParaRPr sz="900" b="1" dirty="0">
                        <a:latin typeface="Times New Roman"/>
                        <a:ea typeface="Times New Roman"/>
                        <a:cs typeface="Times New Roman"/>
                        <a:sym typeface="Times New Roman"/>
                      </a:endParaRPr>
                    </a:p>
                  </a:txBody>
                  <a:tcPr marL="68575" marR="68575" marT="91425" marB="91425">
                    <a:lnL w="9525" cap="flat" cmpd="sng">
                      <a:solidFill>
                        <a:srgbClr val="000000"/>
                      </a:solidFill>
                      <a:prstDash val="solid"/>
                      <a:round/>
                      <a:headEnd type="none" w="sm" len="sm"/>
                      <a:tailEnd type="none" w="sm" len="sm"/>
                    </a:lnL>
                    <a:lnR w="9525" cap="flat" cmpd="sng">
                      <a:solidFill>
                        <a:srgbClr val="000000"/>
                      </a:solidFill>
                      <a:prstDash val="solid"/>
                      <a:round/>
                      <a:headEnd type="none" w="sm" len="sm"/>
                      <a:tailEnd type="none" w="sm" len="sm"/>
                    </a:lnR>
                    <a:lnT w="9525" cap="flat" cmpd="sng">
                      <a:solidFill>
                        <a:srgbClr val="000000"/>
                      </a:solidFill>
                      <a:prstDash val="solid"/>
                      <a:round/>
                      <a:headEnd type="none" w="sm" len="sm"/>
                      <a:tailEnd type="none" w="sm" len="sm"/>
                    </a:lnT>
                    <a:lnB w="9525" cap="flat" cmpd="sng">
                      <a:solidFill>
                        <a:srgbClr val="000000"/>
                      </a:solidFill>
                      <a:prstDash val="solid"/>
                      <a:round/>
                      <a:headEnd type="none" w="sm" len="sm"/>
                      <a:tailEnd type="none" w="sm" len="sm"/>
                    </a:lnB>
                  </a:tcPr>
                </a:tc>
                <a:extLst>
                  <a:ext uri="{0D108BD9-81ED-4DB2-BD59-A6C34878D82A}">
                    <a16:rowId xmlns:a16="http://schemas.microsoft.com/office/drawing/2014/main" val="10005"/>
                  </a:ext>
                </a:extLst>
              </a:tr>
            </a:tbl>
          </a:graphicData>
        </a:graphic>
      </p:graphicFrame>
      <p:sp>
        <p:nvSpPr>
          <p:cNvPr id="100" name="Google Shape;100;p20"/>
          <p:cNvSpPr txBox="1"/>
          <p:nvPr/>
        </p:nvSpPr>
        <p:spPr>
          <a:xfrm>
            <a:off x="5803925" y="2556200"/>
            <a:ext cx="3356400" cy="461700"/>
          </a:xfrm>
          <a:prstGeom prst="rect">
            <a:avLst/>
          </a:prstGeom>
          <a:noFill/>
          <a:ln>
            <a:noFill/>
          </a:ln>
          <a:effectLst>
            <a:reflection dist="38100" dir="5400000" fadeDir="5400012" sy="-100000" algn="bl" rotWithShape="0"/>
          </a:effectLst>
        </p:spPr>
        <p:txBody>
          <a:bodyPr spcFirstLastPara="1" wrap="square" lIns="91425" tIns="91425" rIns="91425" bIns="91425" anchor="t" anchorCtr="0">
            <a:spAutoFit/>
          </a:bodyPr>
          <a:lstStyle/>
          <a:p>
            <a:pPr marL="0" lvl="0" indent="0" algn="l" rtl="0">
              <a:spcBef>
                <a:spcPts val="0"/>
              </a:spcBef>
              <a:spcAft>
                <a:spcPts val="0"/>
              </a:spcAft>
              <a:buNone/>
            </a:pPr>
            <a:endParaRPr sz="1800">
              <a:solidFill>
                <a:schemeClr val="dk2"/>
              </a:solidFill>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1187</Words>
  <Application>Microsoft Office PowerPoint</Application>
  <PresentationFormat>Presentación en pantalla (16:9)</PresentationFormat>
  <Paragraphs>96</Paragraphs>
  <Slides>7</Slides>
  <Notes>7</Notes>
  <HiddenSlides>0</HiddenSlides>
  <MMClips>0</MMClips>
  <ScaleCrop>false</ScaleCrop>
  <HeadingPairs>
    <vt:vector size="6" baseType="variant">
      <vt:variant>
        <vt:lpstr>Fuentes usadas</vt:lpstr>
      </vt:variant>
      <vt:variant>
        <vt:i4>8</vt:i4>
      </vt:variant>
      <vt:variant>
        <vt:lpstr>Tema</vt:lpstr>
      </vt:variant>
      <vt:variant>
        <vt:i4>1</vt:i4>
      </vt:variant>
      <vt:variant>
        <vt:lpstr>Títulos de diapositiva</vt:lpstr>
      </vt:variant>
      <vt:variant>
        <vt:i4>7</vt:i4>
      </vt:variant>
    </vt:vector>
  </HeadingPairs>
  <TitlesOfParts>
    <vt:vector size="16" baseType="lpstr">
      <vt:lpstr>Franklin Gothic Medium Cond</vt:lpstr>
      <vt:lpstr>Arial</vt:lpstr>
      <vt:lpstr>Segoe UI Symbol</vt:lpstr>
      <vt:lpstr>Great Vibes</vt:lpstr>
      <vt:lpstr>Gill Sans MT</vt:lpstr>
      <vt:lpstr>Franklin Gothic Demi Cond</vt:lpstr>
      <vt:lpstr>Times New Roman</vt:lpstr>
      <vt:lpstr>Franklin Gothic Book</vt:lpstr>
      <vt:lpstr>Simple Light</vt:lpstr>
      <vt:lpstr>Presentación de PowerPoint</vt:lpstr>
      <vt:lpstr>Temas  a tratar con la metodología: aula invertida. Cada grupo deberá investigar, seleccionar y presentar la información crecabada, según el tipo de energía que les tocó. Elaborar una presentación en canva y exponer lo trabajado. Idear una actividad de cierre, puede ser por ejemplo: sopa de letras, crucigrama, adivinanzas, etc, Tiempo de exposición por grupo 20 minutos. </vt:lpstr>
      <vt:lpstr>¿Cómo vamos a trabajar ?</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Usuario</cp:lastModifiedBy>
  <cp:revision>2</cp:revision>
  <dcterms:modified xsi:type="dcterms:W3CDTF">2024-08-22T22:00:47Z</dcterms:modified>
</cp:coreProperties>
</file>