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4/24/2024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4/24/2024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4/24/2024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4/24/2024</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4/24/2024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AR" b="1" dirty="0" smtClean="0"/>
              <a:t>Comunicación Institucional y su </a:t>
            </a:r>
            <a:br>
              <a:rPr lang="es-AR" b="1" dirty="0" smtClean="0"/>
            </a:br>
            <a:r>
              <a:rPr lang="es-AR" b="1" dirty="0" smtClean="0"/>
              <a:t>ámbito de acción </a:t>
            </a:r>
            <a:endParaRPr lang="es-AR" b="1" dirty="0"/>
          </a:p>
        </p:txBody>
      </p:sp>
    </p:spTree>
    <p:extLst>
      <p:ext uri="{BB962C8B-B14F-4D97-AF65-F5344CB8AC3E}">
        <p14:creationId xmlns:p14="http://schemas.microsoft.com/office/powerpoint/2010/main" val="3110406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9020847" cy="877455"/>
          </a:xfrm>
        </p:spPr>
        <p:txBody>
          <a:bodyPr/>
          <a:lstStyle/>
          <a:p>
            <a:r>
              <a:rPr lang="es-AR" dirty="0" smtClean="0"/>
              <a:t>Política integral de comunicación: </a:t>
            </a:r>
            <a:endParaRPr lang="es-AR" dirty="0"/>
          </a:p>
        </p:txBody>
      </p:sp>
      <p:sp>
        <p:nvSpPr>
          <p:cNvPr id="3" name="Marcador de texto 2"/>
          <p:cNvSpPr>
            <a:spLocks noGrp="1"/>
          </p:cNvSpPr>
          <p:nvPr>
            <p:ph type="body" idx="1"/>
          </p:nvPr>
        </p:nvSpPr>
        <p:spPr>
          <a:xfrm>
            <a:off x="677334" y="1209965"/>
            <a:ext cx="8596668" cy="6650180"/>
          </a:xfrm>
        </p:spPr>
        <p:txBody>
          <a:bodyPr>
            <a:normAutofit/>
          </a:bodyPr>
          <a:lstStyle/>
          <a:p>
            <a:r>
              <a:rPr lang="es-AR" sz="2400" dirty="0"/>
              <a:t>S</a:t>
            </a:r>
            <a:r>
              <a:rPr lang="es-AR" sz="2400" dirty="0" smtClean="0"/>
              <a:t>e </a:t>
            </a:r>
            <a:r>
              <a:rPr lang="es-AR" sz="2400" dirty="0"/>
              <a:t>conjugan 3 grandes aspectos relacionados con la transmisión de mensajes de la organización</a:t>
            </a:r>
            <a:r>
              <a:rPr lang="es-AR" sz="2400" dirty="0" smtClean="0"/>
              <a:t>:</a:t>
            </a:r>
          </a:p>
          <a:p>
            <a:r>
              <a:rPr lang="es-AR" sz="2000" dirty="0"/>
              <a:t>1.	La comunicación hacia el ámbito interno. </a:t>
            </a:r>
          </a:p>
          <a:p>
            <a:r>
              <a:rPr lang="es-AR" sz="2000" dirty="0" smtClean="0"/>
              <a:t>2.    La </a:t>
            </a:r>
            <a:r>
              <a:rPr lang="es-AR" sz="2000" dirty="0"/>
              <a:t>externa directa que es la que se mantiene con los diferentes públicos con los que hay un contacto cercano y permanente– proveedores, distribuidores, mayoristas, consumidores, etc</a:t>
            </a:r>
            <a:r>
              <a:rPr lang="es-AR" sz="2000" dirty="0" smtClean="0"/>
              <a:t>.</a:t>
            </a:r>
          </a:p>
          <a:p>
            <a:r>
              <a:rPr lang="es-AR" sz="2000" dirty="0"/>
              <a:t>3.	La que se produce con otras organizaciones o personas de un modo externo, pero indirectamente – entorno, agrupaciones o entidades de diversa índole, medios de comunicación, etc</a:t>
            </a:r>
            <a:r>
              <a:rPr lang="es-AR" sz="2000" dirty="0" smtClean="0"/>
              <a:t>.  </a:t>
            </a:r>
            <a:r>
              <a:rPr lang="es-AR" sz="2000" dirty="0"/>
              <a:t>Son indirectas porque la relación no es tan fluida, permanente o cercana, pero no significa que no sea importante.</a:t>
            </a:r>
          </a:p>
          <a:p>
            <a:pPr marL="342900" indent="-342900">
              <a:buAutoNum type="arabicPeriod" startAt="2"/>
            </a:pPr>
            <a:endParaRPr lang="es-AR" dirty="0" smtClean="0"/>
          </a:p>
          <a:p>
            <a:pPr marL="342900" indent="-342900">
              <a:buAutoNum type="arabicPeriod" startAt="2"/>
            </a:pPr>
            <a:endParaRPr lang="es-AR" dirty="0"/>
          </a:p>
          <a:p>
            <a:endParaRPr lang="es-AR" sz="2400" dirty="0"/>
          </a:p>
        </p:txBody>
      </p:sp>
    </p:spTree>
    <p:extLst>
      <p:ext uri="{BB962C8B-B14F-4D97-AF65-F5344CB8AC3E}">
        <p14:creationId xmlns:p14="http://schemas.microsoft.com/office/powerpoint/2010/main" val="3834411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5" y="609600"/>
            <a:ext cx="8596668" cy="1219200"/>
          </a:xfrm>
        </p:spPr>
        <p:txBody>
          <a:bodyPr/>
          <a:lstStyle/>
          <a:p>
            <a:r>
              <a:rPr lang="es-AR" dirty="0" smtClean="0"/>
              <a:t>Comunicación Interna </a:t>
            </a:r>
            <a:endParaRPr lang="es-AR" dirty="0"/>
          </a:p>
        </p:txBody>
      </p:sp>
      <p:sp>
        <p:nvSpPr>
          <p:cNvPr id="3" name="Marcador de texto 2"/>
          <p:cNvSpPr>
            <a:spLocks noGrp="1"/>
          </p:cNvSpPr>
          <p:nvPr>
            <p:ph type="body" idx="1"/>
          </p:nvPr>
        </p:nvSpPr>
        <p:spPr>
          <a:xfrm>
            <a:off x="778935" y="2050472"/>
            <a:ext cx="8596668" cy="1930401"/>
          </a:xfrm>
        </p:spPr>
        <p:txBody>
          <a:bodyPr/>
          <a:lstStyle/>
          <a:p>
            <a:r>
              <a:rPr lang="es-AR" sz="2400" dirty="0"/>
              <a:t>La comunicación interna es aquella que va dirigida al público dentro de la empresa, es decir, a sus trabajadores, gerentes, directivos y demás integrantes del equipo, sea cual sea su rango dentro de la organización. </a:t>
            </a:r>
          </a:p>
          <a:p>
            <a:endParaRPr lang="es-AR" dirty="0"/>
          </a:p>
        </p:txBody>
      </p:sp>
      <p:sp>
        <p:nvSpPr>
          <p:cNvPr id="4" name="CuadroTexto 3"/>
          <p:cNvSpPr txBox="1"/>
          <p:nvPr/>
        </p:nvSpPr>
        <p:spPr>
          <a:xfrm>
            <a:off x="778935" y="3805382"/>
            <a:ext cx="8497455" cy="1938992"/>
          </a:xfrm>
          <a:prstGeom prst="rect">
            <a:avLst/>
          </a:prstGeom>
          <a:noFill/>
        </p:spPr>
        <p:txBody>
          <a:bodyPr wrap="square" rtlCol="0">
            <a:spAutoFit/>
          </a:bodyPr>
          <a:lstStyle/>
          <a:p>
            <a:r>
              <a:rPr lang="es-AR" sz="2400" dirty="0"/>
              <a:t>Surge de la necesidad de las empresas por motivar a sus trabajadores y hacer que se sientan parte del equipo, asimismo, de lograr que comunicados y avisos lleguen de manera efectiva a todos los colaboradores, con la finalidad de solucionar problemas internos. </a:t>
            </a:r>
          </a:p>
        </p:txBody>
      </p:sp>
    </p:spTree>
    <p:extLst>
      <p:ext uri="{BB962C8B-B14F-4D97-AF65-F5344CB8AC3E}">
        <p14:creationId xmlns:p14="http://schemas.microsoft.com/office/powerpoint/2010/main" val="46372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p:cNvSpPr>
            <a:spLocks noGrp="1"/>
          </p:cNvSpPr>
          <p:nvPr>
            <p:ph type="body" idx="1"/>
          </p:nvPr>
        </p:nvSpPr>
        <p:spPr>
          <a:xfrm>
            <a:off x="618836" y="1311564"/>
            <a:ext cx="8596668" cy="1570962"/>
          </a:xfrm>
        </p:spPr>
        <p:txBody>
          <a:bodyPr>
            <a:normAutofit fontScale="92500" lnSpcReduction="20000"/>
          </a:bodyPr>
          <a:lstStyle/>
          <a:p>
            <a:r>
              <a:rPr lang="es-AR" sz="2600" dirty="0"/>
              <a:t>La correcta gestión de la comunicación interna, persigue un objetivo básico: el de cubrir las necesidades de comunicación que presentan todos los equipos de trabajo de la empresa. En este sentido, es importante para los colaboradores, como para los directivos.</a:t>
            </a:r>
          </a:p>
          <a:p>
            <a:endParaRPr lang="es-AR" dirty="0"/>
          </a:p>
        </p:txBody>
      </p:sp>
      <p:sp>
        <p:nvSpPr>
          <p:cNvPr id="4" name="CuadroTexto 3"/>
          <p:cNvSpPr txBox="1"/>
          <p:nvPr/>
        </p:nvSpPr>
        <p:spPr>
          <a:xfrm>
            <a:off x="618836" y="3241963"/>
            <a:ext cx="8312728" cy="2308324"/>
          </a:xfrm>
          <a:prstGeom prst="rect">
            <a:avLst/>
          </a:prstGeom>
          <a:noFill/>
        </p:spPr>
        <p:txBody>
          <a:bodyPr wrap="square" rtlCol="0">
            <a:spAutoFit/>
          </a:bodyPr>
          <a:lstStyle/>
          <a:p>
            <a:r>
              <a:rPr lang="es-AR" sz="2400" dirty="0"/>
              <a:t>Algunas herramientas de ayuda para la comunicación interna, son los boletines, las revistas internas, los tablones de anuncios, la intranet, redes sociales internas, etc. Es fundamental que en todos estos canales se permita a los colaboradores responder, interactuar y expresarse, para que la comunicación sea bidireccional.  </a:t>
            </a:r>
          </a:p>
        </p:txBody>
      </p:sp>
    </p:spTree>
    <p:extLst>
      <p:ext uri="{BB962C8B-B14F-4D97-AF65-F5344CB8AC3E}">
        <p14:creationId xmlns:p14="http://schemas.microsoft.com/office/powerpoint/2010/main" val="252092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5" y="609600"/>
            <a:ext cx="8596668" cy="1080655"/>
          </a:xfrm>
        </p:spPr>
        <p:txBody>
          <a:bodyPr/>
          <a:lstStyle/>
          <a:p>
            <a:r>
              <a:rPr lang="es-AR" dirty="0" smtClean="0"/>
              <a:t>Comunicación Externa </a:t>
            </a:r>
            <a:endParaRPr lang="es-AR" dirty="0"/>
          </a:p>
        </p:txBody>
      </p:sp>
      <p:sp>
        <p:nvSpPr>
          <p:cNvPr id="3" name="Marcador de texto 2"/>
          <p:cNvSpPr>
            <a:spLocks noGrp="1"/>
          </p:cNvSpPr>
          <p:nvPr>
            <p:ph type="body" idx="1"/>
          </p:nvPr>
        </p:nvSpPr>
        <p:spPr>
          <a:xfrm>
            <a:off x="677335" y="1976581"/>
            <a:ext cx="8596668" cy="1570962"/>
          </a:xfrm>
        </p:spPr>
        <p:txBody>
          <a:bodyPr>
            <a:normAutofit fontScale="85000" lnSpcReduction="20000"/>
          </a:bodyPr>
          <a:lstStyle/>
          <a:p>
            <a:r>
              <a:rPr lang="es-AR" sz="2800" dirty="0"/>
              <a:t>La comunicación externa, es aquella que emite un mensaje fuera de la empresa y que se dirige al público exterior. Está orientada a la opinión pública y su principal objetivo es informar acerca la empresa para influir sobre su imagen pública.</a:t>
            </a:r>
          </a:p>
          <a:p>
            <a:endParaRPr lang="es-AR" dirty="0"/>
          </a:p>
        </p:txBody>
      </p:sp>
      <p:sp>
        <p:nvSpPr>
          <p:cNvPr id="4" name="CuadroTexto 3"/>
          <p:cNvSpPr txBox="1"/>
          <p:nvPr/>
        </p:nvSpPr>
        <p:spPr>
          <a:xfrm>
            <a:off x="677335" y="3658378"/>
            <a:ext cx="8220364" cy="1938992"/>
          </a:xfrm>
          <a:prstGeom prst="rect">
            <a:avLst/>
          </a:prstGeom>
          <a:noFill/>
        </p:spPr>
        <p:txBody>
          <a:bodyPr wrap="square" rtlCol="0">
            <a:spAutoFit/>
          </a:bodyPr>
          <a:lstStyle/>
          <a:p>
            <a:r>
              <a:rPr lang="es-AR" sz="2400" dirty="0"/>
              <a:t>Se encarga de desarrollar, mejorar, mantener y fortalecer la imagen pública y la relación de la empresa con su público objetivo. Intenta promover los productos, servicios o actividades que esté realizando la institución y que la ayuden a proyectar una imagen positiva de esta.</a:t>
            </a:r>
          </a:p>
        </p:txBody>
      </p:sp>
    </p:spTree>
    <p:extLst>
      <p:ext uri="{BB962C8B-B14F-4D97-AF65-F5344CB8AC3E}">
        <p14:creationId xmlns:p14="http://schemas.microsoft.com/office/powerpoint/2010/main" val="1145414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p:cNvSpPr>
            <a:spLocks noGrp="1"/>
          </p:cNvSpPr>
          <p:nvPr>
            <p:ph type="body" idx="1"/>
          </p:nvPr>
        </p:nvSpPr>
        <p:spPr>
          <a:xfrm>
            <a:off x="668099" y="775854"/>
            <a:ext cx="8596668" cy="2373745"/>
          </a:xfrm>
        </p:spPr>
        <p:txBody>
          <a:bodyPr>
            <a:normAutofit fontScale="92500"/>
          </a:bodyPr>
          <a:lstStyle/>
          <a:p>
            <a:r>
              <a:rPr lang="es-AR" sz="2600" dirty="0"/>
              <a:t>Algunos ejemplos de comunicación externa incluyen el </a:t>
            </a:r>
            <a:r>
              <a:rPr lang="es-AR" sz="2600" dirty="0" err="1"/>
              <a:t>mailing</a:t>
            </a:r>
            <a:r>
              <a:rPr lang="es-AR" sz="2600" dirty="0"/>
              <a:t>, publicaciones en redes sociales, ruedas de prensa, publicidad, etc. Para lograr que esta comunicación sea adecuada y efectiva, la empresa debe contar con un área de comunicación o relaciones públicas destinada a potenciar y gestionar de forma correcta sus mensajes.</a:t>
            </a:r>
          </a:p>
          <a:p>
            <a:endParaRPr lang="es-AR" dirty="0"/>
          </a:p>
        </p:txBody>
      </p:sp>
      <p:sp>
        <p:nvSpPr>
          <p:cNvPr id="4" name="CuadroTexto 3"/>
          <p:cNvSpPr txBox="1"/>
          <p:nvPr/>
        </p:nvSpPr>
        <p:spPr>
          <a:xfrm>
            <a:off x="668099" y="3241963"/>
            <a:ext cx="8054109" cy="1938992"/>
          </a:xfrm>
          <a:prstGeom prst="rect">
            <a:avLst/>
          </a:prstGeom>
          <a:noFill/>
        </p:spPr>
        <p:txBody>
          <a:bodyPr wrap="square" rtlCol="0">
            <a:spAutoFit/>
          </a:bodyPr>
          <a:lstStyle/>
          <a:p>
            <a:r>
              <a:rPr lang="es-AR" sz="2400" dirty="0"/>
              <a:t>Aunque la comunicación externa quede vinculada a los departamentos de comunicación, relaciones públicas y marketing, todos los miembros de la organización pueden realizar funciones de comunicación externa y de difusión de la propia imagen de la organización. </a:t>
            </a:r>
          </a:p>
        </p:txBody>
      </p:sp>
    </p:spTree>
    <p:extLst>
      <p:ext uri="{BB962C8B-B14F-4D97-AF65-F5344CB8AC3E}">
        <p14:creationId xmlns:p14="http://schemas.microsoft.com/office/powerpoint/2010/main" val="2846192337"/>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57</TotalTime>
  <Words>407</Words>
  <Application>Microsoft Office PowerPoint</Application>
  <PresentationFormat>Panorámica</PresentationFormat>
  <Paragraphs>17</Paragraphs>
  <Slides>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Arial</vt:lpstr>
      <vt:lpstr>Trebuchet MS</vt:lpstr>
      <vt:lpstr>Wingdings 3</vt:lpstr>
      <vt:lpstr>Faceta</vt:lpstr>
      <vt:lpstr>Comunicación Institucional y su  ámbito de acción </vt:lpstr>
      <vt:lpstr>Política integral de comunicación: </vt:lpstr>
      <vt:lpstr>Comunicación Interna </vt:lpstr>
      <vt:lpstr>Presentación de PowerPoint</vt:lpstr>
      <vt:lpstr>Comunicación Externa </vt:lpstr>
      <vt:lpstr>Presentación de PowerPoint</vt:lpstr>
    </vt:vector>
  </TitlesOfParts>
  <Company>EXO 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Comunicación Institucional y su  ámbito de acción</dc:title>
  <dc:creator>celina ortiz</dc:creator>
  <cp:lastModifiedBy>celina ortiz</cp:lastModifiedBy>
  <cp:revision>4</cp:revision>
  <dcterms:created xsi:type="dcterms:W3CDTF">2024-04-24T14:21:03Z</dcterms:created>
  <dcterms:modified xsi:type="dcterms:W3CDTF">2024-04-24T15:18:18Z</dcterms:modified>
</cp:coreProperties>
</file>