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3" r:id="rId8"/>
    <p:sldId id="264" r:id="rId9"/>
    <p:sldId id="262" r:id="rId10"/>
    <p:sldId id="261" r:id="rId11"/>
    <p:sldId id="267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1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profile.ak.fbcdn.net/hprofile-ak-snc4/50554_72173761674_6123_n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4800" dirty="0" smtClean="0"/>
              <a:t>COMUNICACIÓN INSTITUCIONAL</a:t>
            </a:r>
            <a:endParaRPr lang="es-AR" sz="48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3677" y="2103858"/>
            <a:ext cx="4744645" cy="3567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65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12467" y="-232452"/>
            <a:ext cx="8689976" cy="2509213"/>
          </a:xfrm>
        </p:spPr>
        <p:txBody>
          <a:bodyPr/>
          <a:lstStyle/>
          <a:p>
            <a:r>
              <a:rPr lang="es-AR" dirty="0" smtClean="0"/>
              <a:t>DIRCOM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type="subTitle" idx="1"/>
          </p:nvPr>
        </p:nvSpPr>
        <p:spPr>
          <a:xfrm>
            <a:off x="1852612" y="2276761"/>
            <a:ext cx="8689976" cy="1353130"/>
          </a:xfrm>
        </p:spPr>
        <p:txBody>
          <a:bodyPr>
            <a:normAutofit fontScale="25000" lnSpcReduction="20000"/>
          </a:bodyPr>
          <a:lstStyle/>
          <a:p>
            <a:endParaRPr lang="es-ES" b="1" dirty="0" smtClean="0"/>
          </a:p>
          <a:p>
            <a:r>
              <a:rPr lang="es-ES" sz="8000" b="1" dirty="0" smtClean="0"/>
              <a:t>es </a:t>
            </a:r>
            <a:r>
              <a:rPr lang="es-ES" sz="8000" b="1" dirty="0"/>
              <a:t>el responsable  de elaborar y ejecutar el plan estratégico de identidad e imagen de la organización, por lo tanto de la comunicación. </a:t>
            </a:r>
            <a:r>
              <a:rPr lang="es-ES" sz="8000" dirty="0"/>
              <a:t> </a:t>
            </a:r>
            <a:endParaRPr lang="es-ES" sz="8000" dirty="0" smtClean="0"/>
          </a:p>
          <a:p>
            <a:endParaRPr lang="es-ES" sz="8000" b="1" dirty="0" smtClean="0"/>
          </a:p>
          <a:p>
            <a:r>
              <a:rPr lang="es-ES" sz="8000" b="1" dirty="0" smtClean="0"/>
              <a:t>Es </a:t>
            </a:r>
            <a:r>
              <a:rPr lang="es-ES" sz="8000" b="1" dirty="0"/>
              <a:t>la  persona que debe coordinar todas las comunicaciones que se emitan en forma interna y externa, evitando que se transmitan mensajes involuntarios y contradictorios.</a:t>
            </a:r>
            <a:r>
              <a:rPr lang="es-ES" sz="8000" dirty="0"/>
              <a:t> </a:t>
            </a:r>
            <a:endParaRPr lang="es-AR" sz="8000" dirty="0"/>
          </a:p>
          <a:p>
            <a:endParaRPr lang="es-AR" sz="3100" dirty="0"/>
          </a:p>
        </p:txBody>
      </p:sp>
    </p:spTree>
    <p:extLst>
      <p:ext uri="{BB962C8B-B14F-4D97-AF65-F5344CB8AC3E}">
        <p14:creationId xmlns:p14="http://schemas.microsoft.com/office/powerpoint/2010/main" val="2304319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Organigrama de </a:t>
            </a:r>
            <a:r>
              <a:rPr lang="es-AR" dirty="0" err="1" smtClean="0"/>
              <a:t>arcor</a:t>
            </a:r>
            <a:endParaRPr lang="es-AR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0511" y="2214695"/>
            <a:ext cx="8746958" cy="4125948"/>
          </a:xfrm>
        </p:spPr>
      </p:pic>
    </p:spTree>
    <p:extLst>
      <p:ext uri="{BB962C8B-B14F-4D97-AF65-F5344CB8AC3E}">
        <p14:creationId xmlns:p14="http://schemas.microsoft.com/office/powerpoint/2010/main" val="1146339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vocablos relacionados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b="1" dirty="0"/>
              <a:t>El término empresa</a:t>
            </a:r>
            <a:r>
              <a:rPr lang="es-ES" dirty="0"/>
              <a:t> </a:t>
            </a:r>
            <a:r>
              <a:rPr lang="es-ES" b="1" dirty="0"/>
              <a:t>se utiliza para designar organizaciones </a:t>
            </a:r>
            <a:r>
              <a:rPr lang="es-ES" b="1" dirty="0" smtClean="0"/>
              <a:t>cuyo objetivo es </a:t>
            </a:r>
            <a:r>
              <a:rPr lang="es-ES" b="1" dirty="0"/>
              <a:t>el fabricar productos y bienes de consumo para obtener un beneficio económico</a:t>
            </a:r>
            <a:r>
              <a:rPr lang="es-ES" b="1" dirty="0" smtClean="0"/>
              <a:t>.</a:t>
            </a:r>
          </a:p>
          <a:p>
            <a:r>
              <a:rPr lang="es-ES" b="1" dirty="0" smtClean="0"/>
              <a:t>Un punto de vista más amplio, considera a la empresa como todo grupo humano que emprende proyectos y acciones sobre </a:t>
            </a:r>
            <a:r>
              <a:rPr lang="es-ES" b="1" smtClean="0"/>
              <a:t>su entorno.</a:t>
            </a:r>
            <a:r>
              <a:rPr lang="es-ES" smtClean="0"/>
              <a:t> </a:t>
            </a:r>
            <a:endParaRPr lang="es-ES" dirty="0" smtClean="0"/>
          </a:p>
          <a:p>
            <a:r>
              <a:rPr lang="es-ES" b="1" dirty="0"/>
              <a:t>Empresa puede ser, por lo tanto una institución, una fundación, una industria, una entidad comercial, de servicios, una organización sin </a:t>
            </a:r>
            <a:r>
              <a:rPr lang="es-ES" b="1" dirty="0" smtClean="0"/>
              <a:t>ánimo </a:t>
            </a:r>
            <a:r>
              <a:rPr lang="es-ES" b="1" dirty="0"/>
              <a:t>de </a:t>
            </a:r>
            <a:r>
              <a:rPr lang="es-ES" b="1" dirty="0" smtClean="0"/>
              <a:t>lucro</a:t>
            </a:r>
            <a:r>
              <a:rPr lang="es-ES" b="1" dirty="0"/>
              <a:t>, una administración pública o de gobierno.</a:t>
            </a:r>
            <a:r>
              <a:rPr lang="es-ES" dirty="0"/>
              <a:t> </a:t>
            </a:r>
            <a:r>
              <a:rPr lang="es-ES" dirty="0" smtClean="0"/>
              <a:t>Es emprendido por uno o más empresarios.</a:t>
            </a:r>
          </a:p>
          <a:p>
            <a:r>
              <a:rPr lang="es-ES" b="1" dirty="0" smtClean="0"/>
              <a:t>corporación,</a:t>
            </a:r>
            <a:r>
              <a:rPr lang="es-ES" dirty="0" smtClean="0"/>
              <a:t> </a:t>
            </a:r>
            <a:r>
              <a:rPr lang="es-ES" b="1" dirty="0"/>
              <a:t>en su significado económico- administrativo, se lo define como holding, grupo de empresas o gran compañía nacional o </a:t>
            </a:r>
            <a:r>
              <a:rPr lang="es-ES" b="1" dirty="0" smtClean="0"/>
              <a:t>multinacional</a:t>
            </a:r>
          </a:p>
          <a:p>
            <a:r>
              <a:rPr lang="es-ES" b="1" dirty="0" smtClean="0"/>
              <a:t>INSTITUCIÓN ES UNA ENTIDAD CREADA CON UN FIN ESPECÍFICO NO NECESARIAMENTE CON FINES DE LUCRO.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73879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1012" y="589585"/>
            <a:ext cx="8689976" cy="2509213"/>
          </a:xfrm>
        </p:spPr>
        <p:txBody>
          <a:bodyPr/>
          <a:lstStyle/>
          <a:p>
            <a:r>
              <a:rPr lang="es-AR" dirty="0" smtClean="0"/>
              <a:t>COMUNICACIÓN INSTITUCIONAL</a:t>
            </a: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51012" y="3313545"/>
            <a:ext cx="8689976" cy="1371599"/>
          </a:xfrm>
        </p:spPr>
        <p:txBody>
          <a:bodyPr>
            <a:normAutofit fontScale="92500"/>
          </a:bodyPr>
          <a:lstStyle/>
          <a:p>
            <a:r>
              <a:rPr lang="es-AR" b="1" dirty="0" smtClean="0"/>
              <a:t>¿QUÉ ES?</a:t>
            </a:r>
            <a:endParaRPr lang="es-AR" b="1" dirty="0"/>
          </a:p>
          <a:p>
            <a:r>
              <a:rPr lang="es-AR" b="1" dirty="0" smtClean="0"/>
              <a:t>es </a:t>
            </a:r>
            <a:r>
              <a:rPr lang="es-AR" b="1" dirty="0"/>
              <a:t>un modo estratégico, planificado, formal e integrado que tiene la organización de establecer contacto con sus </a:t>
            </a:r>
            <a:r>
              <a:rPr lang="es-AR" b="1" dirty="0" smtClean="0"/>
              <a:t>miembros. 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3471858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76829" y="877135"/>
            <a:ext cx="10364451" cy="1596177"/>
          </a:xfrm>
        </p:spPr>
        <p:txBody>
          <a:bodyPr>
            <a:noAutofit/>
          </a:bodyPr>
          <a:lstStyle/>
          <a:p>
            <a:r>
              <a:rPr lang="es-ES" sz="2000" b="1" dirty="0" err="1"/>
              <a:t>Pascale</a:t>
            </a:r>
            <a:r>
              <a:rPr lang="es-ES" sz="2000" b="1" dirty="0"/>
              <a:t> </a:t>
            </a:r>
            <a:r>
              <a:rPr lang="es-ES" sz="2000" b="1" dirty="0" err="1"/>
              <a:t>Weil</a:t>
            </a:r>
            <a:r>
              <a:rPr lang="es-ES" sz="2000" b="1" dirty="0"/>
              <a:t> (1992) </a:t>
            </a:r>
            <a:r>
              <a:rPr lang="es-ES" sz="2000" dirty="0"/>
              <a:t>considera que “desde la gestión se ha utilizado la comunicación, pero sin reconocerla como una variable estratégica. Pasa a  ser institucional cuando lo hace, considerándola como la red de vitalidad, un medio ágil y flexible para adaptarse a los mercados. Un instrumento que sirve para todos los modelos </a:t>
            </a:r>
            <a:r>
              <a:rPr lang="es-ES" sz="2000" dirty="0" smtClean="0"/>
              <a:t>organizacionales”</a:t>
            </a:r>
            <a:r>
              <a:rPr lang="es-AR" sz="2000" dirty="0" smtClean="0"/>
              <a:t> </a:t>
            </a:r>
            <a:r>
              <a:rPr lang="es-ES" sz="2000" b="1" dirty="0" err="1"/>
              <a:t>Weil</a:t>
            </a:r>
            <a:r>
              <a:rPr lang="es-ES" sz="2000" b="1" dirty="0"/>
              <a:t>, </a:t>
            </a:r>
            <a:r>
              <a:rPr lang="es-ES" sz="2000" b="1" dirty="0" err="1"/>
              <a:t>Pascale</a:t>
            </a:r>
            <a:r>
              <a:rPr lang="es-ES" sz="2000" b="1" dirty="0"/>
              <a:t> (1992).</a:t>
            </a:r>
            <a:r>
              <a:rPr lang="es-ES" sz="2000" dirty="0"/>
              <a:t> </a:t>
            </a:r>
            <a:r>
              <a:rPr lang="es-ES" sz="2000" i="1" dirty="0"/>
              <a:t>La comunicación global</a:t>
            </a:r>
            <a:r>
              <a:rPr lang="es-ES" sz="2000" dirty="0"/>
              <a:t> (1º ed.). Barcelona, España  Ed. Paidós.</a:t>
            </a:r>
            <a:r>
              <a:rPr lang="es-AR" sz="2000" dirty="0"/>
              <a:t/>
            </a:r>
            <a:br>
              <a:rPr lang="es-AR" sz="2000" dirty="0"/>
            </a:br>
            <a:endParaRPr lang="es-AR" sz="2000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4676396" y="2616461"/>
            <a:ext cx="2442410" cy="3646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872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l_fi" descr="http://profile.ak.fbcdn.net/hprofile-ak-snc4/50554_72173761674_6123_n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5500" y="4057650"/>
            <a:ext cx="8445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32248" y="830953"/>
            <a:ext cx="10364451" cy="1596177"/>
          </a:xfrm>
        </p:spPr>
        <p:txBody>
          <a:bodyPr>
            <a:normAutofit fontScale="90000"/>
          </a:bodyPr>
          <a:lstStyle/>
          <a:p>
            <a:r>
              <a:rPr lang="es-ES" sz="2200" dirty="0"/>
              <a:t>Según </a:t>
            </a:r>
            <a:r>
              <a:rPr lang="es-ES" sz="2200" b="1" dirty="0"/>
              <a:t>Van Riel (1997) “</a:t>
            </a:r>
            <a:r>
              <a:rPr lang="es-ES" sz="2200" dirty="0"/>
              <a:t>la comunicación corporativa es un instrumento de gestión, por medio del cual toda forma de comunicación, interna y externa conscientemente utilizada, armoniza efectiva y eficazmente, para crear una base favorable en las relaciones con los públicos de los que la empresa depende”. </a:t>
            </a:r>
            <a:r>
              <a:rPr lang="es-AR" sz="2200" dirty="0"/>
              <a:t/>
            </a:r>
            <a:br>
              <a:rPr lang="es-AR" sz="2200" dirty="0"/>
            </a:br>
            <a:r>
              <a:rPr lang="es-ES" sz="2200" b="1" dirty="0"/>
              <a:t>Van Riel, </a:t>
            </a:r>
            <a:r>
              <a:rPr lang="es-ES" sz="2200" b="1" dirty="0" err="1"/>
              <a:t>Cees</a:t>
            </a:r>
            <a:r>
              <a:rPr lang="es-ES" sz="2200" b="1" dirty="0"/>
              <a:t> B. M. (1997). </a:t>
            </a:r>
            <a:r>
              <a:rPr lang="es-ES" sz="2200" i="1" dirty="0"/>
              <a:t>Comunicación corporativa</a:t>
            </a:r>
            <a:r>
              <a:rPr lang="es-ES" sz="2200" dirty="0"/>
              <a:t> (1ª ed.). Madrid, España: Ed. </a:t>
            </a:r>
            <a:r>
              <a:rPr lang="es-ES" sz="2000" dirty="0"/>
              <a:t>Prentice Hall.</a:t>
            </a:r>
            <a:endParaRPr lang="es-AR" sz="20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3"/>
          </p:nvPr>
        </p:nvPicPr>
        <p:blipFill>
          <a:blip r:embed="rId4"/>
          <a:stretch>
            <a:fillRect/>
          </a:stretch>
        </p:blipFill>
        <p:spPr>
          <a:xfrm>
            <a:off x="4152900" y="2730500"/>
            <a:ext cx="3086100" cy="368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483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96902" y="1163463"/>
            <a:ext cx="10364451" cy="1596177"/>
          </a:xfrm>
        </p:spPr>
        <p:txBody>
          <a:bodyPr>
            <a:normAutofit fontScale="90000"/>
          </a:bodyPr>
          <a:lstStyle/>
          <a:p>
            <a:r>
              <a:rPr lang="es-ES" sz="2000" b="1" dirty="0"/>
              <a:t>Joan Costa (2003)</a:t>
            </a:r>
            <a:r>
              <a:rPr lang="es-ES" sz="2000" dirty="0"/>
              <a:t> dice que la comunicación corporativa “es la suma de las diferentes formas de la comunicación empresarial: interna-externa, institucional-comercial, interpersonal-mediática. La comunicación, ya sea de índole publicitaria, comercial o promocional, no debería ser concebida como una función más, separada y adosada artificialmente a las actividades de la empresa, sino dentro del conjunto organizado de comunicaciones diversas”.</a:t>
            </a:r>
            <a:r>
              <a:rPr lang="es-AR" sz="2000" dirty="0"/>
              <a:t> </a:t>
            </a:r>
            <a:r>
              <a:rPr lang="es-ES" sz="2000" b="1" dirty="0"/>
              <a:t>Costa Joan (2003).</a:t>
            </a:r>
            <a:r>
              <a:rPr lang="es-ES" sz="2000" dirty="0"/>
              <a:t> </a:t>
            </a:r>
            <a:r>
              <a:rPr lang="es-ES" sz="2000" i="1" dirty="0"/>
              <a:t>Artículo 15 axiomas para los </a:t>
            </a:r>
            <a:r>
              <a:rPr lang="es-ES" sz="2000" i="1" dirty="0" err="1"/>
              <a:t>Dircom</a:t>
            </a:r>
            <a:r>
              <a:rPr lang="es-ES" sz="2000" dirty="0"/>
              <a:t>. Consultado en </a:t>
            </a:r>
            <a:r>
              <a:rPr lang="es-ES" sz="2000" u="sng" dirty="0"/>
              <a:t>www. Joan Costa.com.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4483100" y="3035249"/>
            <a:ext cx="2302711" cy="2950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648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52612" y="284785"/>
            <a:ext cx="8689976" cy="2509213"/>
          </a:xfrm>
        </p:spPr>
        <p:txBody>
          <a:bodyPr/>
          <a:lstStyle/>
          <a:p>
            <a:r>
              <a:rPr lang="es-AR" dirty="0" smtClean="0"/>
              <a:t>COMUNICACIÓN INSTITUCIONAL</a:t>
            </a:r>
            <a:endParaRPr lang="es-AR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732539" y="3006434"/>
            <a:ext cx="8689976" cy="1371599"/>
          </a:xfrm>
        </p:spPr>
        <p:txBody>
          <a:bodyPr/>
          <a:lstStyle/>
          <a:p>
            <a:r>
              <a:rPr lang="es-AR" dirty="0" smtClean="0"/>
              <a:t>¿para qué sirve?</a:t>
            </a:r>
          </a:p>
          <a:p>
            <a:endParaRPr lang="es-AR" dirty="0"/>
          </a:p>
        </p:txBody>
      </p:sp>
      <p:sp>
        <p:nvSpPr>
          <p:cNvPr id="5" name="Rectángulo 4"/>
          <p:cNvSpPr/>
          <p:nvPr/>
        </p:nvSpPr>
        <p:spPr>
          <a:xfrm>
            <a:off x="2108200" y="3599869"/>
            <a:ext cx="8178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latin typeface="Arial" panose="020B0604020202020204" pitchFamily="34" charset="0"/>
                <a:ea typeface="Times" panose="02020603050405020304" pitchFamily="18" charset="0"/>
              </a:rPr>
              <a:t>P</a:t>
            </a:r>
            <a:r>
              <a:rPr lang="es-ES" b="1" dirty="0" smtClean="0">
                <a:latin typeface="Arial" panose="020B0604020202020204" pitchFamily="34" charset="0"/>
                <a:ea typeface="Times" panose="02020603050405020304" pitchFamily="18" charset="0"/>
              </a:rPr>
              <a:t>ara </a:t>
            </a:r>
            <a:r>
              <a:rPr lang="es-ES" b="1" dirty="0">
                <a:latin typeface="Arial" panose="020B0604020202020204" pitchFamily="34" charset="0"/>
                <a:ea typeface="Times" panose="02020603050405020304" pitchFamily="18" charset="0"/>
              </a:rPr>
              <a:t>que una organización se dé a conocer de forma ordenada y coherente, de modo tal que los públicos con los que se relaciona  perciban tal y como es su identidad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55458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751012" y="90822"/>
            <a:ext cx="8689976" cy="2509213"/>
          </a:xfrm>
        </p:spPr>
        <p:txBody>
          <a:bodyPr/>
          <a:lstStyle/>
          <a:p>
            <a:r>
              <a:rPr lang="es-AR" dirty="0" smtClean="0"/>
              <a:t>COMUNICACIÓN </a:t>
            </a:r>
            <a:r>
              <a:rPr lang="es-AR" dirty="0" err="1" smtClean="0"/>
              <a:t>iNSTITUCIONAL</a:t>
            </a:r>
            <a:endParaRPr lang="es-AR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751012" y="2750128"/>
            <a:ext cx="8689976" cy="1371599"/>
          </a:xfrm>
        </p:spPr>
        <p:txBody>
          <a:bodyPr>
            <a:noAutofit/>
          </a:bodyPr>
          <a:lstStyle/>
          <a:p>
            <a:r>
              <a:rPr lang="es-E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OBJETIVO:</a:t>
            </a:r>
            <a:endParaRPr lang="es-E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2000" b="1" dirty="0" smtClean="0"/>
              <a:t> </a:t>
            </a:r>
            <a:r>
              <a:rPr lang="es-ES" sz="2000" b="1" dirty="0"/>
              <a:t>dar a conocer la </a:t>
            </a: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identidad</a:t>
            </a:r>
            <a:r>
              <a:rPr lang="es-ES" sz="2000" b="1" dirty="0"/>
              <a:t> de la organización de un modo </a:t>
            </a:r>
            <a:r>
              <a:rPr lang="es-ES" sz="2000" b="1" dirty="0">
                <a:solidFill>
                  <a:srgbClr val="FF0000"/>
                </a:solidFill>
              </a:rPr>
              <a:t>integral</a:t>
            </a:r>
            <a:r>
              <a:rPr lang="es-ES" sz="2000" b="1" dirty="0"/>
              <a:t>,  </a:t>
            </a:r>
            <a:r>
              <a:rPr lang="es-ES" sz="2000" b="1" dirty="0">
                <a:solidFill>
                  <a:srgbClr val="FF0000"/>
                </a:solidFill>
              </a:rPr>
              <a:t>planificado</a:t>
            </a:r>
            <a:r>
              <a:rPr lang="es-ES" sz="2000" b="1" dirty="0"/>
              <a:t> y </a:t>
            </a:r>
            <a:r>
              <a:rPr lang="es-ES" sz="2000" b="1" dirty="0">
                <a:solidFill>
                  <a:srgbClr val="FF0000"/>
                </a:solidFill>
              </a:rPr>
              <a:t>estratégico</a:t>
            </a:r>
            <a:r>
              <a:rPr lang="es-ES" sz="2000" b="1" dirty="0"/>
              <a:t>, </a:t>
            </a:r>
            <a:r>
              <a:rPr lang="es-ES" sz="2000" b="1" dirty="0" smtClean="0"/>
              <a:t>para </a:t>
            </a:r>
            <a:r>
              <a:rPr lang="es-ES" sz="2000" b="1" dirty="0"/>
              <a:t>obtener una </a:t>
            </a: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imagen</a:t>
            </a:r>
            <a:r>
              <a:rPr lang="es-ES" sz="2000" b="1" dirty="0"/>
              <a:t> acorde con lo que es y hace, en general  asegurar una unidad </a:t>
            </a:r>
            <a:r>
              <a:rPr lang="es-ES" sz="2000" b="1" dirty="0" smtClean="0"/>
              <a:t> </a:t>
            </a:r>
            <a:r>
              <a:rPr lang="es-ES" sz="2000" b="1" dirty="0"/>
              <a:t>e impacto con los mensajes, más allá de la promoción o publicidad de productos, servicios y marcas.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81564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IDENTIDAD E IMAGEN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2926803"/>
          </a:xfrm>
        </p:spPr>
        <p:txBody>
          <a:bodyPr/>
          <a:lstStyle/>
          <a:p>
            <a:pPr lvl="0"/>
            <a:r>
              <a:rPr lang="es-ES" b="1" dirty="0"/>
              <a:t>Quién es</a:t>
            </a:r>
            <a:r>
              <a:rPr lang="es-ES" dirty="0"/>
              <a:t> la organización, equivale a su “</a:t>
            </a:r>
            <a:r>
              <a:rPr lang="es-ES" b="1" dirty="0"/>
              <a:t>identidad”.</a:t>
            </a:r>
            <a:endParaRPr lang="es-AR" dirty="0"/>
          </a:p>
          <a:p>
            <a:pPr lvl="0"/>
            <a:r>
              <a:rPr lang="es-ES" b="1" dirty="0"/>
              <a:t>Qué hace</a:t>
            </a:r>
            <a:r>
              <a:rPr lang="es-ES" dirty="0"/>
              <a:t> se expresa en actos, decisiones, actuaciones,… </a:t>
            </a:r>
            <a:r>
              <a:rPr lang="es-ES" b="1" dirty="0"/>
              <a:t>su “conducta”.</a:t>
            </a:r>
            <a:endParaRPr lang="es-AR" dirty="0"/>
          </a:p>
          <a:p>
            <a:pPr lvl="0"/>
            <a:r>
              <a:rPr lang="es-ES" b="1" dirty="0"/>
              <a:t>Qué dice</a:t>
            </a:r>
            <a:r>
              <a:rPr lang="es-ES" dirty="0"/>
              <a:t> significa "</a:t>
            </a:r>
            <a:r>
              <a:rPr lang="es-ES" b="1" dirty="0"/>
              <a:t>qué comunica".</a:t>
            </a:r>
            <a:r>
              <a:rPr lang="es-ES" dirty="0"/>
              <a:t> </a:t>
            </a:r>
            <a:endParaRPr lang="es-AR" dirty="0"/>
          </a:p>
          <a:p>
            <a:pPr lvl="0"/>
            <a:r>
              <a:rPr lang="es-ES" b="1" dirty="0"/>
              <a:t>Qué es para mí</a:t>
            </a:r>
            <a:r>
              <a:rPr lang="es-ES" dirty="0"/>
              <a:t> la organización es la "</a:t>
            </a:r>
            <a:r>
              <a:rPr lang="es-ES" b="1" dirty="0"/>
              <a:t>imagen".</a:t>
            </a:r>
            <a:endParaRPr lang="es-AR" dirty="0"/>
          </a:p>
          <a:p>
            <a:pPr algn="r"/>
            <a:r>
              <a:rPr lang="es-AR" dirty="0" smtClean="0"/>
              <a:t>JOAN COSTA (2003)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46499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lvl="0"/>
            <a:r>
              <a:rPr lang="es-AR" cap="none" dirty="0" smtClean="0">
                <a:ea typeface="Times" panose="02020603050405020304" pitchFamily="18" charset="0"/>
                <a:cs typeface="Arial" panose="020B0604020202020204" pitchFamily="34" charset="0"/>
              </a:rPr>
              <a:t>COMUNICACIÓN INSTITUCIONAL</a:t>
            </a:r>
            <a:r>
              <a:rPr lang="es-AR" sz="8000" b="1" cap="none" dirty="0" smtClean="0">
                <a:ea typeface="Times" panose="02020603050405020304" pitchFamily="18" charset="0"/>
                <a:cs typeface="Arial" panose="020B0604020202020204" pitchFamily="34" charset="0"/>
              </a:rPr>
              <a:t/>
            </a:r>
            <a:br>
              <a:rPr lang="es-AR" sz="8000" b="1" cap="none" dirty="0" smtClean="0">
                <a:ea typeface="Times" panose="02020603050405020304" pitchFamily="18" charset="0"/>
                <a:cs typeface="Arial" panose="020B0604020202020204" pitchFamily="34" charset="0"/>
              </a:rPr>
            </a:br>
            <a:endParaRPr lang="es-AR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type="subTitle" idx="1"/>
          </p:nvPr>
        </p:nvSpPr>
        <p:spPr>
          <a:xfrm>
            <a:off x="1751012" y="2828636"/>
            <a:ext cx="8689976" cy="2933700"/>
          </a:xfrm>
        </p:spPr>
        <p:txBody>
          <a:bodyPr>
            <a:normAutofit/>
          </a:bodyPr>
          <a:lstStyle/>
          <a:p>
            <a:pPr lvl="0"/>
            <a:r>
              <a:rPr lang="es-AR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" panose="02020603050405020304" pitchFamily="18" charset="0"/>
                <a:cs typeface="Arial" panose="020B0604020202020204" pitchFamily="34" charset="0"/>
              </a:rPr>
              <a:t>ÁMBITO DE </a:t>
            </a:r>
            <a:r>
              <a:rPr lang="es-AR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" panose="02020603050405020304" pitchFamily="18" charset="0"/>
                <a:cs typeface="Arial" panose="020B0604020202020204" pitchFamily="34" charset="0"/>
              </a:rPr>
              <a:t>ACCIÓN</a:t>
            </a:r>
            <a:r>
              <a:rPr lang="es-ES" dirty="0"/>
              <a:t>:</a:t>
            </a:r>
            <a:endParaRPr lang="es-AR" dirty="0"/>
          </a:p>
          <a:p>
            <a:endParaRPr lang="es-E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b="1" dirty="0" smtClean="0"/>
              <a:t>interna</a:t>
            </a:r>
            <a:r>
              <a:rPr lang="es-ES" dirty="0" smtClean="0"/>
              <a:t> </a:t>
            </a:r>
            <a:endParaRPr lang="es-A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b="1" dirty="0" smtClean="0"/>
              <a:t>externa  </a:t>
            </a:r>
            <a:r>
              <a:rPr lang="es-ES" b="1" dirty="0"/>
              <a:t>directa</a:t>
            </a:r>
            <a:r>
              <a:rPr lang="es-ES" dirty="0"/>
              <a:t> </a:t>
            </a:r>
            <a:endParaRPr lang="es-E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b="1" dirty="0" smtClean="0"/>
              <a:t>externa </a:t>
            </a:r>
            <a:r>
              <a:rPr lang="es-ES" b="1" dirty="0"/>
              <a:t>pero </a:t>
            </a:r>
            <a:r>
              <a:rPr lang="es-ES" b="1" dirty="0" smtClean="0"/>
              <a:t>indirectamente</a:t>
            </a:r>
            <a:r>
              <a:rPr lang="es-ES" dirty="0" smtClean="0"/>
              <a:t>.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07165694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209</TotalTime>
  <Words>607</Words>
  <Application>Microsoft Office PowerPoint</Application>
  <PresentationFormat>Panorámica</PresentationFormat>
  <Paragraphs>37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Times</vt:lpstr>
      <vt:lpstr>Tw Cen MT</vt:lpstr>
      <vt:lpstr>Gota</vt:lpstr>
      <vt:lpstr>COMUNICACIÓN INSTITUCIONAL</vt:lpstr>
      <vt:lpstr>COMUNICACIÓN INSTITUCIONAL</vt:lpstr>
      <vt:lpstr>Pascale Weil (1992) considera que “desde la gestión se ha utilizado la comunicación, pero sin reconocerla como una variable estratégica. Pasa a  ser institucional cuando lo hace, considerándola como la red de vitalidad, un medio ágil y flexible para adaptarse a los mercados. Un instrumento que sirve para todos los modelos organizacionales” Weil, Pascale (1992). La comunicación global (1º ed.). Barcelona, España  Ed. Paidós. </vt:lpstr>
      <vt:lpstr>Según Van Riel (1997) “la comunicación corporativa es un instrumento de gestión, por medio del cual toda forma de comunicación, interna y externa conscientemente utilizada, armoniza efectiva y eficazmente, para crear una base favorable en las relaciones con los públicos de los que la empresa depende”.  Van Riel, Cees B. M. (1997). Comunicación corporativa (1ª ed.). Madrid, España: Ed. Prentice Hall.</vt:lpstr>
      <vt:lpstr>Joan Costa (2003) dice que la comunicación corporativa “es la suma de las diferentes formas de la comunicación empresarial: interna-externa, institucional-comercial, interpersonal-mediática. La comunicación, ya sea de índole publicitaria, comercial o promocional, no debería ser concebida como una función más, separada y adosada artificialmente a las actividades de la empresa, sino dentro del conjunto organizado de comunicaciones diversas”. Costa Joan (2003). Artículo 15 axiomas para los Dircom. Consultado en www. Joan Costa.com. </vt:lpstr>
      <vt:lpstr>COMUNICACIÓN INSTITUCIONAL</vt:lpstr>
      <vt:lpstr>COMUNICACIÓN iNSTITUCIONAL</vt:lpstr>
      <vt:lpstr>IDENTIDAD E IMAGEN</vt:lpstr>
      <vt:lpstr>COMUNICACIÓN INSTITUCIONAL </vt:lpstr>
      <vt:lpstr>DIRCOM</vt:lpstr>
      <vt:lpstr>Organigrama de arcor</vt:lpstr>
      <vt:lpstr>vocablos relacionados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COMUNICACIÓN INSTITUCIONAL</dc:title>
  <dc:creator>ana chirino navas</dc:creator>
  <cp:lastModifiedBy>celina ortiz</cp:lastModifiedBy>
  <cp:revision>22</cp:revision>
  <dcterms:created xsi:type="dcterms:W3CDTF">2016-04-04T21:16:21Z</dcterms:created>
  <dcterms:modified xsi:type="dcterms:W3CDTF">2024-03-25T12:08:45Z</dcterms:modified>
</cp:coreProperties>
</file>