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4" r:id="rId9"/>
    <p:sldId id="263" r:id="rId10"/>
    <p:sldId id="265" r:id="rId11"/>
    <p:sldId id="266"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ana" initials="D" lastIdx="1" clrIdx="0">
    <p:extLst>
      <p:ext uri="{19B8F6BF-5375-455C-9EA6-DF929625EA0E}">
        <p15:presenceInfo xmlns:p15="http://schemas.microsoft.com/office/powerpoint/2012/main" userId="Dian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73" d="100"/>
          <a:sy n="73"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E3F1C4-45B1-4870-9D46-79C03FF12F30}" type="datetimeFigureOut">
              <a:rPr lang="es-AR" smtClean="0"/>
              <a:t>21/3/2024</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0DF52-7B11-42F5-928E-DD3C447142F9}" type="slidenum">
              <a:rPr lang="es-AR" smtClean="0"/>
              <a:t>‹Nº›</a:t>
            </a:fld>
            <a:endParaRPr lang="es-AR"/>
          </a:p>
        </p:txBody>
      </p:sp>
    </p:spTree>
    <p:extLst>
      <p:ext uri="{BB962C8B-B14F-4D97-AF65-F5344CB8AC3E}">
        <p14:creationId xmlns:p14="http://schemas.microsoft.com/office/powerpoint/2010/main" val="3194795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B62C1F5-B304-46B6-8D6F-7AFA372889AF}"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B03DF4E-99EB-4E21-8721-813B8D7E87F0}"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13EE1729-C5AB-4501-B740-B0AA53DADFAE}"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F5D1C13-A422-4230-898D-B02C769163B6}"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593086C3-21F3-4B72-ABDB-1D2BD68CD977}"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19CE1B51-40DC-4ABA-BD3D-2C96A8CEEB3B}"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6AFB92C-19FC-486E-B795-4EF45D2C2E7B}"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EDFA28-7596-46FB-8169-00C10B506BD0}"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945273E-B2FC-4C8E-BF8F-6EA6EA425EE1}"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048AE0C-24F1-4ED4-9727-3D17CEA2C066}" type="datetime1">
              <a:rPr lang="en-US" smtClean="0"/>
              <a:t>3/21/2024</a:t>
            </a:fld>
            <a:endParaRPr lang="en-US" dirty="0"/>
          </a:p>
        </p:txBody>
      </p:sp>
      <p:sp>
        <p:nvSpPr>
          <p:cNvPr id="5" name="Footer Placeholder 4"/>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5DC4ECC-5F9D-4264-AB88-9B7C45B3F9A8}"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F0A86A3-8A2F-4E13-AC3C-241E7AAACDE9}" type="datetime1">
              <a:rPr lang="en-US" smtClean="0"/>
              <a:t>3/21/2024</a:t>
            </a:fld>
            <a:endParaRPr lang="en-US" dirty="0"/>
          </a:p>
        </p:txBody>
      </p:sp>
      <p:sp>
        <p:nvSpPr>
          <p:cNvPr id="8" name="Footer Placeholder 7"/>
          <p:cNvSpPr>
            <a:spLocks noGrp="1"/>
          </p:cNvSpPr>
          <p:nvPr>
            <p:ph type="ftr" sz="quarter" idx="11"/>
          </p:nvPr>
        </p:nvSpPr>
        <p:spPr/>
        <p:txBody>
          <a:bodyPr/>
          <a:lstStyle/>
          <a:p>
            <a:r>
              <a:rPr lang="en-US"/>
              <a:t>Profesora: Diana García</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C403E20-B6B4-4241-A6EE-1E40FD6FA644}" type="datetime1">
              <a:rPr lang="en-US" smtClean="0"/>
              <a:t>3/21/2024</a:t>
            </a:fld>
            <a:endParaRPr lang="en-US" dirty="0"/>
          </a:p>
        </p:txBody>
      </p:sp>
      <p:sp>
        <p:nvSpPr>
          <p:cNvPr id="4" name="Footer Placeholder 3"/>
          <p:cNvSpPr>
            <a:spLocks noGrp="1"/>
          </p:cNvSpPr>
          <p:nvPr>
            <p:ph type="ftr" sz="quarter" idx="11"/>
          </p:nvPr>
        </p:nvSpPr>
        <p:spPr/>
        <p:txBody>
          <a:bodyPr/>
          <a:lstStyle/>
          <a:p>
            <a:r>
              <a:rPr lang="en-US"/>
              <a:t>Profesora: Diana García</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DF3285-23FC-4513-8A4E-9FC0C5A0F167}" type="datetime1">
              <a:rPr lang="en-US" smtClean="0"/>
              <a:t>3/21/2024</a:t>
            </a:fld>
            <a:endParaRPr lang="en-US" dirty="0"/>
          </a:p>
        </p:txBody>
      </p:sp>
      <p:sp>
        <p:nvSpPr>
          <p:cNvPr id="3" name="Footer Placeholder 2"/>
          <p:cNvSpPr>
            <a:spLocks noGrp="1"/>
          </p:cNvSpPr>
          <p:nvPr>
            <p:ph type="ftr" sz="quarter" idx="11"/>
          </p:nvPr>
        </p:nvSpPr>
        <p:spPr/>
        <p:txBody>
          <a:bodyPr/>
          <a:lstStyle/>
          <a:p>
            <a:r>
              <a:rPr lang="en-US"/>
              <a:t>Profesora: Diana García</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82966B2-479B-4668-939F-8F313B80454E}"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B0FBB4FC-0607-4DB9-96F4-F2621AA80569}" type="datetime1">
              <a:rPr lang="en-US" smtClean="0"/>
              <a:t>3/21/2024</a:t>
            </a:fld>
            <a:endParaRPr lang="en-US" dirty="0"/>
          </a:p>
        </p:txBody>
      </p:sp>
      <p:sp>
        <p:nvSpPr>
          <p:cNvPr id="6" name="Footer Placeholder 5"/>
          <p:cNvSpPr>
            <a:spLocks noGrp="1"/>
          </p:cNvSpPr>
          <p:nvPr>
            <p:ph type="ftr" sz="quarter" idx="11"/>
          </p:nvPr>
        </p:nvSpPr>
        <p:spPr/>
        <p:txBody>
          <a:bodyPr/>
          <a:lstStyle/>
          <a:p>
            <a:r>
              <a:rPr lang="en-US"/>
              <a:t>Profesora: Diana García</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27FB5A9-0086-4957-BF55-31C8000BABDF}" type="datetime1">
              <a:rPr lang="en-US" smtClean="0"/>
              <a:t>3/21/2024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Profesora: Diana García</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sldNum="0"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snC-zIG3jfY" TargetMode="External"/><Relationship Id="rId2" Type="http://schemas.openxmlformats.org/officeDocument/2006/relationships/hyperlink" Target="https://www.youtube.com/watch?v=F8phmn8qOPE" TargetMode="Externa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9F2CA3-63BF-4726-AF21-B2BAEE7F7714}"/>
              </a:ext>
            </a:extLst>
          </p:cNvPr>
          <p:cNvSpPr>
            <a:spLocks noGrp="1"/>
          </p:cNvSpPr>
          <p:nvPr>
            <p:ph type="ctrTitle"/>
          </p:nvPr>
        </p:nvSpPr>
        <p:spPr>
          <a:xfrm>
            <a:off x="1282928" y="986995"/>
            <a:ext cx="8915399" cy="2262781"/>
          </a:xfrm>
        </p:spPr>
        <p:txBody>
          <a:bodyPr>
            <a:normAutofit/>
          </a:bodyPr>
          <a:lstStyle/>
          <a:p>
            <a:pPr algn="ctr"/>
            <a:br>
              <a:rPr lang="es-ES" dirty="0"/>
            </a:br>
            <a:r>
              <a:rPr lang="es-ES" dirty="0">
                <a:solidFill>
                  <a:srgbClr val="002060"/>
                </a:solidFill>
                <a:latin typeface="Algerian" panose="04020705040A02060702" pitchFamily="82" charset="0"/>
              </a:rPr>
              <a:t>ESPACIO Y PODER</a:t>
            </a:r>
            <a:endParaRPr lang="es-AR" dirty="0">
              <a:solidFill>
                <a:srgbClr val="002060"/>
              </a:solidFill>
              <a:latin typeface="Algerian" panose="04020705040A02060702" pitchFamily="82" charset="0"/>
            </a:endParaRPr>
          </a:p>
        </p:txBody>
      </p:sp>
      <p:sp>
        <p:nvSpPr>
          <p:cNvPr id="3" name="Subtítulo 2">
            <a:extLst>
              <a:ext uri="{FF2B5EF4-FFF2-40B4-BE49-F238E27FC236}">
                <a16:creationId xmlns:a16="http://schemas.microsoft.com/office/drawing/2014/main" id="{8AF25BD4-566B-45BF-837F-0DFECBA27B38}"/>
              </a:ext>
            </a:extLst>
          </p:cNvPr>
          <p:cNvSpPr>
            <a:spLocks noGrp="1"/>
          </p:cNvSpPr>
          <p:nvPr>
            <p:ph type="subTitle" idx="1"/>
          </p:nvPr>
        </p:nvSpPr>
        <p:spPr/>
        <p:txBody>
          <a:bodyPr>
            <a:normAutofit lnSpcReduction="10000"/>
          </a:bodyPr>
          <a:lstStyle/>
          <a:p>
            <a:r>
              <a:rPr lang="es-ES" dirty="0"/>
              <a:t>ESPACIO CURRICULAR: GEOGRAFÍA</a:t>
            </a:r>
          </a:p>
          <a:p>
            <a:r>
              <a:rPr lang="es-ES" dirty="0"/>
              <a:t>CURSO: 4° “B” </a:t>
            </a:r>
            <a:r>
              <a:rPr lang="es-ES"/>
              <a:t>Naturales. Ciclo </a:t>
            </a:r>
            <a:r>
              <a:rPr lang="es-ES" dirty="0"/>
              <a:t>Orientado</a:t>
            </a:r>
          </a:p>
          <a:p>
            <a:r>
              <a:rPr lang="es-ES" dirty="0"/>
              <a:t>PROFESORA: DIANA GARCÍA</a:t>
            </a:r>
          </a:p>
          <a:p>
            <a:endParaRPr lang="es-ES" dirty="0"/>
          </a:p>
          <a:p>
            <a:endParaRPr lang="es-AR" dirty="0"/>
          </a:p>
        </p:txBody>
      </p:sp>
      <p:graphicFrame>
        <p:nvGraphicFramePr>
          <p:cNvPr id="4" name="Tabla 4">
            <a:extLst>
              <a:ext uri="{FF2B5EF4-FFF2-40B4-BE49-F238E27FC236}">
                <a16:creationId xmlns:a16="http://schemas.microsoft.com/office/drawing/2014/main" id="{04D6A5D2-28BB-4DD6-9F28-DBA403440265}"/>
              </a:ext>
            </a:extLst>
          </p:cNvPr>
          <p:cNvGraphicFramePr>
            <a:graphicFrameLocks noGrp="1"/>
          </p:cNvGraphicFramePr>
          <p:nvPr>
            <p:extLst>
              <p:ext uri="{D42A27DB-BD31-4B8C-83A1-F6EECF244321}">
                <p14:modId xmlns:p14="http://schemas.microsoft.com/office/powerpoint/2010/main" val="2308560774"/>
              </p:ext>
            </p:extLst>
          </p:nvPr>
        </p:nvGraphicFramePr>
        <p:xfrm>
          <a:off x="2032000" y="719666"/>
          <a:ext cx="8128000" cy="6400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094656401"/>
                    </a:ext>
                  </a:extLst>
                </a:gridCol>
              </a:tblGrid>
              <a:tr h="370840">
                <a:tc>
                  <a:txBody>
                    <a:bodyPr/>
                    <a:lstStyle/>
                    <a:p>
                      <a:pPr algn="ctr"/>
                      <a:r>
                        <a:rPr lang="es-ES" dirty="0"/>
                        <a:t>COLCOLE</a:t>
                      </a:r>
                      <a:r>
                        <a:rPr lang="es-ES" dirty="0">
                          <a:solidFill>
                            <a:schemeClr val="tx1"/>
                          </a:solidFill>
                        </a:rPr>
                        <a:t>COLEGIO SAN BERNARDO</a:t>
                      </a:r>
                    </a:p>
                    <a:p>
                      <a:pPr algn="ctr"/>
                      <a:r>
                        <a:rPr lang="es-ES" dirty="0">
                          <a:solidFill>
                            <a:schemeClr val="tx1"/>
                          </a:solidFill>
                        </a:rPr>
                        <a:t>        SECUNDARIO BÁSICO Y ORIENTADO</a:t>
                      </a:r>
                      <a:endParaRPr lang="es-AR" dirty="0"/>
                    </a:p>
                  </a:txBody>
                  <a:tcPr>
                    <a:solidFill>
                      <a:schemeClr val="bg1"/>
                    </a:solidFill>
                  </a:tcPr>
                </a:tc>
                <a:extLst>
                  <a:ext uri="{0D108BD9-81ED-4DB2-BD59-A6C34878D82A}">
                    <a16:rowId xmlns:a16="http://schemas.microsoft.com/office/drawing/2014/main" val="701963736"/>
                  </a:ext>
                </a:extLst>
              </a:tr>
            </a:tbl>
          </a:graphicData>
        </a:graphic>
      </p:graphicFrame>
      <p:sp>
        <p:nvSpPr>
          <p:cNvPr id="5" name="Marcador de pie de página 4">
            <a:extLst>
              <a:ext uri="{FF2B5EF4-FFF2-40B4-BE49-F238E27FC236}">
                <a16:creationId xmlns:a16="http://schemas.microsoft.com/office/drawing/2014/main" id="{AE96057E-C541-4891-9D6D-A280BC102140}"/>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29596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8369942-1AE1-4A6E-993A-83BF867B9951}"/>
              </a:ext>
            </a:extLst>
          </p:cNvPr>
          <p:cNvSpPr>
            <a:spLocks noGrp="1"/>
          </p:cNvSpPr>
          <p:nvPr>
            <p:ph type="title"/>
          </p:nvPr>
        </p:nvSpPr>
        <p:spPr>
          <a:xfrm>
            <a:off x="2589213" y="609600"/>
            <a:ext cx="6802982" cy="1232263"/>
          </a:xfrm>
        </p:spPr>
        <p:txBody>
          <a:bodyPr/>
          <a:lstStyle/>
          <a:p>
            <a:pPr algn="ctr"/>
            <a:r>
              <a:rPr lang="es-ES" dirty="0">
                <a:solidFill>
                  <a:schemeClr val="accent3">
                    <a:lumMod val="75000"/>
                  </a:schemeClr>
                </a:solidFill>
                <a:latin typeface="Bodoni MT Black" panose="02070A03080606020203" pitchFamily="18" charset="0"/>
              </a:rPr>
              <a:t>PODER</a:t>
            </a:r>
            <a:endParaRPr lang="es-AR" dirty="0">
              <a:solidFill>
                <a:schemeClr val="accent3">
                  <a:lumMod val="75000"/>
                </a:schemeClr>
              </a:solidFill>
              <a:latin typeface="Bodoni MT Black" panose="02070A03080606020203" pitchFamily="18" charset="0"/>
            </a:endParaRPr>
          </a:p>
        </p:txBody>
      </p:sp>
      <p:sp>
        <p:nvSpPr>
          <p:cNvPr id="5" name="Marcador de texto 4">
            <a:extLst>
              <a:ext uri="{FF2B5EF4-FFF2-40B4-BE49-F238E27FC236}">
                <a16:creationId xmlns:a16="http://schemas.microsoft.com/office/drawing/2014/main" id="{B734136E-175C-41D4-B18C-1D5E40358F57}"/>
              </a:ext>
            </a:extLst>
          </p:cNvPr>
          <p:cNvSpPr>
            <a:spLocks noGrp="1"/>
          </p:cNvSpPr>
          <p:nvPr>
            <p:ph type="body" idx="1"/>
          </p:nvPr>
        </p:nvSpPr>
        <p:spPr>
          <a:xfrm>
            <a:off x="2589213" y="2076994"/>
            <a:ext cx="8409713" cy="4532812"/>
          </a:xfrm>
        </p:spPr>
        <p:txBody>
          <a:bodyPr>
            <a:normAutofit lnSpcReduction="10000"/>
          </a:bodyPr>
          <a:lstStyle/>
          <a:p>
            <a:pPr algn="just"/>
            <a:r>
              <a:rPr lang="es-ES" altLang="es-AR" sz="2400" dirty="0">
                <a:cs typeface="Times New Roman" panose="02020603050405020304" pitchFamily="18" charset="0"/>
              </a:rPr>
              <a:t>Poder algo es ser capaz de realizarlo. En una primera acepción, el análisis del poder es el de la gama de acciones que uno sabe manejar para modificar al medio, explotarlo y sacar de él lo necesario para la vida.</a:t>
            </a:r>
          </a:p>
          <a:p>
            <a:pPr algn="just"/>
            <a:endParaRPr lang="es-AR" altLang="es-AR" sz="2400" dirty="0"/>
          </a:p>
          <a:p>
            <a:pPr algn="just"/>
            <a:endParaRPr lang="es-ES" altLang="es-AR" sz="2400" dirty="0">
              <a:cs typeface="Times New Roman" panose="02020603050405020304" pitchFamily="18" charset="0"/>
            </a:endParaRPr>
          </a:p>
          <a:p>
            <a:pPr algn="just"/>
            <a:r>
              <a:rPr lang="es-ES" altLang="es-AR" sz="2400" dirty="0">
                <a:cs typeface="Times New Roman" panose="02020603050405020304" pitchFamily="18" charset="0"/>
              </a:rPr>
              <a:t>Poder no es únicamente ser capaz de hacer uno mismo las cosas, también es ser capaz de hacer que otro las haga. Al imperio directo sobre el mundo se añade así un imperio indirecto, que es al mismo tiempo imperio sobre los otros.</a:t>
            </a:r>
            <a:endParaRPr lang="es-ES" altLang="es-AR" sz="2400" dirty="0"/>
          </a:p>
          <a:p>
            <a:endParaRPr lang="es-AR" dirty="0"/>
          </a:p>
        </p:txBody>
      </p:sp>
      <p:sp>
        <p:nvSpPr>
          <p:cNvPr id="2" name="Marcador de pie de página 1">
            <a:extLst>
              <a:ext uri="{FF2B5EF4-FFF2-40B4-BE49-F238E27FC236}">
                <a16:creationId xmlns:a16="http://schemas.microsoft.com/office/drawing/2014/main" id="{AA8FE571-6A1B-48F0-A4BE-7096454ED66F}"/>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59427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B6A2977-DCE9-46BC-AFA7-0CC8996D0BF9}"/>
              </a:ext>
            </a:extLst>
          </p:cNvPr>
          <p:cNvSpPr>
            <a:spLocks noGrp="1"/>
          </p:cNvSpPr>
          <p:nvPr>
            <p:ph type="title"/>
          </p:nvPr>
        </p:nvSpPr>
        <p:spPr/>
        <p:txBody>
          <a:bodyPr/>
          <a:lstStyle/>
          <a:p>
            <a:pPr algn="ctr"/>
            <a:r>
              <a:rPr lang="es-ES" dirty="0"/>
              <a:t>ESPACIO Y PODER</a:t>
            </a:r>
            <a:endParaRPr lang="es-AR" dirty="0"/>
          </a:p>
        </p:txBody>
      </p:sp>
      <p:sp>
        <p:nvSpPr>
          <p:cNvPr id="5" name="Marcador de texto 4">
            <a:extLst>
              <a:ext uri="{FF2B5EF4-FFF2-40B4-BE49-F238E27FC236}">
                <a16:creationId xmlns:a16="http://schemas.microsoft.com/office/drawing/2014/main" id="{65EA3A54-1312-4364-8AF9-5D572F163E5B}"/>
              </a:ext>
            </a:extLst>
          </p:cNvPr>
          <p:cNvSpPr>
            <a:spLocks noGrp="1"/>
          </p:cNvSpPr>
          <p:nvPr>
            <p:ph type="body" idx="1"/>
          </p:nvPr>
        </p:nvSpPr>
        <p:spPr/>
        <p:txBody>
          <a:bodyPr/>
          <a:lstStyle/>
          <a:p>
            <a:r>
              <a:rPr lang="es-ES" b="1" dirty="0">
                <a:solidFill>
                  <a:schemeClr val="accent2">
                    <a:lumMod val="50000"/>
                  </a:schemeClr>
                </a:solidFill>
              </a:rPr>
              <a:t>CONCEPTOS LIMITANTES </a:t>
            </a:r>
            <a:endParaRPr lang="es-AR" b="1" dirty="0">
              <a:solidFill>
                <a:schemeClr val="accent2">
                  <a:lumMod val="50000"/>
                </a:schemeClr>
              </a:solidFill>
            </a:endParaRPr>
          </a:p>
        </p:txBody>
      </p:sp>
      <p:sp>
        <p:nvSpPr>
          <p:cNvPr id="6" name="Marcador de contenido 5">
            <a:extLst>
              <a:ext uri="{FF2B5EF4-FFF2-40B4-BE49-F238E27FC236}">
                <a16:creationId xmlns:a16="http://schemas.microsoft.com/office/drawing/2014/main" id="{CD8EF4AA-A665-4A24-8FDC-59F906C1FED2}"/>
              </a:ext>
            </a:extLst>
          </p:cNvPr>
          <p:cNvSpPr>
            <a:spLocks noGrp="1"/>
          </p:cNvSpPr>
          <p:nvPr>
            <p:ph sz="half" idx="2"/>
          </p:nvPr>
        </p:nvSpPr>
        <p:spPr/>
        <p:txBody>
          <a:bodyPr>
            <a:normAutofit fontScale="62500" lnSpcReduction="20000"/>
          </a:bodyPr>
          <a:lstStyle/>
          <a:p>
            <a:r>
              <a:rPr lang="es-ES" dirty="0"/>
              <a:t>MURO</a:t>
            </a:r>
          </a:p>
          <a:p>
            <a:r>
              <a:rPr lang="es-ES" dirty="0"/>
              <a:t>FRONTERA</a:t>
            </a:r>
          </a:p>
          <a:p>
            <a:r>
              <a:rPr lang="es-ES" dirty="0"/>
              <a:t>UMBRAL</a:t>
            </a:r>
          </a:p>
          <a:p>
            <a:r>
              <a:rPr lang="es-ES" dirty="0"/>
              <a:t>DIVISIÓN TERRITORIAL</a:t>
            </a:r>
          </a:p>
          <a:p>
            <a:r>
              <a:rPr lang="es-ES" dirty="0"/>
              <a:t>SATÉLITE</a:t>
            </a:r>
          </a:p>
          <a:p>
            <a:endParaRPr lang="es-ES" dirty="0"/>
          </a:p>
          <a:p>
            <a:pPr marL="0" indent="0" algn="ctr">
              <a:buNone/>
            </a:pPr>
            <a:r>
              <a:rPr lang="es-ES" sz="3800" b="1" dirty="0">
                <a:solidFill>
                  <a:schemeClr val="accent5">
                    <a:lumMod val="50000"/>
                  </a:schemeClr>
                </a:solidFill>
              </a:rPr>
              <a:t>EXPRESIONES DE DINAMISMO</a:t>
            </a:r>
          </a:p>
          <a:p>
            <a:r>
              <a:rPr lang="es-ES" dirty="0"/>
              <a:t>DISPERSION</a:t>
            </a:r>
          </a:p>
          <a:p>
            <a:r>
              <a:rPr lang="es-ES" dirty="0"/>
              <a:t>DIFUSION</a:t>
            </a:r>
          </a:p>
          <a:p>
            <a:r>
              <a:rPr lang="es-ES" dirty="0"/>
              <a:t>CAMBIO</a:t>
            </a:r>
          </a:p>
          <a:p>
            <a:r>
              <a:rPr lang="es-ES" dirty="0"/>
              <a:t>MUNDIALIZACION</a:t>
            </a:r>
          </a:p>
          <a:p>
            <a:endParaRPr lang="es-AR" dirty="0"/>
          </a:p>
        </p:txBody>
      </p:sp>
      <p:sp>
        <p:nvSpPr>
          <p:cNvPr id="7" name="Marcador de texto 6">
            <a:extLst>
              <a:ext uri="{FF2B5EF4-FFF2-40B4-BE49-F238E27FC236}">
                <a16:creationId xmlns:a16="http://schemas.microsoft.com/office/drawing/2014/main" id="{D92EEAF7-C453-4B73-A855-7207CC95B77E}"/>
              </a:ext>
            </a:extLst>
          </p:cNvPr>
          <p:cNvSpPr>
            <a:spLocks noGrp="1"/>
          </p:cNvSpPr>
          <p:nvPr>
            <p:ph type="body" sz="quarter" idx="3"/>
          </p:nvPr>
        </p:nvSpPr>
        <p:spPr/>
        <p:txBody>
          <a:bodyPr/>
          <a:lstStyle/>
          <a:p>
            <a:r>
              <a:rPr lang="es-ES" b="1" dirty="0">
                <a:solidFill>
                  <a:srgbClr val="00B050"/>
                </a:solidFill>
              </a:rPr>
              <a:t>CONCEPTOS AGLUTINANTES </a:t>
            </a:r>
            <a:endParaRPr lang="es-AR" b="1" dirty="0">
              <a:solidFill>
                <a:srgbClr val="00B050"/>
              </a:solidFill>
            </a:endParaRPr>
          </a:p>
        </p:txBody>
      </p:sp>
      <p:sp>
        <p:nvSpPr>
          <p:cNvPr id="8" name="Marcador de contenido 7">
            <a:extLst>
              <a:ext uri="{FF2B5EF4-FFF2-40B4-BE49-F238E27FC236}">
                <a16:creationId xmlns:a16="http://schemas.microsoft.com/office/drawing/2014/main" id="{0AE0E60D-8250-4FDD-A4E5-9FDEB5CBA8AE}"/>
              </a:ext>
            </a:extLst>
          </p:cNvPr>
          <p:cNvSpPr>
            <a:spLocks noGrp="1"/>
          </p:cNvSpPr>
          <p:nvPr>
            <p:ph sz="quarter" idx="4"/>
          </p:nvPr>
        </p:nvSpPr>
        <p:spPr/>
        <p:txBody>
          <a:bodyPr>
            <a:normAutofit fontScale="62500" lnSpcReduction="20000"/>
          </a:bodyPr>
          <a:lstStyle/>
          <a:p>
            <a:r>
              <a:rPr lang="es-ES" dirty="0"/>
              <a:t>TERRITORIO</a:t>
            </a:r>
          </a:p>
          <a:p>
            <a:r>
              <a:rPr lang="es-ES" dirty="0"/>
              <a:t>FOCO</a:t>
            </a:r>
          </a:p>
          <a:p>
            <a:r>
              <a:rPr lang="es-ES" dirty="0"/>
              <a:t>ZONA </a:t>
            </a:r>
          </a:p>
          <a:p>
            <a:r>
              <a:rPr lang="es-ES" dirty="0"/>
              <a:t>UNION CAMPO</a:t>
            </a:r>
          </a:p>
          <a:p>
            <a:endParaRPr lang="es-ES" dirty="0"/>
          </a:p>
          <a:p>
            <a:pPr marL="0" indent="0" algn="ctr">
              <a:buNone/>
            </a:pPr>
            <a:r>
              <a:rPr lang="es-ES" sz="3800" b="1" dirty="0">
                <a:solidFill>
                  <a:srgbClr val="FF0000"/>
                </a:solidFill>
              </a:rPr>
              <a:t>DISGREGACION DEL SEGUNDO MUNDO</a:t>
            </a:r>
          </a:p>
          <a:p>
            <a:r>
              <a:rPr lang="es-ES" sz="2800" dirty="0"/>
              <a:t>Caída del Muro de Berlín</a:t>
            </a:r>
          </a:p>
          <a:p>
            <a:r>
              <a:rPr lang="es-ES" sz="2800" dirty="0"/>
              <a:t>Fin de la URRS</a:t>
            </a:r>
          </a:p>
          <a:p>
            <a:endParaRPr lang="es-ES" sz="2800" dirty="0"/>
          </a:p>
          <a:p>
            <a:endParaRPr lang="es-ES" dirty="0"/>
          </a:p>
          <a:p>
            <a:endParaRPr lang="es-AR" dirty="0"/>
          </a:p>
        </p:txBody>
      </p:sp>
      <p:sp>
        <p:nvSpPr>
          <p:cNvPr id="2" name="Marcador de pie de página 1">
            <a:extLst>
              <a:ext uri="{FF2B5EF4-FFF2-40B4-BE49-F238E27FC236}">
                <a16:creationId xmlns:a16="http://schemas.microsoft.com/office/drawing/2014/main" id="{1FC18978-2B54-42C0-A2A0-1C2F4021BF88}"/>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3188545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69570-4673-4FA2-8CAD-3A5FF2CFE450}"/>
              </a:ext>
            </a:extLst>
          </p:cNvPr>
          <p:cNvSpPr>
            <a:spLocks noGrp="1"/>
          </p:cNvSpPr>
          <p:nvPr>
            <p:ph type="title"/>
          </p:nvPr>
        </p:nvSpPr>
        <p:spPr>
          <a:xfrm>
            <a:off x="2592925" y="156754"/>
            <a:ext cx="8628070" cy="1332412"/>
          </a:xfrm>
        </p:spPr>
        <p:txBody>
          <a:bodyPr>
            <a:normAutofit fontScale="90000"/>
          </a:bodyPr>
          <a:lstStyle/>
          <a:p>
            <a:pPr algn="ctr"/>
            <a:r>
              <a:rPr lang="es-ES" dirty="0"/>
              <a:t>GEOPOLITICA</a:t>
            </a:r>
            <a:br>
              <a:rPr lang="es-ES" dirty="0"/>
            </a:br>
            <a:r>
              <a:rPr lang="es-ES" dirty="0"/>
              <a:t>estudio del </a:t>
            </a:r>
            <a:br>
              <a:rPr lang="es-ES" dirty="0"/>
            </a:br>
            <a:r>
              <a:rPr lang="es-ES" dirty="0"/>
              <a:t>PODER EN UN ESPACIO VITAL</a:t>
            </a:r>
            <a:endParaRPr lang="es-AR" dirty="0"/>
          </a:p>
        </p:txBody>
      </p:sp>
      <p:sp>
        <p:nvSpPr>
          <p:cNvPr id="3" name="Marcador de texto 2">
            <a:extLst>
              <a:ext uri="{FF2B5EF4-FFF2-40B4-BE49-F238E27FC236}">
                <a16:creationId xmlns:a16="http://schemas.microsoft.com/office/drawing/2014/main" id="{DDBE9C7F-A9E5-4D74-9D68-80080A20353C}"/>
              </a:ext>
            </a:extLst>
          </p:cNvPr>
          <p:cNvSpPr>
            <a:spLocks noGrp="1"/>
          </p:cNvSpPr>
          <p:nvPr>
            <p:ph type="body" idx="1"/>
          </p:nvPr>
        </p:nvSpPr>
        <p:spPr/>
        <p:txBody>
          <a:bodyPr/>
          <a:lstStyle/>
          <a:p>
            <a:r>
              <a:rPr lang="es-ES" dirty="0"/>
              <a:t>GEO = TIERRA</a:t>
            </a:r>
            <a:endParaRPr lang="es-AR" dirty="0"/>
          </a:p>
        </p:txBody>
      </p:sp>
      <p:pic>
        <p:nvPicPr>
          <p:cNvPr id="8" name="Marcador de contenido 7">
            <a:extLst>
              <a:ext uri="{FF2B5EF4-FFF2-40B4-BE49-F238E27FC236}">
                <a16:creationId xmlns:a16="http://schemas.microsoft.com/office/drawing/2014/main" id="{85AB97BA-81D6-44D2-B7AD-8A78838C67B4}"/>
              </a:ext>
            </a:extLst>
          </p:cNvPr>
          <p:cNvPicPr>
            <a:picLocks noGrp="1" noChangeAspect="1"/>
          </p:cNvPicPr>
          <p:nvPr>
            <p:ph sz="half" idx="2"/>
          </p:nvPr>
        </p:nvPicPr>
        <p:blipFill>
          <a:blip r:embed="rId2"/>
          <a:stretch>
            <a:fillRect/>
          </a:stretch>
        </p:blipFill>
        <p:spPr>
          <a:xfrm>
            <a:off x="2259874" y="3159124"/>
            <a:ext cx="3572601" cy="3556723"/>
          </a:xfrm>
        </p:spPr>
      </p:pic>
      <p:sp>
        <p:nvSpPr>
          <p:cNvPr id="5" name="Marcador de texto 4">
            <a:extLst>
              <a:ext uri="{FF2B5EF4-FFF2-40B4-BE49-F238E27FC236}">
                <a16:creationId xmlns:a16="http://schemas.microsoft.com/office/drawing/2014/main" id="{4111B2EF-D488-49F0-AB05-18C0810F4BCA}"/>
              </a:ext>
            </a:extLst>
          </p:cNvPr>
          <p:cNvSpPr>
            <a:spLocks noGrp="1"/>
          </p:cNvSpPr>
          <p:nvPr>
            <p:ph type="body" sz="quarter" idx="3"/>
          </p:nvPr>
        </p:nvSpPr>
        <p:spPr>
          <a:xfrm>
            <a:off x="7166957" y="1972703"/>
            <a:ext cx="4342894" cy="914399"/>
          </a:xfrm>
        </p:spPr>
        <p:txBody>
          <a:bodyPr/>
          <a:lstStyle/>
          <a:p>
            <a:r>
              <a:rPr lang="es-ES" dirty="0"/>
              <a:t>POLITICA  = </a:t>
            </a:r>
            <a:r>
              <a:rPr lang="es-ES" sz="1800" dirty="0"/>
              <a:t>DOCTRINA REFERENTE A LOS GOBIERNOS DEL ESTADO</a:t>
            </a:r>
            <a:endParaRPr lang="es-AR" sz="1800" dirty="0"/>
          </a:p>
        </p:txBody>
      </p:sp>
      <p:pic>
        <p:nvPicPr>
          <p:cNvPr id="10" name="Marcador de contenido 9">
            <a:extLst>
              <a:ext uri="{FF2B5EF4-FFF2-40B4-BE49-F238E27FC236}">
                <a16:creationId xmlns:a16="http://schemas.microsoft.com/office/drawing/2014/main" id="{1A1F20FD-90A5-4B96-8D50-22A3F84855D7}"/>
              </a:ext>
            </a:extLst>
          </p:cNvPr>
          <p:cNvPicPr>
            <a:picLocks noGrp="1" noChangeAspect="1"/>
          </p:cNvPicPr>
          <p:nvPr>
            <p:ph sz="quarter" idx="4"/>
          </p:nvPr>
        </p:nvPicPr>
        <p:blipFill>
          <a:blip r:embed="rId3"/>
          <a:stretch>
            <a:fillRect/>
          </a:stretch>
        </p:blipFill>
        <p:spPr>
          <a:xfrm>
            <a:off x="6664899" y="3540033"/>
            <a:ext cx="4921898" cy="2756263"/>
          </a:xfrm>
        </p:spPr>
      </p:pic>
      <p:sp>
        <p:nvSpPr>
          <p:cNvPr id="11" name="Marcador de pie de página 10">
            <a:extLst>
              <a:ext uri="{FF2B5EF4-FFF2-40B4-BE49-F238E27FC236}">
                <a16:creationId xmlns:a16="http://schemas.microsoft.com/office/drawing/2014/main" id="{2614F268-3C44-4F03-ADE8-B82A659D7BC2}"/>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319638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2E6EC7C4-E81C-4294-98AA-D7E2DDB4DD5C}"/>
              </a:ext>
            </a:extLst>
          </p:cNvPr>
          <p:cNvSpPr>
            <a:spLocks noGrp="1"/>
          </p:cNvSpPr>
          <p:nvPr>
            <p:ph type="title"/>
          </p:nvPr>
        </p:nvSpPr>
        <p:spPr>
          <a:xfrm>
            <a:off x="1371600" y="2148675"/>
            <a:ext cx="10450286" cy="4526445"/>
          </a:xfrm>
        </p:spPr>
        <p:txBody>
          <a:bodyPr>
            <a:normAutofit fontScale="90000"/>
          </a:bodyPr>
          <a:lstStyle/>
          <a:p>
            <a:pPr algn="ctr"/>
            <a:br>
              <a:rPr lang="es-ES" sz="3600" dirty="0"/>
            </a:br>
            <a:br>
              <a:rPr lang="es-ES" sz="3600" dirty="0"/>
            </a:br>
            <a:r>
              <a:rPr lang="es-ES" sz="3600" dirty="0">
                <a:solidFill>
                  <a:schemeClr val="tx1"/>
                </a:solidFill>
              </a:rPr>
              <a:t>Actividad:</a:t>
            </a:r>
            <a:br>
              <a:rPr lang="es-ES" sz="3600" dirty="0">
                <a:solidFill>
                  <a:schemeClr val="tx1"/>
                </a:solidFill>
              </a:rPr>
            </a:br>
            <a:r>
              <a:rPr lang="es-ES" sz="2000" dirty="0">
                <a:solidFill>
                  <a:schemeClr val="tx1"/>
                </a:solidFill>
              </a:rPr>
              <a:t>1- Clasifique en ciencias formales y ciencias fácticas.</a:t>
            </a:r>
            <a:br>
              <a:rPr lang="es-ES" sz="2000" dirty="0">
                <a:solidFill>
                  <a:schemeClr val="tx1"/>
                </a:solidFill>
              </a:rPr>
            </a:br>
            <a:r>
              <a:rPr lang="es-ES" sz="2000" dirty="0">
                <a:solidFill>
                  <a:schemeClr val="tx1"/>
                </a:solidFill>
              </a:rPr>
              <a:t>2- ¿Qué tipo de ciencia es la Geografía y por qué?</a:t>
            </a:r>
            <a:br>
              <a:rPr lang="es-ES" sz="2000" dirty="0">
                <a:solidFill>
                  <a:schemeClr val="tx1"/>
                </a:solidFill>
              </a:rPr>
            </a:br>
            <a:r>
              <a:rPr lang="es-ES" sz="2000" dirty="0">
                <a:solidFill>
                  <a:schemeClr val="tx1"/>
                </a:solidFill>
              </a:rPr>
              <a:t>3- Busque una imagen de un paisaje a su elección, y determine todas las características que en él observa.</a:t>
            </a:r>
            <a:br>
              <a:rPr lang="es-ES" sz="2000" dirty="0">
                <a:solidFill>
                  <a:schemeClr val="tx1"/>
                </a:solidFill>
              </a:rPr>
            </a:br>
            <a:r>
              <a:rPr lang="es-ES" sz="2000" dirty="0">
                <a:solidFill>
                  <a:schemeClr val="tx1"/>
                </a:solidFill>
              </a:rPr>
              <a:t>4- Mencione ejemplos de conceptos limitantes, aglutinantes y expresiones de dinamismo. Busque la imagen correspondiente a cada ejemplo y en un epígrafe explique la misma.</a:t>
            </a:r>
            <a:br>
              <a:rPr lang="es-ES" sz="2000" dirty="0">
                <a:solidFill>
                  <a:schemeClr val="tx1"/>
                </a:solidFill>
              </a:rPr>
            </a:br>
            <a:r>
              <a:rPr lang="es-ES" sz="2000" dirty="0">
                <a:solidFill>
                  <a:schemeClr val="tx1"/>
                </a:solidFill>
              </a:rPr>
              <a:t>5- Observe detenidamente ambos videos, luego responda:</a:t>
            </a:r>
            <a:br>
              <a:rPr lang="es-ES" sz="2000" dirty="0">
                <a:solidFill>
                  <a:schemeClr val="tx1"/>
                </a:solidFill>
              </a:rPr>
            </a:br>
            <a:r>
              <a:rPr lang="es-ES" sz="2000" dirty="0">
                <a:solidFill>
                  <a:schemeClr val="tx1"/>
                </a:solidFill>
              </a:rPr>
              <a:t>a) ¿Qué es la GEOPOLÍTICA?</a:t>
            </a:r>
            <a:br>
              <a:rPr lang="es-ES" sz="2000" dirty="0">
                <a:solidFill>
                  <a:schemeClr val="tx1"/>
                </a:solidFill>
              </a:rPr>
            </a:br>
            <a:r>
              <a:rPr lang="es-ES" sz="2000" dirty="0">
                <a:solidFill>
                  <a:schemeClr val="tx1"/>
                </a:solidFill>
              </a:rPr>
              <a:t>B) ¿Cuándo crece la Geopolítica y por qué?</a:t>
            </a:r>
            <a:br>
              <a:rPr lang="es-ES" sz="2000" dirty="0">
                <a:solidFill>
                  <a:schemeClr val="tx1"/>
                </a:solidFill>
              </a:rPr>
            </a:br>
            <a:r>
              <a:rPr lang="es-ES" sz="2000" dirty="0">
                <a:solidFill>
                  <a:schemeClr val="tx1"/>
                </a:solidFill>
              </a:rPr>
              <a:t>¿Qué estudia ?</a:t>
            </a:r>
            <a:br>
              <a:rPr lang="es-ES" sz="2000" dirty="0">
                <a:solidFill>
                  <a:schemeClr val="tx1"/>
                </a:solidFill>
              </a:rPr>
            </a:br>
            <a:r>
              <a:rPr lang="es-ES" sz="2000" dirty="0">
                <a:solidFill>
                  <a:schemeClr val="tx1"/>
                </a:solidFill>
              </a:rPr>
              <a:t>C) ¿Cuál es el bien mas preciado de la misma?</a:t>
            </a:r>
            <a:br>
              <a:rPr lang="es-ES" sz="2000" dirty="0">
                <a:solidFill>
                  <a:schemeClr val="tx1"/>
                </a:solidFill>
              </a:rPr>
            </a:br>
            <a:r>
              <a:rPr lang="es-ES" sz="2000" dirty="0">
                <a:solidFill>
                  <a:schemeClr val="tx1"/>
                </a:solidFill>
              </a:rPr>
              <a:t>D) Busque un ejemplo de Geopolítica actual, a través de un texto informativo. Y explique de que se trata el mismo para luego ser compartido con sus compañeros en la próxima clase.</a:t>
            </a:r>
            <a:br>
              <a:rPr lang="es-ES" sz="2000" dirty="0"/>
            </a:br>
            <a:br>
              <a:rPr lang="es-ES" sz="2700" dirty="0"/>
            </a:br>
            <a:r>
              <a:rPr lang="es-AR" sz="2000" dirty="0">
                <a:solidFill>
                  <a:srgbClr val="002060"/>
                </a:solidFill>
                <a:hlinkClick r:id="rId2">
                  <a:extLst>
                    <a:ext uri="{A12FA001-AC4F-418D-AE19-62706E023703}">
                      <ahyp:hlinkClr xmlns:ahyp="http://schemas.microsoft.com/office/drawing/2018/hyperlinkcolor" val="tx"/>
                    </a:ext>
                  </a:extLst>
                </a:hlinkClick>
              </a:rPr>
              <a:t>https://www.youtube.com/watch?v=F8phmn8qOPE</a:t>
            </a:r>
            <a:br>
              <a:rPr lang="es-AR" sz="2000" dirty="0">
                <a:solidFill>
                  <a:srgbClr val="002060"/>
                </a:solidFill>
              </a:rPr>
            </a:br>
            <a:br>
              <a:rPr lang="es-ES" sz="2000" dirty="0">
                <a:solidFill>
                  <a:srgbClr val="002060"/>
                </a:solidFill>
              </a:rPr>
            </a:br>
            <a:r>
              <a:rPr lang="es-AR" sz="2000" dirty="0">
                <a:solidFill>
                  <a:srgbClr val="002060"/>
                </a:solidFill>
                <a:hlinkClick r:id="rId3">
                  <a:extLst>
                    <a:ext uri="{A12FA001-AC4F-418D-AE19-62706E023703}">
                      <ahyp:hlinkClr xmlns:ahyp="http://schemas.microsoft.com/office/drawing/2018/hyperlinkcolor" val="tx"/>
                    </a:ext>
                  </a:extLst>
                </a:hlinkClick>
              </a:rPr>
              <a:t>https://www.youtube.com/watch?v=snC-zIG3jfY</a:t>
            </a:r>
            <a:br>
              <a:rPr lang="es-AR" sz="2000" dirty="0">
                <a:solidFill>
                  <a:srgbClr val="002060"/>
                </a:solidFill>
              </a:rPr>
            </a:br>
            <a:br>
              <a:rPr lang="es-AR" sz="2000" dirty="0"/>
            </a:br>
            <a:br>
              <a:rPr lang="es-AR" sz="2000" dirty="0"/>
            </a:br>
            <a:br>
              <a:rPr lang="es-ES" sz="2700" dirty="0"/>
            </a:br>
            <a:br>
              <a:rPr lang="es-ES" sz="2700" dirty="0"/>
            </a:br>
            <a:br>
              <a:rPr lang="es-ES" sz="2700" dirty="0"/>
            </a:br>
            <a:br>
              <a:rPr lang="es-ES" sz="2700" dirty="0"/>
            </a:br>
            <a:br>
              <a:rPr lang="es-ES" sz="3600" dirty="0"/>
            </a:br>
            <a:br>
              <a:rPr lang="es-ES" sz="3600" dirty="0"/>
            </a:br>
            <a:endParaRPr lang="es-AR" sz="3600" dirty="0"/>
          </a:p>
        </p:txBody>
      </p:sp>
      <p:sp>
        <p:nvSpPr>
          <p:cNvPr id="14" name="Marcador de pie de página 13">
            <a:extLst>
              <a:ext uri="{FF2B5EF4-FFF2-40B4-BE49-F238E27FC236}">
                <a16:creationId xmlns:a16="http://schemas.microsoft.com/office/drawing/2014/main" id="{BBBD788E-D62E-4772-A55D-939AEAEE6E3C}"/>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1314391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 Imagen" descr="Campo de la geografía color.jpg">
            <a:extLst>
              <a:ext uri="{FF2B5EF4-FFF2-40B4-BE49-F238E27FC236}">
                <a16:creationId xmlns:a16="http://schemas.microsoft.com/office/drawing/2014/main" id="{C2181700-AB12-451B-9C21-B3A0EB8A34F3}"/>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89622" y="704804"/>
            <a:ext cx="6576892" cy="584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a:extLst>
              <a:ext uri="{FF2B5EF4-FFF2-40B4-BE49-F238E27FC236}">
                <a16:creationId xmlns:a16="http://schemas.microsoft.com/office/drawing/2014/main" id="{C26AE145-A4AC-4C15-BAAE-F91B01494B4E}"/>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389182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512C996-C705-4F4A-B559-3C65728D7038}"/>
              </a:ext>
            </a:extLst>
          </p:cNvPr>
          <p:cNvSpPr>
            <a:spLocks noGrp="1"/>
          </p:cNvSpPr>
          <p:nvPr>
            <p:ph type="title"/>
          </p:nvPr>
        </p:nvSpPr>
        <p:spPr/>
        <p:txBody>
          <a:bodyPr/>
          <a:lstStyle/>
          <a:p>
            <a:r>
              <a:rPr lang="es-ES" dirty="0"/>
              <a:t>OBSERVAMOS:</a:t>
            </a:r>
            <a:endParaRPr lang="es-AR" dirty="0"/>
          </a:p>
        </p:txBody>
      </p:sp>
      <p:pic>
        <p:nvPicPr>
          <p:cNvPr id="8" name="Marcador de contenido 7">
            <a:extLst>
              <a:ext uri="{FF2B5EF4-FFF2-40B4-BE49-F238E27FC236}">
                <a16:creationId xmlns:a16="http://schemas.microsoft.com/office/drawing/2014/main" id="{ED190157-1226-41D1-86B0-20CEE4BD37BC}"/>
              </a:ext>
            </a:extLst>
          </p:cNvPr>
          <p:cNvPicPr>
            <a:picLocks noGrp="1" noChangeAspect="1"/>
          </p:cNvPicPr>
          <p:nvPr>
            <p:ph sz="half" idx="1"/>
          </p:nvPr>
        </p:nvPicPr>
        <p:blipFill>
          <a:blip r:embed="rId2"/>
          <a:stretch>
            <a:fillRect/>
          </a:stretch>
        </p:blipFill>
        <p:spPr>
          <a:xfrm>
            <a:off x="1335577" y="2578446"/>
            <a:ext cx="5161345" cy="3122023"/>
          </a:xfrm>
        </p:spPr>
      </p:pic>
      <p:pic>
        <p:nvPicPr>
          <p:cNvPr id="12" name="Marcador de contenido 11">
            <a:extLst>
              <a:ext uri="{FF2B5EF4-FFF2-40B4-BE49-F238E27FC236}">
                <a16:creationId xmlns:a16="http://schemas.microsoft.com/office/drawing/2014/main" id="{650F4133-8619-4443-9BA3-584A2D81F2E8}"/>
              </a:ext>
            </a:extLst>
          </p:cNvPr>
          <p:cNvPicPr>
            <a:picLocks noGrp="1" noChangeAspect="1"/>
          </p:cNvPicPr>
          <p:nvPr>
            <p:ph sz="half" idx="2"/>
          </p:nvPr>
        </p:nvPicPr>
        <p:blipFill>
          <a:blip r:embed="rId3"/>
          <a:stretch>
            <a:fillRect/>
          </a:stretch>
        </p:blipFill>
        <p:spPr>
          <a:xfrm>
            <a:off x="6817002" y="2578446"/>
            <a:ext cx="4687611" cy="3122022"/>
          </a:xfrm>
        </p:spPr>
      </p:pic>
      <p:sp>
        <p:nvSpPr>
          <p:cNvPr id="2" name="Marcador de pie de página 1">
            <a:extLst>
              <a:ext uri="{FF2B5EF4-FFF2-40B4-BE49-F238E27FC236}">
                <a16:creationId xmlns:a16="http://schemas.microsoft.com/office/drawing/2014/main" id="{5C3EAD36-8CC7-423C-9657-5816EB4B788E}"/>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38466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a:extLst>
              <a:ext uri="{FF2B5EF4-FFF2-40B4-BE49-F238E27FC236}">
                <a16:creationId xmlns:a16="http://schemas.microsoft.com/office/drawing/2014/main" id="{BF519A70-6F66-48B0-B1E1-1625C5C97A7D}"/>
              </a:ext>
            </a:extLst>
          </p:cNvPr>
          <p:cNvPicPr>
            <a:picLocks noGrp="1" noChangeAspect="1"/>
          </p:cNvPicPr>
          <p:nvPr>
            <p:ph sz="half" idx="1"/>
          </p:nvPr>
        </p:nvPicPr>
        <p:blipFill>
          <a:blip r:embed="rId2"/>
          <a:stretch>
            <a:fillRect/>
          </a:stretch>
        </p:blipFill>
        <p:spPr>
          <a:xfrm>
            <a:off x="1443037" y="1393824"/>
            <a:ext cx="4857751" cy="2815849"/>
          </a:xfrm>
        </p:spPr>
      </p:pic>
      <p:pic>
        <p:nvPicPr>
          <p:cNvPr id="8" name="Marcador de contenido 7">
            <a:extLst>
              <a:ext uri="{FF2B5EF4-FFF2-40B4-BE49-F238E27FC236}">
                <a16:creationId xmlns:a16="http://schemas.microsoft.com/office/drawing/2014/main" id="{20015D12-A40B-47BB-BFF9-4CD11205FC3D}"/>
              </a:ext>
            </a:extLst>
          </p:cNvPr>
          <p:cNvPicPr>
            <a:picLocks noGrp="1" noChangeAspect="1"/>
          </p:cNvPicPr>
          <p:nvPr>
            <p:ph sz="half" idx="2"/>
          </p:nvPr>
        </p:nvPicPr>
        <p:blipFill>
          <a:blip r:embed="rId3"/>
          <a:stretch>
            <a:fillRect/>
          </a:stretch>
        </p:blipFill>
        <p:spPr>
          <a:xfrm>
            <a:off x="6759682" y="3208336"/>
            <a:ext cx="5315027" cy="2763813"/>
          </a:xfrm>
        </p:spPr>
      </p:pic>
      <p:sp>
        <p:nvSpPr>
          <p:cNvPr id="2" name="Marcador de pie de página 1">
            <a:extLst>
              <a:ext uri="{FF2B5EF4-FFF2-40B4-BE49-F238E27FC236}">
                <a16:creationId xmlns:a16="http://schemas.microsoft.com/office/drawing/2014/main" id="{0925EEC9-EF85-4ED6-9330-42481D0B0046}"/>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139021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BDDD42-4EB4-4497-9864-75BD176A02AB}"/>
              </a:ext>
            </a:extLst>
          </p:cNvPr>
          <p:cNvSpPr>
            <a:spLocks noGrp="1"/>
          </p:cNvSpPr>
          <p:nvPr>
            <p:ph type="title"/>
          </p:nvPr>
        </p:nvSpPr>
        <p:spPr/>
        <p:txBody>
          <a:bodyPr>
            <a:normAutofit fontScale="90000"/>
          </a:bodyPr>
          <a:lstStyle/>
          <a:p>
            <a:pPr algn="ctr"/>
            <a:r>
              <a:rPr lang="es-ES" dirty="0"/>
              <a:t>CIENCIA </a:t>
            </a:r>
            <a:br>
              <a:rPr lang="es-ES" dirty="0"/>
            </a:br>
            <a:r>
              <a:rPr lang="es-ES" sz="2700" dirty="0"/>
              <a:t>“Conjunto de conocimientos estructurados racional y sistemáticamente”.</a:t>
            </a:r>
            <a:endParaRPr lang="es-AR" sz="2700" dirty="0"/>
          </a:p>
        </p:txBody>
      </p:sp>
      <p:sp>
        <p:nvSpPr>
          <p:cNvPr id="3" name="Marcador de contenido 2">
            <a:extLst>
              <a:ext uri="{FF2B5EF4-FFF2-40B4-BE49-F238E27FC236}">
                <a16:creationId xmlns:a16="http://schemas.microsoft.com/office/drawing/2014/main" id="{8155F6D5-FD5A-465A-9443-B439310184CF}"/>
              </a:ext>
            </a:extLst>
          </p:cNvPr>
          <p:cNvSpPr>
            <a:spLocks noGrp="1"/>
          </p:cNvSpPr>
          <p:nvPr>
            <p:ph sz="half" idx="1"/>
          </p:nvPr>
        </p:nvSpPr>
        <p:spPr>
          <a:xfrm>
            <a:off x="2589212" y="2133600"/>
            <a:ext cx="4313864" cy="1968137"/>
          </a:xfrm>
        </p:spPr>
        <p:txBody>
          <a:bodyPr>
            <a:normAutofit/>
          </a:bodyPr>
          <a:lstStyle/>
          <a:p>
            <a:r>
              <a:rPr lang="es-ES" sz="2000" dirty="0"/>
              <a:t>Regularidades </a:t>
            </a:r>
          </a:p>
          <a:p>
            <a:r>
              <a:rPr lang="es-ES" sz="2000" dirty="0"/>
              <a:t>discontinuidades</a:t>
            </a:r>
            <a:endParaRPr lang="es-AR" sz="2000" dirty="0"/>
          </a:p>
        </p:txBody>
      </p:sp>
      <p:sp>
        <p:nvSpPr>
          <p:cNvPr id="4" name="Marcador de contenido 3">
            <a:extLst>
              <a:ext uri="{FF2B5EF4-FFF2-40B4-BE49-F238E27FC236}">
                <a16:creationId xmlns:a16="http://schemas.microsoft.com/office/drawing/2014/main" id="{6B1E373E-8D9A-41CA-8816-2C21D40405AC}"/>
              </a:ext>
            </a:extLst>
          </p:cNvPr>
          <p:cNvSpPr>
            <a:spLocks noGrp="1"/>
          </p:cNvSpPr>
          <p:nvPr>
            <p:ph sz="half" idx="2"/>
          </p:nvPr>
        </p:nvSpPr>
        <p:spPr>
          <a:xfrm>
            <a:off x="7190747" y="2126222"/>
            <a:ext cx="3886556" cy="1466064"/>
          </a:xfrm>
        </p:spPr>
        <p:txBody>
          <a:bodyPr/>
          <a:lstStyle/>
          <a:p>
            <a:r>
              <a:rPr lang="es-ES" dirty="0"/>
              <a:t>Explicación </a:t>
            </a:r>
          </a:p>
          <a:p>
            <a:r>
              <a:rPr lang="es-ES" dirty="0"/>
              <a:t>Comprensión </a:t>
            </a:r>
          </a:p>
          <a:p>
            <a:endParaRPr lang="es-AR" dirty="0"/>
          </a:p>
        </p:txBody>
      </p:sp>
      <p:sp>
        <p:nvSpPr>
          <p:cNvPr id="5" name="Rectángulo 4">
            <a:extLst>
              <a:ext uri="{FF2B5EF4-FFF2-40B4-BE49-F238E27FC236}">
                <a16:creationId xmlns:a16="http://schemas.microsoft.com/office/drawing/2014/main" id="{683B1CA4-AC47-4BAD-896B-5EC646A1C863}"/>
              </a:ext>
            </a:extLst>
          </p:cNvPr>
          <p:cNvSpPr/>
          <p:nvPr/>
        </p:nvSpPr>
        <p:spPr>
          <a:xfrm>
            <a:off x="4245428" y="3311434"/>
            <a:ext cx="1733006"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Formales </a:t>
            </a:r>
            <a:endParaRPr lang="es-AR" dirty="0"/>
          </a:p>
        </p:txBody>
      </p:sp>
      <p:sp>
        <p:nvSpPr>
          <p:cNvPr id="6" name="Rectángulo 5">
            <a:extLst>
              <a:ext uri="{FF2B5EF4-FFF2-40B4-BE49-F238E27FC236}">
                <a16:creationId xmlns:a16="http://schemas.microsoft.com/office/drawing/2014/main" id="{687BC17F-C3F7-4D10-BAA6-C0D735F9EE21}"/>
              </a:ext>
            </a:extLst>
          </p:cNvPr>
          <p:cNvSpPr/>
          <p:nvPr/>
        </p:nvSpPr>
        <p:spPr>
          <a:xfrm>
            <a:off x="7190747" y="3272246"/>
            <a:ext cx="1733006" cy="64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Fácticas </a:t>
            </a:r>
            <a:endParaRPr lang="es-AR" dirty="0"/>
          </a:p>
        </p:txBody>
      </p:sp>
      <p:sp>
        <p:nvSpPr>
          <p:cNvPr id="7" name="Flecha: curvada hacia la izquierda 6">
            <a:extLst>
              <a:ext uri="{FF2B5EF4-FFF2-40B4-BE49-F238E27FC236}">
                <a16:creationId xmlns:a16="http://schemas.microsoft.com/office/drawing/2014/main" id="{844B2DBD-0629-4464-86B6-36DA2BBAAC62}"/>
              </a:ext>
            </a:extLst>
          </p:cNvPr>
          <p:cNvSpPr/>
          <p:nvPr/>
        </p:nvSpPr>
        <p:spPr>
          <a:xfrm>
            <a:off x="9007101" y="3656088"/>
            <a:ext cx="1986854" cy="891298"/>
          </a:xfrm>
          <a:prstGeom prst="curvedLeftArrow">
            <a:avLst>
              <a:gd name="adj1" fmla="val 25000"/>
              <a:gd name="adj2" fmla="val 50000"/>
              <a:gd name="adj3" fmla="val 206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8" name="Diagrama de flujo: cinta perforada 7">
            <a:extLst>
              <a:ext uri="{FF2B5EF4-FFF2-40B4-BE49-F238E27FC236}">
                <a16:creationId xmlns:a16="http://schemas.microsoft.com/office/drawing/2014/main" id="{C9484E17-6A52-459A-A93C-71FD17BC3415}"/>
              </a:ext>
            </a:extLst>
          </p:cNvPr>
          <p:cNvSpPr/>
          <p:nvPr/>
        </p:nvSpPr>
        <p:spPr>
          <a:xfrm>
            <a:off x="4976949" y="4767943"/>
            <a:ext cx="3135085" cy="128089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Ciencias del</a:t>
            </a:r>
          </a:p>
          <a:p>
            <a:pPr algn="ctr"/>
            <a:r>
              <a:rPr lang="es-ES" dirty="0"/>
              <a:t>Hombre </a:t>
            </a:r>
            <a:endParaRPr lang="es-AR" dirty="0"/>
          </a:p>
        </p:txBody>
      </p:sp>
      <p:sp>
        <p:nvSpPr>
          <p:cNvPr id="9" name="Marcador de pie de página 8">
            <a:extLst>
              <a:ext uri="{FF2B5EF4-FFF2-40B4-BE49-F238E27FC236}">
                <a16:creationId xmlns:a16="http://schemas.microsoft.com/office/drawing/2014/main" id="{AB50F507-3E72-4D02-A311-0E9BB04FA968}"/>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240012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14EA9965-DA2A-4852-9359-FE8003E371CE}"/>
              </a:ext>
            </a:extLst>
          </p:cNvPr>
          <p:cNvSpPr>
            <a:spLocks noGrp="1"/>
          </p:cNvSpPr>
          <p:nvPr>
            <p:ph type="title"/>
          </p:nvPr>
        </p:nvSpPr>
        <p:spPr/>
        <p:txBody>
          <a:bodyPr>
            <a:normAutofit/>
          </a:bodyPr>
          <a:lstStyle/>
          <a:p>
            <a:r>
              <a:rPr lang="es-ES" sz="2400" b="1" dirty="0">
                <a:solidFill>
                  <a:schemeClr val="accent3">
                    <a:lumMod val="50000"/>
                  </a:schemeClr>
                </a:solidFill>
                <a:latin typeface="Arial Black" panose="020B0A04020102020204" pitchFamily="34" charset="0"/>
              </a:rPr>
              <a:t>GEOGRAFÍA:</a:t>
            </a:r>
            <a:endParaRPr lang="es-AR" sz="2400" b="1" dirty="0">
              <a:solidFill>
                <a:schemeClr val="accent3">
                  <a:lumMod val="50000"/>
                </a:schemeClr>
              </a:solidFill>
              <a:latin typeface="Arial Black" panose="020B0A04020102020204" pitchFamily="34" charset="0"/>
            </a:endParaRPr>
          </a:p>
        </p:txBody>
      </p:sp>
      <p:sp>
        <p:nvSpPr>
          <p:cNvPr id="7" name="Marcador de texto 6">
            <a:extLst>
              <a:ext uri="{FF2B5EF4-FFF2-40B4-BE49-F238E27FC236}">
                <a16:creationId xmlns:a16="http://schemas.microsoft.com/office/drawing/2014/main" id="{030EB888-ED64-4E9E-A9FC-0BEC26637340}"/>
              </a:ext>
            </a:extLst>
          </p:cNvPr>
          <p:cNvSpPr>
            <a:spLocks noGrp="1"/>
          </p:cNvSpPr>
          <p:nvPr>
            <p:ph type="body" sz="half" idx="2"/>
          </p:nvPr>
        </p:nvSpPr>
        <p:spPr/>
        <p:txBody>
          <a:bodyPr/>
          <a:lstStyle/>
          <a:p>
            <a:pPr marL="285750" indent="-285750">
              <a:buFont typeface="Arial" panose="020B0604020202020204" pitchFamily="34" charset="0"/>
              <a:buChar char="•"/>
            </a:pPr>
            <a:endParaRPr lang="es-ES" dirty="0"/>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s-ES" dirty="0"/>
              <a:t>DEL PAISAJE</a:t>
            </a:r>
          </a:p>
          <a:p>
            <a:pPr marL="285750" indent="-285750">
              <a:buFont typeface="Arial" panose="020B0604020202020204" pitchFamily="34" charset="0"/>
              <a:buChar char="•"/>
            </a:pPr>
            <a:r>
              <a:rPr lang="es-ES" dirty="0"/>
              <a:t>DE LA DIFERENCIACION ESPACIAL</a:t>
            </a:r>
          </a:p>
          <a:p>
            <a:pPr marL="285750" indent="-285750">
              <a:buFont typeface="Arial" panose="020B0604020202020204" pitchFamily="34" charset="0"/>
              <a:buChar char="•"/>
            </a:pPr>
            <a:r>
              <a:rPr lang="es-ES" dirty="0"/>
              <a:t>DEL HOMBRE SOBRE LA TIERRA </a:t>
            </a:r>
          </a:p>
          <a:p>
            <a:pPr marL="285750" indent="-285750">
              <a:buFont typeface="Arial" panose="020B0604020202020204" pitchFamily="34" charset="0"/>
              <a:buChar char="•"/>
            </a:pPr>
            <a:r>
              <a:rPr lang="es-ES" dirty="0"/>
              <a:t>DE LOS ECOSISTEMAS HUMANOS</a:t>
            </a:r>
            <a:endParaRPr lang="es-AR" dirty="0"/>
          </a:p>
        </p:txBody>
      </p:sp>
      <p:pic>
        <p:nvPicPr>
          <p:cNvPr id="13" name="Marcador de contenido 12">
            <a:extLst>
              <a:ext uri="{FF2B5EF4-FFF2-40B4-BE49-F238E27FC236}">
                <a16:creationId xmlns:a16="http://schemas.microsoft.com/office/drawing/2014/main" id="{07775195-A9EE-444A-AF43-69EFE965471D}"/>
              </a:ext>
            </a:extLst>
          </p:cNvPr>
          <p:cNvPicPr>
            <a:picLocks noGrp="1" noChangeAspect="1"/>
          </p:cNvPicPr>
          <p:nvPr>
            <p:ph idx="1"/>
          </p:nvPr>
        </p:nvPicPr>
        <p:blipFill>
          <a:blip r:embed="rId2"/>
          <a:stretch>
            <a:fillRect/>
          </a:stretch>
        </p:blipFill>
        <p:spPr>
          <a:xfrm>
            <a:off x="6198604" y="1793399"/>
            <a:ext cx="5566271" cy="2922292"/>
          </a:xfrm>
        </p:spPr>
      </p:pic>
      <p:sp>
        <p:nvSpPr>
          <p:cNvPr id="15" name="Elipse 14">
            <a:extLst>
              <a:ext uri="{FF2B5EF4-FFF2-40B4-BE49-F238E27FC236}">
                <a16:creationId xmlns:a16="http://schemas.microsoft.com/office/drawing/2014/main" id="{06A0987F-3F02-4773-854E-AA54FC33136B}"/>
              </a:ext>
            </a:extLst>
          </p:cNvPr>
          <p:cNvSpPr/>
          <p:nvPr/>
        </p:nvSpPr>
        <p:spPr>
          <a:xfrm>
            <a:off x="4689566" y="5055327"/>
            <a:ext cx="3635827" cy="18026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AMBIENTE</a:t>
            </a:r>
          </a:p>
          <a:p>
            <a:pPr algn="ctr"/>
            <a:r>
              <a:rPr lang="es-ES" dirty="0"/>
              <a:t>SOCIEDAD</a:t>
            </a:r>
          </a:p>
          <a:p>
            <a:pPr algn="ctr"/>
            <a:r>
              <a:rPr lang="es-ES" dirty="0"/>
              <a:t>ESPACIO</a:t>
            </a:r>
            <a:endParaRPr lang="es-AR" dirty="0"/>
          </a:p>
        </p:txBody>
      </p:sp>
      <p:sp>
        <p:nvSpPr>
          <p:cNvPr id="2" name="Marcador de pie de página 1">
            <a:extLst>
              <a:ext uri="{FF2B5EF4-FFF2-40B4-BE49-F238E27FC236}">
                <a16:creationId xmlns:a16="http://schemas.microsoft.com/office/drawing/2014/main" id="{2576BE09-1D00-4984-B37B-B58AAC4F041B}"/>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1104175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C6756918-B9E3-41F7-8E7D-704A91905DA5}"/>
              </a:ext>
            </a:extLst>
          </p:cNvPr>
          <p:cNvSpPr>
            <a:spLocks noGrp="1"/>
          </p:cNvSpPr>
          <p:nvPr>
            <p:ph type="title"/>
          </p:nvPr>
        </p:nvSpPr>
        <p:spPr>
          <a:xfrm>
            <a:off x="2589211" y="608773"/>
            <a:ext cx="8915399" cy="1468800"/>
          </a:xfrm>
        </p:spPr>
        <p:txBody>
          <a:bodyPr/>
          <a:lstStyle/>
          <a:p>
            <a:r>
              <a:rPr lang="es-ES" dirty="0"/>
              <a:t>EL ESPACIO ES:</a:t>
            </a:r>
            <a:endParaRPr lang="es-AR" dirty="0"/>
          </a:p>
        </p:txBody>
      </p:sp>
      <p:sp>
        <p:nvSpPr>
          <p:cNvPr id="6" name="Marcador de texto 5">
            <a:extLst>
              <a:ext uri="{FF2B5EF4-FFF2-40B4-BE49-F238E27FC236}">
                <a16:creationId xmlns:a16="http://schemas.microsoft.com/office/drawing/2014/main" id="{ACA30945-0D3E-4092-B9CD-C0EB7F033DE2}"/>
              </a:ext>
            </a:extLst>
          </p:cNvPr>
          <p:cNvSpPr>
            <a:spLocks noGrp="1"/>
          </p:cNvSpPr>
          <p:nvPr>
            <p:ph type="body" idx="1"/>
          </p:nvPr>
        </p:nvSpPr>
        <p:spPr>
          <a:xfrm>
            <a:off x="2589212" y="2432848"/>
            <a:ext cx="3889965" cy="4255335"/>
          </a:xfrm>
        </p:spPr>
        <p:txBody>
          <a:bodyPr/>
          <a:lstStyle/>
          <a:p>
            <a:pPr marL="342900" indent="-342900">
              <a:buFont typeface="Wingdings" panose="05000000000000000000" pitchFamily="2" charset="2"/>
              <a:buChar char="§"/>
            </a:pPr>
            <a:r>
              <a:rPr lang="es-ES" dirty="0"/>
              <a:t>Ocupado,</a:t>
            </a:r>
          </a:p>
          <a:p>
            <a:pPr marL="342900" indent="-342900">
              <a:buFont typeface="Wingdings" panose="05000000000000000000" pitchFamily="2" charset="2"/>
              <a:buChar char="§"/>
            </a:pPr>
            <a:r>
              <a:rPr lang="es-ES" dirty="0"/>
              <a:t>Transitado,</a:t>
            </a:r>
          </a:p>
          <a:p>
            <a:pPr marL="342900" indent="-342900">
              <a:buFont typeface="Wingdings" panose="05000000000000000000" pitchFamily="2" charset="2"/>
              <a:buChar char="§"/>
            </a:pPr>
            <a:r>
              <a:rPr lang="es-ES" dirty="0"/>
              <a:t>Modificado,</a:t>
            </a:r>
          </a:p>
          <a:p>
            <a:pPr marL="342900" indent="-342900">
              <a:buFont typeface="Wingdings" panose="05000000000000000000" pitchFamily="2" charset="2"/>
              <a:buChar char="§"/>
            </a:pPr>
            <a:r>
              <a:rPr lang="es-ES" dirty="0"/>
              <a:t>Dominado,</a:t>
            </a:r>
          </a:p>
          <a:p>
            <a:pPr marL="342900" indent="-342900">
              <a:buFont typeface="Wingdings" panose="05000000000000000000" pitchFamily="2" charset="2"/>
              <a:buChar char="§"/>
            </a:pPr>
            <a:r>
              <a:rPr lang="es-ES" dirty="0"/>
              <a:t>Ordenado,</a:t>
            </a:r>
          </a:p>
          <a:p>
            <a:pPr marL="342900" indent="-342900">
              <a:buFont typeface="Wingdings" panose="05000000000000000000" pitchFamily="2" charset="2"/>
              <a:buChar char="§"/>
            </a:pPr>
            <a:r>
              <a:rPr lang="es-ES" dirty="0"/>
              <a:t>Degradado,</a:t>
            </a:r>
          </a:p>
          <a:p>
            <a:pPr marL="342900" indent="-342900">
              <a:buFont typeface="Wingdings" panose="05000000000000000000" pitchFamily="2" charset="2"/>
              <a:buChar char="§"/>
            </a:pPr>
            <a:r>
              <a:rPr lang="es-ES" dirty="0"/>
              <a:t>Planificado,</a:t>
            </a:r>
          </a:p>
          <a:p>
            <a:pPr marL="342900" indent="-342900">
              <a:buFont typeface="Wingdings" panose="05000000000000000000" pitchFamily="2" charset="2"/>
              <a:buChar char="§"/>
            </a:pPr>
            <a:endParaRPr lang="es-ES" dirty="0"/>
          </a:p>
          <a:p>
            <a:pPr marL="342900" indent="-342900">
              <a:buFont typeface="Wingdings" panose="05000000000000000000" pitchFamily="2" charset="2"/>
              <a:buChar char="§"/>
            </a:pPr>
            <a:r>
              <a:rPr lang="es-ES" dirty="0"/>
              <a:t>“vivido por el hombre”</a:t>
            </a:r>
            <a:endParaRPr lang="es-AR" dirty="0"/>
          </a:p>
        </p:txBody>
      </p:sp>
      <p:pic>
        <p:nvPicPr>
          <p:cNvPr id="8" name="Imagen 7">
            <a:extLst>
              <a:ext uri="{FF2B5EF4-FFF2-40B4-BE49-F238E27FC236}">
                <a16:creationId xmlns:a16="http://schemas.microsoft.com/office/drawing/2014/main" id="{4D1FD092-12FA-4C25-80EF-D137BCCBB59C}"/>
              </a:ext>
            </a:extLst>
          </p:cNvPr>
          <p:cNvPicPr>
            <a:picLocks noChangeAspect="1"/>
          </p:cNvPicPr>
          <p:nvPr/>
        </p:nvPicPr>
        <p:blipFill>
          <a:blip r:embed="rId2"/>
          <a:stretch>
            <a:fillRect/>
          </a:stretch>
        </p:blipFill>
        <p:spPr>
          <a:xfrm>
            <a:off x="6740435" y="2294381"/>
            <a:ext cx="4976532" cy="3727595"/>
          </a:xfrm>
          <a:prstGeom prst="rect">
            <a:avLst/>
          </a:prstGeom>
        </p:spPr>
      </p:pic>
      <p:sp>
        <p:nvSpPr>
          <p:cNvPr id="2" name="Marcador de pie de página 1">
            <a:extLst>
              <a:ext uri="{FF2B5EF4-FFF2-40B4-BE49-F238E27FC236}">
                <a16:creationId xmlns:a16="http://schemas.microsoft.com/office/drawing/2014/main" id="{BED03906-FC5C-4045-896D-E3781A545DDA}"/>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422276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538B2F9-156E-4F83-AD37-BAF8B1B7AC6D}"/>
              </a:ext>
            </a:extLst>
          </p:cNvPr>
          <p:cNvSpPr>
            <a:spLocks noGrp="1"/>
          </p:cNvSpPr>
          <p:nvPr>
            <p:ph type="title"/>
          </p:nvPr>
        </p:nvSpPr>
        <p:spPr/>
        <p:txBody>
          <a:bodyPr/>
          <a:lstStyle/>
          <a:p>
            <a:r>
              <a:rPr lang="es-ES" dirty="0">
                <a:solidFill>
                  <a:srgbClr val="002060"/>
                </a:solidFill>
              </a:rPr>
              <a:t>NOCIÓN DE TERRITORIO:</a:t>
            </a:r>
            <a:endParaRPr lang="es-AR" dirty="0">
              <a:solidFill>
                <a:srgbClr val="002060"/>
              </a:solidFill>
            </a:endParaRPr>
          </a:p>
        </p:txBody>
      </p:sp>
      <p:pic>
        <p:nvPicPr>
          <p:cNvPr id="8" name="Marcador de contenido 7">
            <a:extLst>
              <a:ext uri="{FF2B5EF4-FFF2-40B4-BE49-F238E27FC236}">
                <a16:creationId xmlns:a16="http://schemas.microsoft.com/office/drawing/2014/main" id="{2D7BC167-4EB5-4DA2-A0AC-1D2F88043092}"/>
              </a:ext>
            </a:extLst>
          </p:cNvPr>
          <p:cNvPicPr>
            <a:picLocks noGrp="1" noChangeAspect="1"/>
          </p:cNvPicPr>
          <p:nvPr>
            <p:ph idx="1"/>
          </p:nvPr>
        </p:nvPicPr>
        <p:blipFill>
          <a:blip r:embed="rId2"/>
          <a:stretch>
            <a:fillRect/>
          </a:stretch>
        </p:blipFill>
        <p:spPr>
          <a:xfrm>
            <a:off x="6531711" y="1986631"/>
            <a:ext cx="5134147" cy="2884738"/>
          </a:xfrm>
        </p:spPr>
      </p:pic>
      <p:sp>
        <p:nvSpPr>
          <p:cNvPr id="6" name="Marcador de texto 5">
            <a:extLst>
              <a:ext uri="{FF2B5EF4-FFF2-40B4-BE49-F238E27FC236}">
                <a16:creationId xmlns:a16="http://schemas.microsoft.com/office/drawing/2014/main" id="{686FA571-9E2D-4835-ADCD-FB74B2FB531E}"/>
              </a:ext>
            </a:extLst>
          </p:cNvPr>
          <p:cNvSpPr>
            <a:spLocks noGrp="1"/>
          </p:cNvSpPr>
          <p:nvPr>
            <p:ph type="body" sz="half" idx="2"/>
          </p:nvPr>
        </p:nvSpPr>
        <p:spPr/>
        <p:txBody>
          <a:bodyPr/>
          <a:lstStyle/>
          <a:p>
            <a:r>
              <a:rPr lang="es-AR" altLang="es-AR" dirty="0"/>
              <a:t>E</a:t>
            </a:r>
            <a:r>
              <a:rPr lang="es-AR" altLang="es-AR" sz="2000" dirty="0"/>
              <a:t>spacio dominado por el hombre. Responde a sus reglas y sus marcas; es una construcción social que está ligada a la historia de los lugares y la relación que éstos han mantenido con quienes lo habitaron y, en el presente, con quienes hacen uso del espacio, organizándolo en su provecho.</a:t>
            </a:r>
          </a:p>
          <a:p>
            <a:endParaRPr lang="es-AR" dirty="0"/>
          </a:p>
        </p:txBody>
      </p:sp>
      <p:sp>
        <p:nvSpPr>
          <p:cNvPr id="2" name="Marcador de pie de página 1">
            <a:extLst>
              <a:ext uri="{FF2B5EF4-FFF2-40B4-BE49-F238E27FC236}">
                <a16:creationId xmlns:a16="http://schemas.microsoft.com/office/drawing/2014/main" id="{DF9D84D7-3BD5-4E05-9D1C-501E85FE5266}"/>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3633134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5B9CDFBC-8A1E-46DF-969E-30FE712D970A}"/>
              </a:ext>
            </a:extLst>
          </p:cNvPr>
          <p:cNvSpPr>
            <a:spLocks noGrp="1"/>
          </p:cNvSpPr>
          <p:nvPr>
            <p:ph type="title"/>
          </p:nvPr>
        </p:nvSpPr>
        <p:spPr>
          <a:xfrm>
            <a:off x="2584858" y="318306"/>
            <a:ext cx="7530789" cy="799741"/>
          </a:xfrm>
        </p:spPr>
        <p:txBody>
          <a:bodyPr/>
          <a:lstStyle/>
          <a:p>
            <a:pPr algn="ctr"/>
            <a:r>
              <a:rPr lang="es-ES" dirty="0"/>
              <a:t>PAISAJE</a:t>
            </a:r>
            <a:endParaRPr lang="es-AR" dirty="0"/>
          </a:p>
        </p:txBody>
      </p:sp>
      <p:sp>
        <p:nvSpPr>
          <p:cNvPr id="5" name="Marcador de contenido 4">
            <a:extLst>
              <a:ext uri="{FF2B5EF4-FFF2-40B4-BE49-F238E27FC236}">
                <a16:creationId xmlns:a16="http://schemas.microsoft.com/office/drawing/2014/main" id="{1FF25D6A-7BA6-44C4-80D6-AA699ED0A042}"/>
              </a:ext>
            </a:extLst>
          </p:cNvPr>
          <p:cNvSpPr>
            <a:spLocks noGrp="1"/>
          </p:cNvSpPr>
          <p:nvPr>
            <p:ph idx="1"/>
          </p:nvPr>
        </p:nvSpPr>
        <p:spPr>
          <a:xfrm>
            <a:off x="2584858" y="1118047"/>
            <a:ext cx="8139748" cy="1011199"/>
          </a:xfrm>
        </p:spPr>
        <p:txBody>
          <a:bodyPr/>
          <a:lstStyle/>
          <a:p>
            <a:r>
              <a:rPr lang="es-ES" dirty="0"/>
              <a:t>UNIDAD FISONÓMICA Y FUNCIONAL DEL ESPACIO GEOGRÁFICO.</a:t>
            </a:r>
          </a:p>
          <a:p>
            <a:r>
              <a:rPr lang="es-ES" dirty="0"/>
              <a:t>SISTEMA/ ENTORNO.</a:t>
            </a:r>
            <a:endParaRPr lang="es-AR" dirty="0"/>
          </a:p>
        </p:txBody>
      </p:sp>
      <p:graphicFrame>
        <p:nvGraphicFramePr>
          <p:cNvPr id="7" name="Tabla 7">
            <a:extLst>
              <a:ext uri="{FF2B5EF4-FFF2-40B4-BE49-F238E27FC236}">
                <a16:creationId xmlns:a16="http://schemas.microsoft.com/office/drawing/2014/main" id="{DE2B4F44-9F96-499D-9B9B-FB98F9F4FB1E}"/>
              </a:ext>
            </a:extLst>
          </p:cNvPr>
          <p:cNvGraphicFramePr>
            <a:graphicFrameLocks noGrp="1"/>
          </p:cNvGraphicFramePr>
          <p:nvPr>
            <p:extLst>
              <p:ext uri="{D42A27DB-BD31-4B8C-83A1-F6EECF244321}">
                <p14:modId xmlns:p14="http://schemas.microsoft.com/office/powerpoint/2010/main" val="576308985"/>
              </p:ext>
            </p:extLst>
          </p:nvPr>
        </p:nvGraphicFramePr>
        <p:xfrm>
          <a:off x="2226549" y="2129246"/>
          <a:ext cx="8856365" cy="4023360"/>
        </p:xfrm>
        <a:graphic>
          <a:graphicData uri="http://schemas.openxmlformats.org/drawingml/2006/table">
            <a:tbl>
              <a:tblPr firstRow="1" bandRow="1">
                <a:tableStyleId>{5C22544A-7EE6-4342-B048-85BDC9FD1C3A}</a:tableStyleId>
              </a:tblPr>
              <a:tblGrid>
                <a:gridCol w="8856365">
                  <a:extLst>
                    <a:ext uri="{9D8B030D-6E8A-4147-A177-3AD203B41FA5}">
                      <a16:colId xmlns:a16="http://schemas.microsoft.com/office/drawing/2014/main" val="681873306"/>
                    </a:ext>
                  </a:extLst>
                </a:gridCol>
              </a:tblGrid>
              <a:tr h="1252584">
                <a:tc>
                  <a:txBody>
                    <a:bodyPr/>
                    <a:lstStyle/>
                    <a:p>
                      <a:pPr lvl="0"/>
                      <a:r>
                        <a:rPr lang="es-AR" sz="1600" dirty="0"/>
                        <a:t>Localizable</a:t>
                      </a:r>
                    </a:p>
                    <a:p>
                      <a:pPr lvl="1"/>
                      <a:r>
                        <a:rPr lang="es-AR" sz="1600" dirty="0"/>
                        <a:t>Tiene un </a:t>
                      </a:r>
                      <a:r>
                        <a:rPr lang="es-AR" sz="1600" i="1" dirty="0"/>
                        <a:t>sitio</a:t>
                      </a:r>
                      <a:r>
                        <a:rPr lang="es-AR" sz="1600" dirty="0"/>
                        <a:t> que le es propio. Se manifiesta en la corteza terrestre</a:t>
                      </a:r>
                    </a:p>
                    <a:p>
                      <a:pPr lvl="1"/>
                      <a:r>
                        <a:rPr lang="es-AR" sz="1600" dirty="0"/>
                        <a:t>Es real, en la medida que elementos  vivos e inertes conforman su </a:t>
                      </a:r>
                      <a:r>
                        <a:rPr lang="es-AR" sz="1600" i="1" dirty="0"/>
                        <a:t>fisonomía</a:t>
                      </a:r>
                    </a:p>
                    <a:p>
                      <a:pPr lvl="1"/>
                      <a:r>
                        <a:rPr lang="es-AR" sz="1600" dirty="0"/>
                        <a:t>E</a:t>
                      </a:r>
                      <a:r>
                        <a:rPr lang="es-AR" sz="1600" i="1" dirty="0"/>
                        <a:t>xiste</a:t>
                      </a:r>
                      <a:r>
                        <a:rPr lang="es-AR" sz="1600" dirty="0"/>
                        <a:t> porque es </a:t>
                      </a:r>
                      <a:r>
                        <a:rPr lang="es-AR" sz="1600" i="1" dirty="0"/>
                        <a:t>percibido</a:t>
                      </a:r>
                      <a:r>
                        <a:rPr lang="es-AR" sz="1600" dirty="0"/>
                        <a:t> por los hombres.</a:t>
                      </a:r>
                    </a:p>
                    <a:p>
                      <a:endParaRPr lang="es-AR" dirty="0"/>
                    </a:p>
                  </a:txBody>
                  <a:tcPr/>
                </a:tc>
                <a:extLst>
                  <a:ext uri="{0D108BD9-81ED-4DB2-BD59-A6C34878D82A}">
                    <a16:rowId xmlns:a16="http://schemas.microsoft.com/office/drawing/2014/main" val="1518555399"/>
                  </a:ext>
                </a:extLst>
              </a:tr>
              <a:tr h="902063">
                <a:tc>
                  <a:txBody>
                    <a:bodyPr/>
                    <a:lstStyle/>
                    <a:p>
                      <a:pPr lvl="0"/>
                      <a:r>
                        <a:rPr lang="es-AR" sz="1600" dirty="0"/>
                        <a:t>Es relacional</a:t>
                      </a:r>
                    </a:p>
                    <a:p>
                      <a:pPr lvl="1"/>
                      <a:r>
                        <a:rPr lang="es-AR" sz="1600" dirty="0"/>
                        <a:t>Factores </a:t>
                      </a:r>
                      <a:r>
                        <a:rPr lang="es-AR" sz="1600" i="1" dirty="0"/>
                        <a:t>ecológicos</a:t>
                      </a:r>
                      <a:r>
                        <a:rPr lang="es-AR" sz="1600" dirty="0"/>
                        <a:t>  se interrelacionan en él</a:t>
                      </a:r>
                    </a:p>
                    <a:p>
                      <a:pPr lvl="1"/>
                      <a:r>
                        <a:rPr lang="es-AR" sz="1600" dirty="0"/>
                        <a:t>Estos factores están en permanente </a:t>
                      </a:r>
                      <a:r>
                        <a:rPr lang="es-AR" sz="1600" i="1" dirty="0"/>
                        <a:t>intercambio</a:t>
                      </a:r>
                      <a:r>
                        <a:rPr lang="es-AR" sz="1600" dirty="0"/>
                        <a:t> (biótico-abiótico)</a:t>
                      </a:r>
                    </a:p>
                    <a:p>
                      <a:pPr lvl="1"/>
                      <a:r>
                        <a:rPr lang="es-AR" sz="1600" dirty="0"/>
                        <a:t>Su importancia radica en la </a:t>
                      </a:r>
                      <a:r>
                        <a:rPr lang="es-AR" sz="1600" i="1" dirty="0"/>
                        <a:t>funcionalidad</a:t>
                      </a:r>
                      <a:r>
                        <a:rPr lang="es-AR" sz="1600" dirty="0"/>
                        <a:t> (actividades que se cumplen en un permanente balance).</a:t>
                      </a:r>
                    </a:p>
                    <a:p>
                      <a:endParaRPr lang="es-AR" dirty="0"/>
                    </a:p>
                  </a:txBody>
                  <a:tcPr/>
                </a:tc>
                <a:extLst>
                  <a:ext uri="{0D108BD9-81ED-4DB2-BD59-A6C34878D82A}">
                    <a16:rowId xmlns:a16="http://schemas.microsoft.com/office/drawing/2014/main" val="1451934550"/>
                  </a:ext>
                </a:extLst>
              </a:tr>
              <a:tr h="902063">
                <a:tc>
                  <a:txBody>
                    <a:bodyPr/>
                    <a:lstStyle/>
                    <a:p>
                      <a:pPr lvl="0"/>
                      <a:r>
                        <a:rPr lang="es-AR" sz="1600" dirty="0"/>
                        <a:t>Es sistémico</a:t>
                      </a:r>
                    </a:p>
                    <a:p>
                      <a:pPr lvl="1"/>
                      <a:r>
                        <a:rPr lang="es-AR" sz="1600" dirty="0"/>
                        <a:t>Posee una estructura que puede ser  sintetizada en sus principales  rasgos.</a:t>
                      </a:r>
                    </a:p>
                    <a:p>
                      <a:pPr lvl="1"/>
                      <a:r>
                        <a:rPr lang="es-AR" sz="1600" dirty="0"/>
                        <a:t>Se percibe como una totalidad.</a:t>
                      </a:r>
                    </a:p>
                    <a:p>
                      <a:endParaRPr lang="es-AR" dirty="0"/>
                    </a:p>
                  </a:txBody>
                  <a:tcPr/>
                </a:tc>
                <a:extLst>
                  <a:ext uri="{0D108BD9-81ED-4DB2-BD59-A6C34878D82A}">
                    <a16:rowId xmlns:a16="http://schemas.microsoft.com/office/drawing/2014/main" val="2439272110"/>
                  </a:ext>
                </a:extLst>
              </a:tr>
            </a:tbl>
          </a:graphicData>
        </a:graphic>
      </p:graphicFrame>
      <p:sp>
        <p:nvSpPr>
          <p:cNvPr id="2" name="Marcador de pie de página 1">
            <a:extLst>
              <a:ext uri="{FF2B5EF4-FFF2-40B4-BE49-F238E27FC236}">
                <a16:creationId xmlns:a16="http://schemas.microsoft.com/office/drawing/2014/main" id="{539DC311-D12F-4FEC-BCA7-E73FDDD778BA}"/>
              </a:ext>
            </a:extLst>
          </p:cNvPr>
          <p:cNvSpPr>
            <a:spLocks noGrp="1"/>
          </p:cNvSpPr>
          <p:nvPr>
            <p:ph type="ftr" sz="quarter" idx="11"/>
          </p:nvPr>
        </p:nvSpPr>
        <p:spPr/>
        <p:txBody>
          <a:bodyPr/>
          <a:lstStyle/>
          <a:p>
            <a:r>
              <a:rPr lang="en-US"/>
              <a:t>Profesora: Diana García</a:t>
            </a:r>
            <a:endParaRPr lang="en-US" dirty="0"/>
          </a:p>
        </p:txBody>
      </p:sp>
    </p:spTree>
    <p:extLst>
      <p:ext uri="{BB962C8B-B14F-4D97-AF65-F5344CB8AC3E}">
        <p14:creationId xmlns:p14="http://schemas.microsoft.com/office/powerpoint/2010/main" val="1927412135"/>
      </p:ext>
    </p:extLst>
  </p:cSld>
  <p:clrMapOvr>
    <a:masterClrMapping/>
  </p:clrMapOvr>
</p:sld>
</file>

<file path=ppt/theme/theme1.xml><?xml version="1.0" encoding="utf-8"?>
<a:theme xmlns:a="http://schemas.openxmlformats.org/drawingml/2006/main" name="Espiral">
  <a:themeElements>
    <a:clrScheme name="Wisp">
      <a:dk1>
        <a:sysClr val="windowText" lastClr="2E353D"/>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Tema de Office">
  <a:themeElements>
    <a:clrScheme name="Office">
      <a:dk1>
        <a:sysClr val="windowText" lastClr="2E353D"/>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143</TotalTime>
  <Words>669</Words>
  <Application>Microsoft Office PowerPoint</Application>
  <PresentationFormat>Panorámica</PresentationFormat>
  <Paragraphs>97</Paragraphs>
  <Slides>13</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13</vt:i4>
      </vt:variant>
    </vt:vector>
  </HeadingPairs>
  <TitlesOfParts>
    <vt:vector size="22" baseType="lpstr">
      <vt:lpstr>Algerian</vt:lpstr>
      <vt:lpstr>Arial</vt:lpstr>
      <vt:lpstr>Arial Black</vt:lpstr>
      <vt:lpstr>Bodoni MT Black</vt:lpstr>
      <vt:lpstr>Calibri</vt:lpstr>
      <vt:lpstr>Century Gothic</vt:lpstr>
      <vt:lpstr>Wingdings</vt:lpstr>
      <vt:lpstr>Wingdings 3</vt:lpstr>
      <vt:lpstr>Espiral</vt:lpstr>
      <vt:lpstr> ESPACIO Y PODER</vt:lpstr>
      <vt:lpstr>Presentación de PowerPoint</vt:lpstr>
      <vt:lpstr>OBSERVAMOS:</vt:lpstr>
      <vt:lpstr>Presentación de PowerPoint</vt:lpstr>
      <vt:lpstr>CIENCIA  “Conjunto de conocimientos estructurados racional y sistemáticamente”.</vt:lpstr>
      <vt:lpstr>GEOGRAFÍA:</vt:lpstr>
      <vt:lpstr>EL ESPACIO ES:</vt:lpstr>
      <vt:lpstr>NOCIÓN DE TERRITORIO:</vt:lpstr>
      <vt:lpstr>PAISAJE</vt:lpstr>
      <vt:lpstr>PODER</vt:lpstr>
      <vt:lpstr>ESPACIO Y PODER</vt:lpstr>
      <vt:lpstr>GEOPOLITICA estudio del  PODER EN UN ESPACIO VITAL</vt:lpstr>
      <vt:lpstr>  Actividad: 1- Clasifique en ciencias formales y ciencias fácticas. 2- ¿Qué tipo de ciencia es la Geografía y por qué? 3- Busque una imagen de un paisaje a su elección, y determine todas las características que en él observa. 4- Mencione ejemplos de conceptos limitantes, aglutinantes y expresiones de dinamismo. Busque la imagen correspondiente a cada ejemplo y en un epígrafe explique la misma. 5- Observe detenidamente ambos videos, luego responda: a) ¿Qué es la GEOPOLÍTICA? B) ¿Cuándo crece la Geopolítica y por qué? ¿Qué estudia ? C) ¿Cuál es el bien mas preciado de la misma? D) Busque un ejemplo de Geopolítica actual, a través de un texto informativo. Y explique de que se trata el mismo para luego ser compartido con sus compañeros en la próxima clase.  https://www.youtube.com/watch?v=F8phmn8qOPE  https://www.youtube.com/watch?v=snC-zIG3jfY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Diana</dc:creator>
  <cp:lastModifiedBy>Diana</cp:lastModifiedBy>
  <cp:revision>23</cp:revision>
  <dcterms:created xsi:type="dcterms:W3CDTF">2024-03-17T15:26:46Z</dcterms:created>
  <dcterms:modified xsi:type="dcterms:W3CDTF">2024-03-21T21:45:51Z</dcterms:modified>
</cp:coreProperties>
</file>