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1353756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110471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1990848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4042051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376476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611284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5672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74887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3975650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657872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ECFACEA-9089-44A1-95F1-F73014516ED7}" type="datetimeFigureOut">
              <a:rPr lang="es-AR" smtClean="0"/>
              <a:t>24/04/2024</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44874E6C-5B1B-4624-A39F-8E3512E5B076}" type="slidenum">
              <a:rPr lang="es-AR" smtClean="0"/>
              <a:t>‹Nº›</a:t>
            </a:fld>
            <a:endParaRPr lang="es-AR"/>
          </a:p>
        </p:txBody>
      </p:sp>
    </p:spTree>
    <p:extLst>
      <p:ext uri="{BB962C8B-B14F-4D97-AF65-F5344CB8AC3E}">
        <p14:creationId xmlns:p14="http://schemas.microsoft.com/office/powerpoint/2010/main" val="145468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FACEA-9089-44A1-95F1-F73014516ED7}" type="datetimeFigureOut">
              <a:rPr lang="es-AR" smtClean="0"/>
              <a:t>24/04/2024</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74E6C-5B1B-4624-A39F-8E3512E5B076}" type="slidenum">
              <a:rPr lang="es-AR" smtClean="0"/>
              <a:t>‹Nº›</a:t>
            </a:fld>
            <a:endParaRPr lang="es-AR"/>
          </a:p>
        </p:txBody>
      </p:sp>
    </p:spTree>
    <p:extLst>
      <p:ext uri="{BB962C8B-B14F-4D97-AF65-F5344CB8AC3E}">
        <p14:creationId xmlns:p14="http://schemas.microsoft.com/office/powerpoint/2010/main" val="325051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23528" y="260649"/>
            <a:ext cx="7772400" cy="1080119"/>
          </a:xfrm>
          <a:solidFill>
            <a:schemeClr val="bg2">
              <a:lumMod val="75000"/>
            </a:schemeClr>
          </a:solidFill>
        </p:spPr>
        <p:txBody>
          <a:bodyPr>
            <a:normAutofit fontScale="90000"/>
          </a:bodyPr>
          <a:lstStyle/>
          <a:p>
            <a:r>
              <a:rPr lang="es-AR" dirty="0" smtClean="0"/>
              <a:t>Forma correcta de buscar información</a:t>
            </a:r>
            <a:endParaRPr lang="es-AR" dirty="0"/>
          </a:p>
        </p:txBody>
      </p:sp>
      <p:sp>
        <p:nvSpPr>
          <p:cNvPr id="3" name="2 Subtítulo"/>
          <p:cNvSpPr>
            <a:spLocks noGrp="1"/>
          </p:cNvSpPr>
          <p:nvPr>
            <p:ph type="subTitle" idx="1"/>
          </p:nvPr>
        </p:nvSpPr>
        <p:spPr>
          <a:xfrm>
            <a:off x="539552" y="1844824"/>
            <a:ext cx="8208912" cy="4176464"/>
          </a:xfrm>
          <a:solidFill>
            <a:schemeClr val="bg2">
              <a:lumMod val="50000"/>
            </a:schemeClr>
          </a:solidFill>
          <a:ln>
            <a:solidFill>
              <a:schemeClr val="bg2">
                <a:lumMod val="50000"/>
              </a:schemeClr>
            </a:solidFill>
          </a:ln>
        </p:spPr>
        <p:style>
          <a:lnRef idx="0">
            <a:schemeClr val="accent3"/>
          </a:lnRef>
          <a:fillRef idx="3">
            <a:schemeClr val="accent3"/>
          </a:fillRef>
          <a:effectRef idx="3">
            <a:schemeClr val="accent3"/>
          </a:effectRef>
          <a:fontRef idx="minor">
            <a:schemeClr val="lt1"/>
          </a:fontRef>
        </p:style>
        <p:txBody>
          <a:bodyPr>
            <a:noAutofit/>
          </a:bodyPr>
          <a:lstStyle/>
          <a:p>
            <a:pPr marL="285750" indent="-285750" algn="just">
              <a:buFont typeface="Arial" panose="020B0604020202020204" pitchFamily="34" charset="0"/>
              <a:buChar char="•"/>
            </a:pPr>
            <a:r>
              <a:rPr lang="es-AR" sz="1600" b="1" dirty="0" smtClean="0">
                <a:solidFill>
                  <a:schemeClr val="bg1"/>
                </a:solidFill>
              </a:rPr>
              <a:t>Google </a:t>
            </a:r>
            <a:r>
              <a:rPr lang="es-AR" sz="1600" b="1" dirty="0" err="1" smtClean="0">
                <a:solidFill>
                  <a:schemeClr val="bg1"/>
                </a:solidFill>
              </a:rPr>
              <a:t>Scholar</a:t>
            </a:r>
            <a:r>
              <a:rPr lang="es-AR" sz="1600" b="1" dirty="0" smtClean="0">
                <a:solidFill>
                  <a:schemeClr val="bg1"/>
                </a:solidFill>
              </a:rPr>
              <a:t>: </a:t>
            </a:r>
            <a:r>
              <a:rPr lang="es-AR" sz="1600" dirty="0" smtClean="0">
                <a:solidFill>
                  <a:schemeClr val="bg1"/>
                </a:solidFill>
              </a:rPr>
              <a:t>Permite buscar literatura académica, incluyendo artículos revisados por pares, tesis, libros, resúmenes y patentes.</a:t>
            </a:r>
          </a:p>
          <a:p>
            <a:pPr marL="285750" indent="-285750" algn="just">
              <a:buFont typeface="Arial" panose="020B0604020202020204" pitchFamily="34" charset="0"/>
              <a:buChar char="•"/>
            </a:pPr>
            <a:r>
              <a:rPr lang="es-AR" sz="1600" dirty="0" smtClean="0">
                <a:solidFill>
                  <a:schemeClr val="bg1"/>
                </a:solidFill>
              </a:rPr>
              <a:t>Proporciona una amplia cobertura de disciplinas y fuentes, lo que lo hace útil para una variedad de campos de estudio.</a:t>
            </a:r>
          </a:p>
          <a:p>
            <a:pPr marL="285750" indent="-285750" algn="just">
              <a:buFont typeface="Arial" panose="020B0604020202020204" pitchFamily="34" charset="0"/>
              <a:buChar char="•"/>
            </a:pPr>
            <a:r>
              <a:rPr lang="es-AR" sz="1600" dirty="0" smtClean="0">
                <a:solidFill>
                  <a:schemeClr val="bg1"/>
                </a:solidFill>
              </a:rPr>
              <a:t>Permite a los usuarios crear perfiles y seguir el trabajo de autores específicos, así como recibir alertas sobre nuevas publicaciones relevantes.</a:t>
            </a:r>
          </a:p>
          <a:p>
            <a:pPr marL="285750" indent="-285750" algn="just">
              <a:buFont typeface="Arial" panose="020B0604020202020204" pitchFamily="34" charset="0"/>
              <a:buChar char="•"/>
            </a:pPr>
            <a:endParaRPr lang="es-AR" sz="1600" dirty="0" smtClean="0">
              <a:solidFill>
                <a:schemeClr val="bg1"/>
              </a:solidFill>
            </a:endParaRPr>
          </a:p>
          <a:p>
            <a:pPr marL="285750" indent="-285750" algn="just">
              <a:buFont typeface="Arial" panose="020B0604020202020204" pitchFamily="34" charset="0"/>
              <a:buChar char="•"/>
            </a:pPr>
            <a:r>
              <a:rPr lang="es-AR" sz="1600" b="1" dirty="0" err="1" smtClean="0">
                <a:solidFill>
                  <a:schemeClr val="bg1"/>
                </a:solidFill>
              </a:rPr>
              <a:t>PubMed</a:t>
            </a:r>
            <a:r>
              <a:rPr lang="es-AR" sz="1600" b="1" dirty="0" smtClean="0">
                <a:solidFill>
                  <a:schemeClr val="bg1"/>
                </a:solidFill>
              </a:rPr>
              <a:t>:</a:t>
            </a:r>
          </a:p>
          <a:p>
            <a:pPr marL="285750" indent="-285750" algn="just">
              <a:buFont typeface="Arial" panose="020B0604020202020204" pitchFamily="34" charset="0"/>
              <a:buChar char="•"/>
            </a:pPr>
            <a:endParaRPr lang="es-AR" sz="1600" dirty="0" smtClean="0">
              <a:solidFill>
                <a:schemeClr val="bg1"/>
              </a:solidFill>
            </a:endParaRPr>
          </a:p>
          <a:p>
            <a:pPr marL="285750" indent="-285750" algn="just">
              <a:buFont typeface="Arial" panose="020B0604020202020204" pitchFamily="34" charset="0"/>
              <a:buChar char="•"/>
            </a:pPr>
            <a:r>
              <a:rPr lang="es-AR" sz="1600" dirty="0" smtClean="0">
                <a:solidFill>
                  <a:schemeClr val="bg1"/>
                </a:solidFill>
              </a:rPr>
              <a:t>Es una base de datos gratuita que proporciona acceso a la literatura biomédica y de ciencias de la vida.</a:t>
            </a:r>
          </a:p>
          <a:p>
            <a:pPr marL="285750" indent="-285750" algn="just">
              <a:buFont typeface="Arial" panose="020B0604020202020204" pitchFamily="34" charset="0"/>
              <a:buChar char="•"/>
            </a:pPr>
            <a:r>
              <a:rPr lang="es-AR" sz="1600" dirty="0" smtClean="0">
                <a:solidFill>
                  <a:schemeClr val="bg1"/>
                </a:solidFill>
              </a:rPr>
              <a:t>Contiene artículos de revistas científicas, revisiones sistemáticas, ensayos clínicos y otros recursos relacionados con la salud.</a:t>
            </a:r>
          </a:p>
          <a:p>
            <a:pPr marL="285750" indent="-285750" algn="just">
              <a:buFont typeface="Arial" panose="020B0604020202020204" pitchFamily="34" charset="0"/>
              <a:buChar char="•"/>
            </a:pPr>
            <a:r>
              <a:rPr lang="es-AR" sz="1600" dirty="0" smtClean="0">
                <a:solidFill>
                  <a:schemeClr val="bg1"/>
                </a:solidFill>
              </a:rPr>
              <a:t>Es una herramienta importante para profesionales de la salud, investigadores y estudiantes interesados en temas médicos y biológicos.</a:t>
            </a:r>
          </a:p>
          <a:p>
            <a:pPr marL="285750" indent="-285750" algn="just">
              <a:buFont typeface="Arial" panose="020B0604020202020204" pitchFamily="34" charset="0"/>
              <a:buChar char="•"/>
            </a:pPr>
            <a:endParaRPr lang="es-AR" sz="1400" b="1" dirty="0">
              <a:solidFill>
                <a:schemeClr val="tx1"/>
              </a:solidFill>
            </a:endParaRPr>
          </a:p>
          <a:p>
            <a:pPr marL="285750" indent="-285750" algn="just">
              <a:buFont typeface="Arial" panose="020B0604020202020204" pitchFamily="34" charset="0"/>
              <a:buChar char="•"/>
            </a:pPr>
            <a:endParaRPr lang="es-AR" sz="1400" b="1" dirty="0" smtClean="0">
              <a:solidFill>
                <a:schemeClr val="tx1"/>
              </a:solidFill>
            </a:endParaRPr>
          </a:p>
        </p:txBody>
      </p:sp>
    </p:spTree>
    <p:extLst>
      <p:ext uri="{BB962C8B-B14F-4D97-AF65-F5344CB8AC3E}">
        <p14:creationId xmlns:p14="http://schemas.microsoft.com/office/powerpoint/2010/main" val="2159589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solidFill>
            <a:schemeClr val="bg2">
              <a:lumMod val="50000"/>
            </a:schemeClr>
          </a:solidFill>
        </p:spPr>
        <p:style>
          <a:lnRef idx="0">
            <a:schemeClr val="accent2"/>
          </a:lnRef>
          <a:fillRef idx="3">
            <a:schemeClr val="accent2"/>
          </a:fillRef>
          <a:effectRef idx="3">
            <a:schemeClr val="accent2"/>
          </a:effectRef>
          <a:fontRef idx="minor">
            <a:schemeClr val="lt1"/>
          </a:fontRef>
        </p:style>
        <p:txBody>
          <a:bodyPr>
            <a:normAutofit/>
          </a:bodyPr>
          <a:lstStyle/>
          <a:p>
            <a:pPr marL="285750" indent="-285750" algn="just"/>
            <a:r>
              <a:rPr lang="es-AR" sz="1800" b="1" dirty="0" err="1" smtClean="0">
                <a:solidFill>
                  <a:schemeClr val="bg1"/>
                </a:solidFill>
              </a:rPr>
              <a:t>ScienceDirect</a:t>
            </a:r>
            <a:r>
              <a:rPr lang="es-AR" sz="1800" b="1" dirty="0" smtClean="0">
                <a:solidFill>
                  <a:schemeClr val="bg1"/>
                </a:solidFill>
              </a:rPr>
              <a:t>: </a:t>
            </a:r>
            <a:r>
              <a:rPr lang="es-AR" sz="1800" dirty="0" smtClean="0">
                <a:solidFill>
                  <a:schemeClr val="bg1"/>
                </a:solidFill>
              </a:rPr>
              <a:t>Proporciona acceso a una amplia colección de revistas científicas y técnicas, así como a libros electrónicos.</a:t>
            </a:r>
          </a:p>
          <a:p>
            <a:pPr algn="just"/>
            <a:endParaRPr lang="es-AR" sz="1800" dirty="0" smtClean="0">
              <a:solidFill>
                <a:schemeClr val="bg1"/>
              </a:solidFill>
            </a:endParaRPr>
          </a:p>
          <a:p>
            <a:pPr marL="285750" indent="-285750" algn="just"/>
            <a:r>
              <a:rPr lang="es-AR" sz="1800" b="1" dirty="0" err="1" smtClean="0">
                <a:solidFill>
                  <a:schemeClr val="bg1"/>
                </a:solidFill>
              </a:rPr>
              <a:t>Scopus</a:t>
            </a:r>
            <a:r>
              <a:rPr lang="es-AR" sz="1800" b="1" dirty="0" smtClean="0">
                <a:solidFill>
                  <a:schemeClr val="bg1"/>
                </a:solidFill>
              </a:rPr>
              <a:t>: </a:t>
            </a:r>
            <a:r>
              <a:rPr lang="es-AR" sz="1800" dirty="0" smtClean="0">
                <a:solidFill>
                  <a:schemeClr val="bg1"/>
                </a:solidFill>
              </a:rPr>
              <a:t>Ofrece una amplia cobertura de literatura científica, técnica, médica y social, con herramientas para el análisis de la investigación.</a:t>
            </a:r>
          </a:p>
          <a:p>
            <a:pPr algn="just"/>
            <a:endParaRPr lang="es-AR" sz="1800" dirty="0" smtClean="0">
              <a:solidFill>
                <a:schemeClr val="bg1"/>
              </a:solidFill>
            </a:endParaRPr>
          </a:p>
          <a:p>
            <a:pPr marL="285750" indent="-285750" algn="just"/>
            <a:r>
              <a:rPr lang="es-AR" sz="1800" b="1" dirty="0" smtClean="0">
                <a:solidFill>
                  <a:schemeClr val="bg1"/>
                </a:solidFill>
              </a:rPr>
              <a:t>Web of </a:t>
            </a:r>
            <a:r>
              <a:rPr lang="es-AR" sz="1800" b="1" dirty="0" err="1" smtClean="0">
                <a:solidFill>
                  <a:schemeClr val="bg1"/>
                </a:solidFill>
              </a:rPr>
              <a:t>Science</a:t>
            </a:r>
            <a:r>
              <a:rPr lang="es-AR" sz="1800" b="1" dirty="0" smtClean="0">
                <a:solidFill>
                  <a:schemeClr val="bg1"/>
                </a:solidFill>
              </a:rPr>
              <a:t>: </a:t>
            </a:r>
            <a:r>
              <a:rPr lang="es-AR" sz="1800" dirty="0" smtClean="0">
                <a:solidFill>
                  <a:schemeClr val="bg1"/>
                </a:solidFill>
              </a:rPr>
              <a:t>Proporciona acceso a bases de datos multidisciplinarias que cubren una amplia gama de disciplinas académicas.</a:t>
            </a:r>
          </a:p>
          <a:p>
            <a:pPr algn="just"/>
            <a:endParaRPr lang="es-AR" sz="1800" dirty="0" smtClean="0">
              <a:solidFill>
                <a:schemeClr val="bg1"/>
              </a:solidFill>
            </a:endParaRPr>
          </a:p>
          <a:p>
            <a:pPr marL="285750" indent="-285750" algn="just"/>
            <a:r>
              <a:rPr lang="es-AR" sz="1800" b="1" dirty="0" smtClean="0">
                <a:solidFill>
                  <a:schemeClr val="bg1"/>
                </a:solidFill>
              </a:rPr>
              <a:t>IEEE </a:t>
            </a:r>
            <a:r>
              <a:rPr lang="es-AR" sz="1800" b="1" dirty="0" err="1" smtClean="0">
                <a:solidFill>
                  <a:schemeClr val="bg1"/>
                </a:solidFill>
              </a:rPr>
              <a:t>Xplore</a:t>
            </a:r>
            <a:r>
              <a:rPr lang="es-AR" sz="1800" b="1" dirty="0" smtClean="0">
                <a:solidFill>
                  <a:schemeClr val="bg1"/>
                </a:solidFill>
              </a:rPr>
              <a:t>: </a:t>
            </a:r>
            <a:r>
              <a:rPr lang="es-AR" sz="1800" dirty="0" smtClean="0">
                <a:solidFill>
                  <a:schemeClr val="bg1"/>
                </a:solidFill>
              </a:rPr>
              <a:t>Especializado en ingeniería, tecnología y ciencias de la información, ofrece acceso a artículos de revistas, conferencias y estándares técnicos</a:t>
            </a:r>
          </a:p>
          <a:p>
            <a:endParaRPr lang="es-AR" dirty="0"/>
          </a:p>
        </p:txBody>
      </p:sp>
      <p:sp>
        <p:nvSpPr>
          <p:cNvPr id="4" name="3 CuadroTexto"/>
          <p:cNvSpPr txBox="1"/>
          <p:nvPr/>
        </p:nvSpPr>
        <p:spPr>
          <a:xfrm>
            <a:off x="1835696" y="404664"/>
            <a:ext cx="4176464" cy="646331"/>
          </a:xfrm>
          <a:prstGeom prst="rect">
            <a:avLst/>
          </a:prstGeom>
          <a:solidFill>
            <a:schemeClr val="bg2">
              <a:lumMod val="75000"/>
            </a:schemeClr>
          </a:solidFill>
        </p:spPr>
        <p:txBody>
          <a:bodyPr wrap="square" rtlCol="0">
            <a:spAutoFit/>
          </a:bodyPr>
          <a:lstStyle/>
          <a:p>
            <a:r>
              <a:rPr lang="es-AR" sz="3600" dirty="0" smtClean="0"/>
              <a:t>Más buscadores</a:t>
            </a:r>
            <a:endParaRPr lang="es-AR" sz="3600" dirty="0"/>
          </a:p>
        </p:txBody>
      </p:sp>
    </p:spTree>
    <p:extLst>
      <p:ext uri="{BB962C8B-B14F-4D97-AF65-F5344CB8AC3E}">
        <p14:creationId xmlns:p14="http://schemas.microsoft.com/office/powerpoint/2010/main" val="3221866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8229600" cy="778098"/>
          </a:xfrm>
          <a:solidFill>
            <a:schemeClr val="bg2">
              <a:lumMod val="75000"/>
            </a:schemeClr>
          </a:solidFill>
        </p:spPr>
        <p:txBody>
          <a:bodyPr>
            <a:normAutofit/>
          </a:bodyPr>
          <a:lstStyle/>
          <a:p>
            <a:r>
              <a:rPr lang="es-AR" sz="3600" dirty="0" err="1" smtClean="0"/>
              <a:t>Items</a:t>
            </a:r>
            <a:r>
              <a:rPr lang="es-AR" sz="3600" dirty="0" smtClean="0"/>
              <a:t> a considerar para buscar</a:t>
            </a:r>
            <a:endParaRPr lang="es-AR" sz="3600" dirty="0"/>
          </a:p>
        </p:txBody>
      </p:sp>
      <p:sp>
        <p:nvSpPr>
          <p:cNvPr id="3" name="2 Marcador de contenido"/>
          <p:cNvSpPr>
            <a:spLocks noGrp="1"/>
          </p:cNvSpPr>
          <p:nvPr>
            <p:ph idx="1"/>
          </p:nvPr>
        </p:nvSpPr>
        <p:spPr>
          <a:solidFill>
            <a:schemeClr val="bg2">
              <a:lumMod val="50000"/>
            </a:schemeClr>
          </a:solidFill>
          <a:ln>
            <a:solidFill>
              <a:schemeClr val="bg2">
                <a:lumMod val="50000"/>
              </a:schemeClr>
            </a:solidFill>
          </a:ln>
        </p:spPr>
        <p:txBody>
          <a:bodyPr>
            <a:noAutofit/>
          </a:bodyPr>
          <a:lstStyle/>
          <a:p>
            <a:pPr marL="0" indent="0">
              <a:buNone/>
            </a:pPr>
            <a:r>
              <a:rPr lang="es-AR" sz="1600" dirty="0" smtClean="0"/>
              <a:t>En los buscadores como Google </a:t>
            </a:r>
            <a:r>
              <a:rPr lang="es-AR" sz="1600" dirty="0" err="1" smtClean="0"/>
              <a:t>Scholar</a:t>
            </a:r>
            <a:r>
              <a:rPr lang="es-AR" sz="1600" dirty="0" smtClean="0"/>
              <a:t> y </a:t>
            </a:r>
            <a:r>
              <a:rPr lang="es-AR" sz="1600" dirty="0" err="1" smtClean="0"/>
              <a:t>PubMed</a:t>
            </a:r>
            <a:r>
              <a:rPr lang="es-AR" sz="1600" dirty="0" smtClean="0"/>
              <a:t>, puedes utilizar diferentes símbolos y operadores para realizar búsquedas más específicas. Aquí tienes una breve explicación de cómo utilizar algunos de estos símbolos:</a:t>
            </a:r>
          </a:p>
          <a:p>
            <a:pPr marL="0" indent="0">
              <a:buNone/>
            </a:pPr>
            <a:endParaRPr lang="es-AR" sz="1600" dirty="0" smtClean="0"/>
          </a:p>
          <a:p>
            <a:pPr marL="0" indent="0">
              <a:buNone/>
            </a:pPr>
            <a:r>
              <a:rPr lang="es-AR" sz="1600" dirty="0" smtClean="0"/>
              <a:t>1. **Comillas (" ")**: Al utilizar comillas alrededor de una frase o conjunto de palabras en una búsqueda, estás indicando al buscador que busque esa frase exacta, en el orden exacto en que la has escrito. Esto es útil para buscar términos específicos o frases exactas.</a:t>
            </a:r>
          </a:p>
          <a:p>
            <a:pPr marL="0" indent="0">
              <a:buNone/>
            </a:pPr>
            <a:endParaRPr lang="es-AR" sz="1600" dirty="0" smtClean="0"/>
          </a:p>
          <a:p>
            <a:pPr marL="0" indent="0">
              <a:buNone/>
            </a:pPr>
            <a:r>
              <a:rPr lang="es-AR" sz="1600" dirty="0" smtClean="0"/>
              <a:t>   Ejemplo: "cambio climático"</a:t>
            </a:r>
          </a:p>
          <a:p>
            <a:pPr marL="0" indent="0">
              <a:buNone/>
            </a:pPr>
            <a:endParaRPr lang="es-AR" sz="1600" dirty="0" smtClean="0"/>
          </a:p>
          <a:p>
            <a:pPr marL="0" indent="0">
              <a:buNone/>
            </a:pPr>
            <a:r>
              <a:rPr lang="es-AR" sz="1600" dirty="0" smtClean="0"/>
              <a:t>2. **Comas (,) y Puntos (.)**: En general, en la mayoría de los buscadores, las comas y los puntos se utilizan para separar términos en una búsqueda. Por ejemplo, si buscas "cambio climático, impacto", el buscador buscará resultados que contengan ambas palabras. En algunos casos, el punto puede ser utilizado para buscar rangos numéricos.</a:t>
            </a:r>
          </a:p>
          <a:p>
            <a:pPr marL="0" indent="0">
              <a:buNone/>
            </a:pPr>
            <a:endParaRPr lang="es-AR" sz="1200" dirty="0" smtClean="0"/>
          </a:p>
        </p:txBody>
      </p:sp>
    </p:spTree>
    <p:extLst>
      <p:ext uri="{BB962C8B-B14F-4D97-AF65-F5344CB8AC3E}">
        <p14:creationId xmlns:p14="http://schemas.microsoft.com/office/powerpoint/2010/main" val="637787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p:spPr>
        <p:txBody>
          <a:bodyPr/>
          <a:lstStyle/>
          <a:p>
            <a:r>
              <a:rPr lang="es-AR" dirty="0" err="1" smtClean="0"/>
              <a:t>Items</a:t>
            </a:r>
            <a:r>
              <a:rPr lang="es-AR" dirty="0" smtClean="0"/>
              <a:t> a considerar…</a:t>
            </a:r>
            <a:endParaRPr lang="es-AR" dirty="0"/>
          </a:p>
        </p:txBody>
      </p:sp>
      <p:sp>
        <p:nvSpPr>
          <p:cNvPr id="3" name="2 Marcador de contenido"/>
          <p:cNvSpPr>
            <a:spLocks noGrp="1"/>
          </p:cNvSpPr>
          <p:nvPr>
            <p:ph idx="1"/>
          </p:nvPr>
        </p:nvSpPr>
        <p:spPr>
          <a:solidFill>
            <a:schemeClr val="bg2">
              <a:lumMod val="50000"/>
            </a:schemeClr>
          </a:solidFill>
          <a:ln>
            <a:solidFill>
              <a:schemeClr val="bg2">
                <a:lumMod val="50000"/>
              </a:schemeClr>
            </a:solidFill>
          </a:ln>
        </p:spPr>
        <p:txBody>
          <a:bodyPr>
            <a:normAutofit fontScale="47500" lnSpcReduction="20000"/>
          </a:bodyPr>
          <a:lstStyle/>
          <a:p>
            <a:pPr marL="0" indent="0">
              <a:buNone/>
            </a:pPr>
            <a:r>
              <a:rPr lang="es-AR" dirty="0" smtClean="0"/>
              <a:t> </a:t>
            </a:r>
            <a:r>
              <a:rPr lang="es-AR" sz="3400" dirty="0" smtClean="0"/>
              <a:t>Ejemplo: cambio climático, impacto</a:t>
            </a:r>
          </a:p>
          <a:p>
            <a:pPr marL="0" indent="0">
              <a:buNone/>
            </a:pPr>
            <a:r>
              <a:rPr lang="es-AR" sz="3400" dirty="0" smtClean="0"/>
              <a:t>3. **Operador OR**: En algunos buscadores, puedes utilizar el operador "OR" (en mayúsculas) para buscar resultados que contengan al menos una de las palabras que estás buscando.</a:t>
            </a:r>
          </a:p>
          <a:p>
            <a:pPr marL="0" indent="0">
              <a:buNone/>
            </a:pPr>
            <a:endParaRPr lang="es-AR" sz="3400" dirty="0" smtClean="0"/>
          </a:p>
          <a:p>
            <a:pPr marL="0" indent="0">
              <a:buNone/>
            </a:pPr>
            <a:r>
              <a:rPr lang="es-AR" sz="3400" dirty="0" smtClean="0"/>
              <a:t>   Ejemplo: cambio climático OR calentamiento global</a:t>
            </a:r>
          </a:p>
          <a:p>
            <a:pPr marL="0" indent="0">
              <a:buNone/>
            </a:pPr>
            <a:endParaRPr lang="es-AR" sz="3400" dirty="0" smtClean="0"/>
          </a:p>
          <a:p>
            <a:pPr marL="0" indent="0">
              <a:buNone/>
            </a:pPr>
            <a:r>
              <a:rPr lang="es-AR" sz="3400" dirty="0" smtClean="0"/>
              <a:t>4. **Operador NOT**: El operador "NOT" (en mayúsculas) se utiliza para excluir ciertas palabras de tus resultados de búsqueda.</a:t>
            </a:r>
          </a:p>
          <a:p>
            <a:pPr marL="0" indent="0">
              <a:buNone/>
            </a:pPr>
            <a:endParaRPr lang="es-AR" sz="3400" dirty="0" smtClean="0"/>
          </a:p>
          <a:p>
            <a:pPr marL="0" indent="0">
              <a:buNone/>
            </a:pPr>
            <a:r>
              <a:rPr lang="es-AR" sz="3400" dirty="0" smtClean="0"/>
              <a:t>   Ejemplo: cambio climático NOT política</a:t>
            </a:r>
          </a:p>
          <a:p>
            <a:pPr marL="0" indent="0">
              <a:buNone/>
            </a:pPr>
            <a:endParaRPr lang="es-AR" sz="3400" dirty="0" smtClean="0"/>
          </a:p>
          <a:p>
            <a:pPr marL="0" indent="0">
              <a:buNone/>
            </a:pPr>
            <a:r>
              <a:rPr lang="es-AR" sz="3400" dirty="0" smtClean="0"/>
              <a:t>Estos son solo algunos ejemplos de cómo puedes utilizar símbolos y operadores en los buscadores para refinar tus búsquedas y obtener resultados más relevantes. Cabe mencionar que las convenciones de búsqueda pueden variar ligeramente entre diferentes plataformas de búsqueda, por lo que es útil consultar la documentación específica de cada buscador para obtener detalles precisos sobre cómo utilizar estos símbolos.</a:t>
            </a:r>
            <a:endParaRPr lang="es-AR" sz="3400" dirty="0"/>
          </a:p>
        </p:txBody>
      </p:sp>
    </p:spTree>
    <p:extLst>
      <p:ext uri="{BB962C8B-B14F-4D97-AF65-F5344CB8AC3E}">
        <p14:creationId xmlns:p14="http://schemas.microsoft.com/office/powerpoint/2010/main" val="4291684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C000"/>
          </a:solidFill>
        </p:spPr>
        <p:txBody>
          <a:bodyPr>
            <a:noAutofit/>
          </a:bodyPr>
          <a:lstStyle/>
          <a:p>
            <a:r>
              <a:rPr lang="es-AR" sz="3200" dirty="0" smtClean="0"/>
              <a:t>Evaluación miércoles </a:t>
            </a:r>
            <a:r>
              <a:rPr lang="es-AR" sz="3200" dirty="0"/>
              <a:t>9</a:t>
            </a:r>
            <a:r>
              <a:rPr lang="es-AR" sz="3200" dirty="0" smtClean="0"/>
              <a:t> de mayo.</a:t>
            </a:r>
            <a:br>
              <a:rPr lang="es-AR" sz="3200" dirty="0" smtClean="0"/>
            </a:br>
            <a:r>
              <a:rPr lang="es-AR" sz="3200" dirty="0" smtClean="0"/>
              <a:t>Conceptos importantes:</a:t>
            </a:r>
            <a:endParaRPr lang="es-AR" sz="3200" dirty="0"/>
          </a:p>
        </p:txBody>
      </p:sp>
      <p:sp>
        <p:nvSpPr>
          <p:cNvPr id="3" name="2 Marcador de contenido"/>
          <p:cNvSpPr>
            <a:spLocks noGrp="1"/>
          </p:cNvSpPr>
          <p:nvPr>
            <p:ph idx="1"/>
          </p:nvPr>
        </p:nvSpPr>
        <p:spPr>
          <a:solidFill>
            <a:schemeClr val="accent6"/>
          </a:solidFill>
        </p:spPr>
        <p:txBody>
          <a:bodyPr/>
          <a:lstStyle/>
          <a:p>
            <a:r>
              <a:rPr lang="es-AR" sz="2400" dirty="0" smtClean="0"/>
              <a:t>Dominios, y reinos (saber ubicar las diferentes formas de vida en los grupos correspondientes)</a:t>
            </a:r>
          </a:p>
          <a:p>
            <a:r>
              <a:rPr lang="es-AR" sz="2400" dirty="0" smtClean="0"/>
              <a:t>Virus, bacterias, </a:t>
            </a:r>
            <a:r>
              <a:rPr lang="es-AR" sz="2400" dirty="0" err="1" smtClean="0"/>
              <a:t>archeas</a:t>
            </a:r>
            <a:r>
              <a:rPr lang="es-AR" sz="2400" dirty="0" smtClean="0"/>
              <a:t>, protistas, hongos, plantas, animales. (características más importantes y distintivas)</a:t>
            </a:r>
          </a:p>
          <a:p>
            <a:r>
              <a:rPr lang="es-AR" sz="2400" dirty="0" smtClean="0"/>
              <a:t>Clave dicotómica</a:t>
            </a:r>
          </a:p>
          <a:p>
            <a:r>
              <a:rPr lang="es-AR" sz="2400" dirty="0" smtClean="0"/>
              <a:t>Biodiversidad (concepto, importancia)</a:t>
            </a:r>
          </a:p>
          <a:p>
            <a:r>
              <a:rPr lang="es-AR" sz="2400" dirty="0" smtClean="0"/>
              <a:t>Plantas, órganos reproductivos y vegetativos</a:t>
            </a:r>
          </a:p>
          <a:p>
            <a:r>
              <a:rPr lang="es-AR" sz="2400" dirty="0" smtClean="0"/>
              <a:t>Diferencias entre células eucariotas y procariotas.</a:t>
            </a:r>
          </a:p>
          <a:p>
            <a:r>
              <a:rPr lang="es-AR" sz="2400" dirty="0" smtClean="0"/>
              <a:t>Diferencias entre células animales y vegetales.</a:t>
            </a:r>
          </a:p>
          <a:p>
            <a:r>
              <a:rPr lang="es-AR" sz="2400" dirty="0" smtClean="0"/>
              <a:t>Repasar en lo posible documentales</a:t>
            </a:r>
          </a:p>
          <a:p>
            <a:endParaRPr lang="es-AR" dirty="0"/>
          </a:p>
        </p:txBody>
      </p:sp>
    </p:spTree>
    <p:extLst>
      <p:ext uri="{BB962C8B-B14F-4D97-AF65-F5344CB8AC3E}">
        <p14:creationId xmlns:p14="http://schemas.microsoft.com/office/powerpoint/2010/main" val="137688138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618</Words>
  <Application>Microsoft Office PowerPoint</Application>
  <PresentationFormat>Presentación en pantalla (4:3)</PresentationFormat>
  <Paragraphs>46</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Forma correcta de buscar información</vt:lpstr>
      <vt:lpstr>Presentación de PowerPoint</vt:lpstr>
      <vt:lpstr>Items a considerar para buscar</vt:lpstr>
      <vt:lpstr>Items a considerar…</vt:lpstr>
      <vt:lpstr>Evaluación miércoles 9 de mayo. Conceptos importantes: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 correcta de buscar información</dc:title>
  <dc:creator>Marcelo</dc:creator>
  <cp:lastModifiedBy>Marcelo</cp:lastModifiedBy>
  <cp:revision>2</cp:revision>
  <dcterms:created xsi:type="dcterms:W3CDTF">2024-04-24T14:13:58Z</dcterms:created>
  <dcterms:modified xsi:type="dcterms:W3CDTF">2024-04-24T14:33:06Z</dcterms:modified>
</cp:coreProperties>
</file>