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4" r:id="rId6"/>
    <p:sldId id="267" r:id="rId7"/>
    <p:sldId id="260" r:id="rId8"/>
    <p:sldId id="265" r:id="rId9"/>
    <p:sldId id="266" r:id="rId10"/>
    <p:sldId id="261" r:id="rId11"/>
    <p:sldId id="263" r:id="rId12"/>
    <p:sldId id="270" r:id="rId13"/>
    <p:sldId id="271"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5187"/>
  </p:normalViewPr>
  <p:slideViewPr>
    <p:cSldViewPr snapToGrid="0">
      <p:cViewPr>
        <p:scale>
          <a:sx n="71" d="100"/>
          <a:sy n="71" d="100"/>
        </p:scale>
        <p:origin x="-222" y="-3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4/9/2025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‹Nº›</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4/9/2025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4/9/2025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4/9/2025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‹Nº›</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normas-apa.org/formato/interlineado-de-parrafo/" TargetMode="External"/><Relationship Id="rId2" Type="http://schemas.openxmlformats.org/officeDocument/2006/relationships/hyperlink" Target="https://normas-apa.org/formato/titulos-y-subtitulo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normas-apa.org/formato/titulos-y-subtitulos/" TargetMode="External"/><Relationship Id="rId2" Type="http://schemas.openxmlformats.org/officeDocument/2006/relationships/hyperlink" Target="https://normas-apa.org/citas/citas-con-mas-de-40-palabras/" TargetMode="External"/><Relationship Id="rId1" Type="http://schemas.openxmlformats.org/officeDocument/2006/relationships/slideLayout" Target="../slideLayouts/slideLayout2.xml"/><Relationship Id="rId5" Type="http://schemas.openxmlformats.org/officeDocument/2006/relationships/hyperlink" Target="https://normas-apa.org/estructura/portada/" TargetMode="External"/><Relationship Id="rId4" Type="http://schemas.openxmlformats.org/officeDocument/2006/relationships/hyperlink" Target="https://normas-apa.org/referencia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F931CEF-F28F-BDF2-FEF7-4A1C66C6A069}"/>
              </a:ext>
            </a:extLst>
          </p:cNvPr>
          <p:cNvSpPr>
            <a:spLocks noGrp="1"/>
          </p:cNvSpPr>
          <p:nvPr>
            <p:ph type="ctrTitle"/>
          </p:nvPr>
        </p:nvSpPr>
        <p:spPr>
          <a:xfrm>
            <a:off x="585268" y="-171968"/>
            <a:ext cx="10869115" cy="2549408"/>
          </a:xfrm>
        </p:spPr>
        <p:txBody>
          <a:bodyPr/>
          <a:lstStyle/>
          <a:p>
            <a:r>
              <a:rPr lang="es-AR" dirty="0"/>
              <a:t>Normas apa 7ma. edición</a:t>
            </a:r>
          </a:p>
        </p:txBody>
      </p:sp>
      <p:sp>
        <p:nvSpPr>
          <p:cNvPr id="3" name="Subtítulo 2">
            <a:extLst>
              <a:ext uri="{FF2B5EF4-FFF2-40B4-BE49-F238E27FC236}">
                <a16:creationId xmlns:a16="http://schemas.microsoft.com/office/drawing/2014/main" xmlns="" id="{C5CC96DB-A7B1-EEEB-45D9-E0965C831ED3}"/>
              </a:ext>
            </a:extLst>
          </p:cNvPr>
          <p:cNvSpPr>
            <a:spLocks noGrp="1"/>
          </p:cNvSpPr>
          <p:nvPr>
            <p:ph type="subTitle" idx="1"/>
          </p:nvPr>
        </p:nvSpPr>
        <p:spPr>
          <a:xfrm>
            <a:off x="1193006" y="2840436"/>
            <a:ext cx="9254628" cy="1482182"/>
          </a:xfrm>
        </p:spPr>
        <p:txBody>
          <a:bodyPr>
            <a:normAutofit/>
          </a:bodyPr>
          <a:lstStyle/>
          <a:p>
            <a:pPr algn="ctr"/>
            <a:r>
              <a:rPr lang="es-AR" dirty="0"/>
              <a:t>     </a:t>
            </a:r>
            <a:r>
              <a:rPr lang="es-AR" dirty="0" smtClean="0"/>
              <a:t>Diversidad y educación  -  educación y formación política y ciudadana</a:t>
            </a:r>
          </a:p>
          <a:p>
            <a:pPr algn="ctr"/>
            <a:endParaRPr lang="es-AR" dirty="0" smtClean="0"/>
          </a:p>
          <a:p>
            <a:pPr algn="ctr"/>
            <a:r>
              <a:rPr lang="es-AR" dirty="0" smtClean="0"/>
              <a:t>Prof. Colpas Fernanda</a:t>
            </a:r>
            <a:endParaRPr lang="es-AR" dirty="0"/>
          </a:p>
        </p:txBody>
      </p:sp>
      <p:cxnSp>
        <p:nvCxnSpPr>
          <p:cNvPr id="5" name="Conector recto 4"/>
          <p:cNvCxnSpPr/>
          <p:nvPr/>
        </p:nvCxnSpPr>
        <p:spPr>
          <a:xfrm flipH="1">
            <a:off x="980902" y="3524596"/>
            <a:ext cx="10091651" cy="0"/>
          </a:xfrm>
          <a:prstGeom prst="line">
            <a:avLst/>
          </a:prstGeom>
          <a:ln w="571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681793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AE3E2E2-C0C5-6C71-BBF7-1B56E66A722B}"/>
              </a:ext>
            </a:extLst>
          </p:cNvPr>
          <p:cNvSpPr>
            <a:spLocks noGrp="1"/>
          </p:cNvSpPr>
          <p:nvPr>
            <p:ph type="title"/>
          </p:nvPr>
        </p:nvSpPr>
        <p:spPr/>
        <p:txBody>
          <a:bodyPr/>
          <a:lstStyle/>
          <a:p>
            <a:r>
              <a:rPr lang="es-AR" dirty="0">
                <a:solidFill>
                  <a:srgbClr val="111111"/>
                </a:solidFill>
                <a:latin typeface="roboto slab" pitchFamily="2" charset="0"/>
              </a:rPr>
              <a:t>Materiales con paginación</a:t>
            </a:r>
            <a:br>
              <a:rPr lang="es-AR" dirty="0">
                <a:solidFill>
                  <a:srgbClr val="111111"/>
                </a:solidFill>
                <a:latin typeface="roboto slab" pitchFamily="2" charset="0"/>
              </a:rPr>
            </a:br>
            <a:endParaRPr lang="es-AR" dirty="0"/>
          </a:p>
        </p:txBody>
      </p:sp>
      <p:sp>
        <p:nvSpPr>
          <p:cNvPr id="3" name="Marcador de contenido 2">
            <a:extLst>
              <a:ext uri="{FF2B5EF4-FFF2-40B4-BE49-F238E27FC236}">
                <a16:creationId xmlns:a16="http://schemas.microsoft.com/office/drawing/2014/main" xmlns="" id="{0A68ED0D-4E91-3266-E8E4-766B573DCF9C}"/>
              </a:ext>
            </a:extLst>
          </p:cNvPr>
          <p:cNvSpPr>
            <a:spLocks noGrp="1"/>
          </p:cNvSpPr>
          <p:nvPr>
            <p:ph idx="1"/>
          </p:nvPr>
        </p:nvSpPr>
        <p:spPr/>
        <p:txBody>
          <a:bodyPr>
            <a:normAutofit fontScale="92500" lnSpcReduction="20000"/>
          </a:bodyPr>
          <a:lstStyle/>
          <a:p>
            <a:pPr algn="l"/>
            <a:r>
              <a:rPr lang="es-AR" b="0" i="0" dirty="0">
                <a:solidFill>
                  <a:srgbClr val="333333"/>
                </a:solidFill>
                <a:effectLst/>
                <a:latin typeface="open sans" panose="020B0606030504020204" pitchFamily="34" charset="0"/>
              </a:rPr>
              <a:t>Al citar directamente, siempre proporcione el autor, el año y el número de página de la cita (tanto en citas entre paréntesis como narrativas en el texto).</a:t>
            </a:r>
          </a:p>
          <a:p>
            <a:pPr algn="l"/>
            <a:r>
              <a:rPr lang="es-AR" b="0" i="0" dirty="0">
                <a:solidFill>
                  <a:srgbClr val="333333"/>
                </a:solidFill>
                <a:effectLst/>
                <a:latin typeface="open sans" panose="020B0606030504020204" pitchFamily="34" charset="0"/>
              </a:rPr>
              <a:t>Siga estas pautas cuando proporcione un número de página:</a:t>
            </a:r>
          </a:p>
          <a:p>
            <a:pPr algn="l">
              <a:buFont typeface="Arial" panose="020B0604020202020204" pitchFamily="34" charset="0"/>
              <a:buChar char="•"/>
            </a:pPr>
            <a:r>
              <a:rPr lang="es-AR" b="0" i="0" dirty="0">
                <a:solidFill>
                  <a:srgbClr val="333333"/>
                </a:solidFill>
                <a:effectLst/>
                <a:latin typeface="open sans" panose="020B0606030504020204" pitchFamily="34" charset="0"/>
              </a:rPr>
              <a:t>Para una sola página, use la abreviatura “p.” (ejemplo: p. 25).</a:t>
            </a:r>
          </a:p>
          <a:p>
            <a:pPr algn="l">
              <a:buFont typeface="Arial" panose="020B0604020202020204" pitchFamily="34" charset="0"/>
              <a:buChar char="•"/>
            </a:pPr>
            <a:r>
              <a:rPr lang="es-AR" b="0" i="0" dirty="0">
                <a:solidFill>
                  <a:srgbClr val="333333"/>
                </a:solidFill>
                <a:effectLst/>
                <a:latin typeface="open sans" panose="020B0606030504020204" pitchFamily="34" charset="0"/>
              </a:rPr>
              <a:t>Para varias páginas, use la abreviatura “pp.” Y separe el rango de página con un </a:t>
            </a:r>
            <a:r>
              <a:rPr lang="es-AR" b="0" i="0" dirty="0" err="1">
                <a:solidFill>
                  <a:srgbClr val="333333"/>
                </a:solidFill>
                <a:effectLst/>
                <a:latin typeface="open sans" panose="020B0606030504020204" pitchFamily="34" charset="0"/>
              </a:rPr>
              <a:t>guión</a:t>
            </a:r>
            <a:r>
              <a:rPr lang="es-AR" b="0" i="0" dirty="0">
                <a:solidFill>
                  <a:srgbClr val="333333"/>
                </a:solidFill>
                <a:effectLst/>
                <a:latin typeface="open sans" panose="020B0606030504020204" pitchFamily="34" charset="0"/>
              </a:rPr>
              <a:t> en (ejemplo: pp. 34–36).</a:t>
            </a:r>
          </a:p>
          <a:p>
            <a:pPr algn="l">
              <a:buFont typeface="Arial" panose="020B0604020202020204" pitchFamily="34" charset="0"/>
              <a:buChar char="•"/>
            </a:pPr>
            <a:r>
              <a:rPr lang="es-AR" b="0" i="0" dirty="0">
                <a:solidFill>
                  <a:srgbClr val="333333"/>
                </a:solidFill>
                <a:effectLst/>
                <a:latin typeface="open sans" panose="020B0606030504020204" pitchFamily="34" charset="0"/>
              </a:rPr>
              <a:t>Si las páginas son discontinuas, use una coma entre los números de página (ejemplo: págs. 67, 72).</a:t>
            </a:r>
          </a:p>
          <a:p>
            <a:pPr algn="l">
              <a:buFont typeface="Arial" panose="020B0604020202020204" pitchFamily="34" charset="0"/>
              <a:buChar char="•"/>
            </a:pPr>
            <a:r>
              <a:rPr lang="es-AR" b="0" i="0" dirty="0">
                <a:solidFill>
                  <a:srgbClr val="333333"/>
                </a:solidFill>
                <a:effectLst/>
                <a:latin typeface="open sans" panose="020B0606030504020204" pitchFamily="34" charset="0"/>
              </a:rPr>
              <a:t>Si el trabajo no tiene números de página, proporcione otra forma para que el lector localice la cita (ejemplo: cap. 5, párr. 4).</a:t>
            </a:r>
          </a:p>
          <a:p>
            <a:endParaRPr lang="es-AR" dirty="0"/>
          </a:p>
        </p:txBody>
      </p:sp>
    </p:spTree>
    <p:extLst>
      <p:ext uri="{BB962C8B-B14F-4D97-AF65-F5344CB8AC3E}">
        <p14:creationId xmlns:p14="http://schemas.microsoft.com/office/powerpoint/2010/main" val="645909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CEC8E15-7344-2F80-EF5D-6ABCC97597CB}"/>
              </a:ext>
            </a:extLst>
          </p:cNvPr>
          <p:cNvSpPr>
            <a:spLocks noGrp="1"/>
          </p:cNvSpPr>
          <p:nvPr>
            <p:ph type="title"/>
          </p:nvPr>
        </p:nvSpPr>
        <p:spPr>
          <a:xfrm>
            <a:off x="1451579" y="804520"/>
            <a:ext cx="9421013" cy="773760"/>
          </a:xfrm>
        </p:spPr>
        <p:txBody>
          <a:bodyPr/>
          <a:lstStyle/>
          <a:p>
            <a:r>
              <a:rPr lang="es-AR" dirty="0"/>
              <a:t>Formato referencia bibliográfica</a:t>
            </a:r>
          </a:p>
        </p:txBody>
      </p:sp>
      <p:pic>
        <p:nvPicPr>
          <p:cNvPr id="3074" name="Picture 2">
            <a:extLst>
              <a:ext uri="{FF2B5EF4-FFF2-40B4-BE49-F238E27FC236}">
                <a16:creationId xmlns:a16="http://schemas.microsoft.com/office/drawing/2014/main" xmlns="" id="{EF987A66-C74F-4882-10F6-206C8BCCEB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19977" y="2108200"/>
            <a:ext cx="7200900" cy="2641600"/>
          </a:xfrm>
          <a:prstGeom prst="rect">
            <a:avLst/>
          </a:prstGeom>
          <a:noFill/>
          <a:extLst>
            <a:ext uri="{909E8E84-426E-40DD-AFC4-6F175D3DCCD1}">
              <a14:hiddenFill xmlns:a14="http://schemas.microsoft.com/office/drawing/2010/main">
                <a:solidFill>
                  <a:srgbClr val="FFFFFF"/>
                </a:solidFill>
              </a14:hiddenFill>
            </a:ext>
          </a:extLst>
        </p:spPr>
      </p:pic>
      <p:sp>
        <p:nvSpPr>
          <p:cNvPr id="4" name="CuadroTexto 3">
            <a:extLst>
              <a:ext uri="{FF2B5EF4-FFF2-40B4-BE49-F238E27FC236}">
                <a16:creationId xmlns:a16="http://schemas.microsoft.com/office/drawing/2014/main" xmlns="" id="{D4329726-DF89-CC64-01D9-1318ABBE0DF7}"/>
              </a:ext>
            </a:extLst>
          </p:cNvPr>
          <p:cNvSpPr txBox="1"/>
          <p:nvPr/>
        </p:nvSpPr>
        <p:spPr>
          <a:xfrm>
            <a:off x="3992671" y="4749800"/>
            <a:ext cx="6106438" cy="369332"/>
          </a:xfrm>
          <a:prstGeom prst="rect">
            <a:avLst/>
          </a:prstGeom>
          <a:noFill/>
        </p:spPr>
        <p:txBody>
          <a:bodyPr wrap="square">
            <a:spAutoFit/>
          </a:bodyPr>
          <a:lstStyle/>
          <a:p>
            <a:r>
              <a:rPr lang="es-AR" b="0" i="0" dirty="0">
                <a:solidFill>
                  <a:srgbClr val="333333"/>
                </a:solidFill>
                <a:effectLst/>
                <a:latin typeface="open sans" panose="020B0606030504020204" pitchFamily="34" charset="0"/>
              </a:rPr>
              <a:t> (</a:t>
            </a:r>
            <a:r>
              <a:rPr lang="es-AR" b="0" i="1" dirty="0">
                <a:solidFill>
                  <a:srgbClr val="333333"/>
                </a:solidFill>
                <a:effectLst/>
                <a:latin typeface="open sans" panose="020B0606030504020204" pitchFamily="34" charset="0"/>
              </a:rPr>
              <a:t>¿Quién? ¿Cuándo? ¿Qué? ¿Dónde?</a:t>
            </a:r>
            <a:r>
              <a:rPr lang="es-AR" b="0" i="0" dirty="0">
                <a:solidFill>
                  <a:srgbClr val="333333"/>
                </a:solidFill>
                <a:effectLst/>
                <a:latin typeface="open sans" panose="020B0606030504020204" pitchFamily="34" charset="0"/>
              </a:rPr>
              <a:t>)</a:t>
            </a:r>
            <a:endParaRPr lang="es-AR" dirty="0"/>
          </a:p>
        </p:txBody>
      </p:sp>
    </p:spTree>
    <p:extLst>
      <p:ext uri="{BB962C8B-B14F-4D97-AF65-F5344CB8AC3E}">
        <p14:creationId xmlns:p14="http://schemas.microsoft.com/office/powerpoint/2010/main" val="1761766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D3EBC84-3825-7A67-CF77-7C16F29440DD}"/>
              </a:ext>
            </a:extLst>
          </p:cNvPr>
          <p:cNvSpPr>
            <a:spLocks noGrp="1"/>
          </p:cNvSpPr>
          <p:nvPr>
            <p:ph type="title"/>
          </p:nvPr>
        </p:nvSpPr>
        <p:spPr/>
        <p:txBody>
          <a:bodyPr/>
          <a:lstStyle/>
          <a:p>
            <a:r>
              <a:rPr lang="es-AR" dirty="0">
                <a:solidFill>
                  <a:srgbClr val="111111"/>
                </a:solidFill>
                <a:latin typeface="roboto slab" pitchFamily="2" charset="0"/>
              </a:rPr>
              <a:t>Tamaño de fuente</a:t>
            </a:r>
            <a:br>
              <a:rPr lang="es-AR" dirty="0">
                <a:solidFill>
                  <a:srgbClr val="111111"/>
                </a:solidFill>
                <a:latin typeface="roboto slab" pitchFamily="2" charset="0"/>
              </a:rPr>
            </a:br>
            <a:endParaRPr lang="es-AR" dirty="0"/>
          </a:p>
        </p:txBody>
      </p:sp>
      <p:sp>
        <p:nvSpPr>
          <p:cNvPr id="3" name="Marcador de contenido 2">
            <a:extLst>
              <a:ext uri="{FF2B5EF4-FFF2-40B4-BE49-F238E27FC236}">
                <a16:creationId xmlns:a16="http://schemas.microsoft.com/office/drawing/2014/main" xmlns="" id="{E137F49A-9F87-6781-AEFA-D75C8B9A310C}"/>
              </a:ext>
            </a:extLst>
          </p:cNvPr>
          <p:cNvSpPr>
            <a:spLocks noGrp="1"/>
          </p:cNvSpPr>
          <p:nvPr>
            <p:ph idx="1"/>
          </p:nvPr>
        </p:nvSpPr>
        <p:spPr/>
        <p:txBody>
          <a:bodyPr>
            <a:normAutofit/>
          </a:bodyPr>
          <a:lstStyle/>
          <a:p>
            <a:pPr algn="l"/>
            <a:r>
              <a:rPr lang="es-AR" b="0" i="0" dirty="0">
                <a:solidFill>
                  <a:srgbClr val="333333"/>
                </a:solidFill>
                <a:effectLst/>
                <a:latin typeface="open sans" panose="020B0606030504020204" pitchFamily="34" charset="0"/>
              </a:rPr>
              <a:t>Debes utilizar el mismo tipo y tamaño de fuente en todo el documento, incluso en los </a:t>
            </a:r>
            <a:r>
              <a:rPr lang="es-AR" sz="2100" dirty="0">
                <a:solidFill>
                  <a:srgbClr val="333333"/>
                </a:solidFill>
                <a:latin typeface="open sans" panose="020B0606030504020204" pitchFamily="34" charset="0"/>
                <a:hlinkClick r:id="rId2">
                  <a:extLst>
                    <a:ext uri="{A12FA001-AC4F-418D-AE19-62706E023703}">
                      <ahyp:hlinkClr xmlns:ahyp="http://schemas.microsoft.com/office/drawing/2018/hyperlinkcolor" xmlns="" val="tx"/>
                    </a:ext>
                  </a:extLst>
                </a:hlinkClick>
              </a:rPr>
              <a:t>títulos y subtítulos</a:t>
            </a:r>
            <a:r>
              <a:rPr lang="es-AR" sz="2100" dirty="0">
                <a:solidFill>
                  <a:srgbClr val="333333"/>
                </a:solidFill>
                <a:latin typeface="open sans" panose="020B0606030504020204" pitchFamily="34" charset="0"/>
              </a:rPr>
              <a:t>, </a:t>
            </a:r>
            <a:r>
              <a:rPr lang="es-AR" b="0" i="0" dirty="0">
                <a:solidFill>
                  <a:srgbClr val="333333"/>
                </a:solidFill>
                <a:effectLst/>
                <a:latin typeface="open sans" panose="020B0606030504020204" pitchFamily="34" charset="0"/>
              </a:rPr>
              <a:t>con las siguientes excepciones:</a:t>
            </a:r>
          </a:p>
          <a:p>
            <a:pPr algn="l"/>
            <a:r>
              <a:rPr lang="es-AR" b="1" i="0" dirty="0">
                <a:solidFill>
                  <a:srgbClr val="333333"/>
                </a:solidFill>
                <a:effectLst/>
                <a:latin typeface="open sans" panose="020B0606030504020204" pitchFamily="34" charset="0"/>
              </a:rPr>
              <a:t>figuras: </a:t>
            </a:r>
            <a:r>
              <a:rPr lang="es-AR" b="0" i="0" dirty="0">
                <a:solidFill>
                  <a:srgbClr val="333333"/>
                </a:solidFill>
                <a:effectLst/>
                <a:latin typeface="open sans" panose="020B0606030504020204" pitchFamily="34" charset="0"/>
              </a:rPr>
              <a:t>dentro de las imágenes de figuras, es recomendado utilizar una fuente sin </a:t>
            </a:r>
            <a:r>
              <a:rPr lang="es-AR" b="0" i="0" dirty="0" err="1">
                <a:solidFill>
                  <a:srgbClr val="333333"/>
                </a:solidFill>
                <a:effectLst/>
                <a:latin typeface="open sans" panose="020B0606030504020204" pitchFamily="34" charset="0"/>
              </a:rPr>
              <a:t>serifa</a:t>
            </a:r>
            <a:r>
              <a:rPr lang="es-AR" b="0" i="0" dirty="0">
                <a:solidFill>
                  <a:srgbClr val="333333"/>
                </a:solidFill>
                <a:effectLst/>
                <a:latin typeface="open sans" panose="020B0606030504020204" pitchFamily="34" charset="0"/>
              </a:rPr>
              <a:t> con un tamaño entre 8 y 14 puntos.</a:t>
            </a:r>
          </a:p>
          <a:p>
            <a:pPr algn="l"/>
            <a:r>
              <a:rPr lang="es-AR" b="1" i="0" dirty="0">
                <a:solidFill>
                  <a:srgbClr val="333333"/>
                </a:solidFill>
                <a:effectLst/>
                <a:latin typeface="open sans" panose="020B0606030504020204" pitchFamily="34" charset="0"/>
              </a:rPr>
              <a:t>código fuente (lenguajes de programación):</a:t>
            </a:r>
            <a:r>
              <a:rPr lang="es-AR" b="0" i="0" dirty="0">
                <a:solidFill>
                  <a:srgbClr val="333333"/>
                </a:solidFill>
                <a:effectLst/>
                <a:latin typeface="open sans" panose="020B0606030504020204" pitchFamily="34" charset="0"/>
              </a:rPr>
              <a:t> para código fuente, utilice una fuente monoespaciada como la Lucida </a:t>
            </a:r>
            <a:r>
              <a:rPr lang="es-AR" b="0" i="0" dirty="0" err="1">
                <a:solidFill>
                  <a:srgbClr val="333333"/>
                </a:solidFill>
                <a:effectLst/>
                <a:latin typeface="open sans" panose="020B0606030504020204" pitchFamily="34" charset="0"/>
              </a:rPr>
              <a:t>Console</a:t>
            </a:r>
            <a:r>
              <a:rPr lang="es-AR" b="0" i="0" dirty="0">
                <a:solidFill>
                  <a:srgbClr val="333333"/>
                </a:solidFill>
                <a:effectLst/>
                <a:latin typeface="open sans" panose="020B0606030504020204" pitchFamily="34" charset="0"/>
              </a:rPr>
              <a:t> de 10 puntos o Courier New de 10 puntos.</a:t>
            </a:r>
          </a:p>
          <a:p>
            <a:pPr algn="l"/>
            <a:r>
              <a:rPr lang="es-AR" b="1" i="0" dirty="0">
                <a:solidFill>
                  <a:srgbClr val="333333"/>
                </a:solidFill>
                <a:effectLst/>
                <a:latin typeface="open sans" panose="020B0606030504020204" pitchFamily="34" charset="0"/>
              </a:rPr>
              <a:t>notas al pie de página:</a:t>
            </a:r>
            <a:r>
              <a:rPr lang="es-AR" b="0" i="0" dirty="0">
                <a:solidFill>
                  <a:srgbClr val="333333"/>
                </a:solidFill>
                <a:effectLst/>
                <a:latin typeface="open sans" panose="020B0606030504020204" pitchFamily="34" charset="0"/>
              </a:rPr>
              <a:t> al insertar notas al pie de página puedes utilizar una fuente más pequeña que la fuente del texto (y un </a:t>
            </a:r>
            <a:r>
              <a:rPr lang="es-AR" b="0" i="0" u="none" strike="noStrike" dirty="0">
                <a:solidFill>
                  <a:srgbClr val="2E48FF"/>
                </a:solidFill>
                <a:effectLst/>
                <a:latin typeface="open sans" panose="020B0606030504020204" pitchFamily="34" charset="0"/>
                <a:hlinkClick r:id="rId3"/>
              </a:rPr>
              <a:t>interlineado</a:t>
            </a:r>
            <a:r>
              <a:rPr lang="es-AR" b="0" i="0" dirty="0">
                <a:solidFill>
                  <a:srgbClr val="333333"/>
                </a:solidFill>
                <a:effectLst/>
                <a:latin typeface="open sans" panose="020B0606030504020204" pitchFamily="34" charset="0"/>
              </a:rPr>
              <a:t> diferente).</a:t>
            </a:r>
          </a:p>
          <a:p>
            <a:endParaRPr lang="es-AR" dirty="0"/>
          </a:p>
        </p:txBody>
      </p:sp>
    </p:spTree>
    <p:extLst>
      <p:ext uri="{BB962C8B-B14F-4D97-AF65-F5344CB8AC3E}">
        <p14:creationId xmlns:p14="http://schemas.microsoft.com/office/powerpoint/2010/main" val="42274490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5FCF652-24D5-B39A-6317-009CC6AF06A8}"/>
              </a:ext>
            </a:extLst>
          </p:cNvPr>
          <p:cNvSpPr>
            <a:spLocks noGrp="1"/>
          </p:cNvSpPr>
          <p:nvPr>
            <p:ph type="title"/>
          </p:nvPr>
        </p:nvSpPr>
        <p:spPr>
          <a:xfrm>
            <a:off x="1451579" y="804519"/>
            <a:ext cx="7842733" cy="122407"/>
          </a:xfrm>
        </p:spPr>
        <p:txBody>
          <a:bodyPr>
            <a:normAutofit fontScale="90000"/>
          </a:bodyPr>
          <a:lstStyle/>
          <a:p>
            <a:r>
              <a:rPr lang="es-AR" dirty="0"/>
              <a:t>Interlineado</a:t>
            </a:r>
          </a:p>
        </p:txBody>
      </p:sp>
      <p:sp>
        <p:nvSpPr>
          <p:cNvPr id="3" name="Marcador de contenido 2">
            <a:extLst>
              <a:ext uri="{FF2B5EF4-FFF2-40B4-BE49-F238E27FC236}">
                <a16:creationId xmlns:a16="http://schemas.microsoft.com/office/drawing/2014/main" xmlns="" id="{83A2FB6E-27B8-AD2A-A9A4-670CC384E72D}"/>
              </a:ext>
            </a:extLst>
          </p:cNvPr>
          <p:cNvSpPr>
            <a:spLocks noGrp="1"/>
          </p:cNvSpPr>
          <p:nvPr>
            <p:ph idx="1"/>
          </p:nvPr>
        </p:nvSpPr>
        <p:spPr>
          <a:xfrm>
            <a:off x="860612" y="1788458"/>
            <a:ext cx="10596281" cy="4450977"/>
          </a:xfrm>
        </p:spPr>
        <p:txBody>
          <a:bodyPr>
            <a:normAutofit fontScale="55000" lnSpcReduction="20000"/>
          </a:bodyPr>
          <a:lstStyle/>
          <a:p>
            <a:pPr algn="l"/>
            <a:r>
              <a:rPr lang="es-AR" sz="2700" b="0" i="0" dirty="0">
                <a:solidFill>
                  <a:srgbClr val="333333"/>
                </a:solidFill>
                <a:effectLst/>
                <a:latin typeface="open sans" panose="020B0606030504020204" pitchFamily="34" charset="0"/>
              </a:rPr>
              <a:t>Como regla general siempre utilizaremos </a:t>
            </a:r>
            <a:r>
              <a:rPr lang="es-AR" sz="2700" b="1" i="0" dirty="0">
                <a:solidFill>
                  <a:srgbClr val="333333"/>
                </a:solidFill>
                <a:effectLst/>
                <a:latin typeface="open sans" panose="020B0606030504020204" pitchFamily="34" charset="0"/>
              </a:rPr>
              <a:t>interlineado doble</a:t>
            </a:r>
            <a:r>
              <a:rPr lang="es-AR" sz="2700" b="0" i="0" dirty="0">
                <a:solidFill>
                  <a:srgbClr val="333333"/>
                </a:solidFill>
                <a:effectLst/>
                <a:latin typeface="open sans" panose="020B0606030504020204" pitchFamily="34" charset="0"/>
              </a:rPr>
              <a:t>, incluyendo el resumen, texto de </a:t>
            </a:r>
            <a:r>
              <a:rPr lang="es-AR" sz="2700" b="0" i="0" u="none" strike="noStrike" dirty="0">
                <a:solidFill>
                  <a:srgbClr val="2E48FF"/>
                </a:solidFill>
                <a:effectLst/>
                <a:latin typeface="open sans" panose="020B0606030504020204" pitchFamily="34" charset="0"/>
                <a:hlinkClick r:id="rId2"/>
              </a:rPr>
              <a:t>citas de más de 40 palabras</a:t>
            </a:r>
            <a:r>
              <a:rPr lang="es-AR" sz="2700" b="0" i="0" dirty="0">
                <a:solidFill>
                  <a:srgbClr val="333333"/>
                </a:solidFill>
                <a:effectLst/>
                <a:latin typeface="open sans" panose="020B0606030504020204" pitchFamily="34" charset="0"/>
              </a:rPr>
              <a:t>, números de tablas y figuras, </a:t>
            </a:r>
            <a:r>
              <a:rPr lang="es-AR" sz="2700" b="0" i="0" u="none" strike="noStrike" dirty="0">
                <a:solidFill>
                  <a:srgbClr val="2E48FF"/>
                </a:solidFill>
                <a:effectLst/>
                <a:latin typeface="open sans" panose="020B0606030504020204" pitchFamily="34" charset="0"/>
                <a:hlinkClick r:id="rId3"/>
              </a:rPr>
              <a:t>títulos y subtítulos</a:t>
            </a:r>
            <a:r>
              <a:rPr lang="es-AR" sz="2700" b="0" i="0" dirty="0">
                <a:solidFill>
                  <a:srgbClr val="333333"/>
                </a:solidFill>
                <a:effectLst/>
                <a:latin typeface="open sans" panose="020B0606030504020204" pitchFamily="34" charset="0"/>
              </a:rPr>
              <a:t> y en la </a:t>
            </a:r>
            <a:r>
              <a:rPr lang="es-AR" sz="2700" b="0" i="0" u="none" strike="noStrike" dirty="0">
                <a:solidFill>
                  <a:srgbClr val="2E48FF"/>
                </a:solidFill>
                <a:effectLst/>
                <a:latin typeface="open sans" panose="020B0606030504020204" pitchFamily="34" charset="0"/>
                <a:hlinkClick r:id="rId4"/>
              </a:rPr>
              <a:t>lista de referencias</a:t>
            </a:r>
            <a:r>
              <a:rPr lang="es-AR" sz="2700" b="0" i="0" dirty="0">
                <a:solidFill>
                  <a:srgbClr val="333333"/>
                </a:solidFill>
                <a:effectLst/>
                <a:latin typeface="open sans" panose="020B0606030504020204" pitchFamily="34" charset="0"/>
              </a:rPr>
              <a:t>. No debes agregar un espacio adicional de párrafo antes o después de los párrafos. Tampoco debes realizar saltos de línea extras entre párrafos o entre títulos y subtítulos.</a:t>
            </a:r>
          </a:p>
          <a:p>
            <a:pPr algn="l"/>
            <a:r>
              <a:rPr lang="es-AR" sz="2700" b="0" i="0" dirty="0">
                <a:solidFill>
                  <a:srgbClr val="111111"/>
                </a:solidFill>
                <a:effectLst/>
                <a:latin typeface="roboto slab" pitchFamily="2" charset="0"/>
              </a:rPr>
              <a:t>Excepciones</a:t>
            </a:r>
          </a:p>
          <a:p>
            <a:pPr algn="l"/>
            <a:r>
              <a:rPr lang="es-AR" sz="2700" b="0" i="0" dirty="0">
                <a:solidFill>
                  <a:srgbClr val="333333"/>
                </a:solidFill>
                <a:effectLst/>
                <a:latin typeface="open sans" panose="020B0606030504020204" pitchFamily="34" charset="0"/>
              </a:rPr>
              <a:t>Las excepciones al doble espacio (o al salto adicional de párrafo) entre líneas son las siguientes:</a:t>
            </a:r>
          </a:p>
          <a:p>
            <a:pPr algn="l"/>
            <a:r>
              <a:rPr lang="es-AR" sz="2700" b="1" i="0" dirty="0">
                <a:solidFill>
                  <a:srgbClr val="333333"/>
                </a:solidFill>
                <a:effectLst/>
                <a:latin typeface="open sans" panose="020B0606030504020204" pitchFamily="34" charset="0"/>
              </a:rPr>
              <a:t>Portada:</a:t>
            </a:r>
            <a:r>
              <a:rPr lang="es-AR" sz="2700" b="0" i="0" dirty="0">
                <a:solidFill>
                  <a:srgbClr val="333333"/>
                </a:solidFill>
                <a:effectLst/>
                <a:latin typeface="open sans" panose="020B0606030504020204" pitchFamily="34" charset="0"/>
              </a:rPr>
              <a:t> inserte una línea extra en blanco a doble espacio entre el título de la investigación y los datos del autor en la </a:t>
            </a:r>
            <a:r>
              <a:rPr lang="es-AR" sz="2700" b="0" i="0" u="none" strike="noStrike" dirty="0">
                <a:solidFill>
                  <a:srgbClr val="2E48FF"/>
                </a:solidFill>
                <a:effectLst/>
                <a:latin typeface="open sans" panose="020B0606030504020204" pitchFamily="34" charset="0"/>
                <a:hlinkClick r:id="rId5"/>
              </a:rPr>
              <a:t>portada</a:t>
            </a:r>
            <a:r>
              <a:rPr lang="es-AR" sz="2700" b="0" i="0" dirty="0">
                <a:solidFill>
                  <a:srgbClr val="333333"/>
                </a:solidFill>
                <a:effectLst/>
                <a:latin typeface="open sans" panose="020B0606030504020204" pitchFamily="34" charset="0"/>
              </a:rPr>
              <a:t>. Cuando agregues la nota del autor, incluya también al menos una línea en blanco extra a doble espacio antes de la nota del autor.</a:t>
            </a:r>
          </a:p>
          <a:p>
            <a:pPr algn="l"/>
            <a:r>
              <a:rPr lang="es-AR" sz="2700" b="1" i="0" dirty="0">
                <a:solidFill>
                  <a:srgbClr val="333333"/>
                </a:solidFill>
                <a:effectLst/>
                <a:latin typeface="open sans" panose="020B0606030504020204" pitchFamily="34" charset="0"/>
              </a:rPr>
              <a:t>Tablas:</a:t>
            </a:r>
            <a:r>
              <a:rPr lang="es-AR" sz="2700" b="0" i="0" dirty="0">
                <a:solidFill>
                  <a:srgbClr val="333333"/>
                </a:solidFill>
                <a:effectLst/>
                <a:latin typeface="open sans" panose="020B0606030504020204" pitchFamily="34" charset="0"/>
              </a:rPr>
              <a:t> en el cuerpo de la tabla puede utilizar interlineado sencillo, 1,5 o doble. Elija el que sea más efectivo para tu trabajo. Sin embargo, sigas utilizando doble espacio en el número de la tabla, título y notas.</a:t>
            </a:r>
          </a:p>
          <a:p>
            <a:pPr algn="l"/>
            <a:r>
              <a:rPr lang="es-AR" sz="2700" b="1" i="0" dirty="0">
                <a:solidFill>
                  <a:srgbClr val="333333"/>
                </a:solidFill>
                <a:effectLst/>
                <a:latin typeface="open sans" panose="020B0606030504020204" pitchFamily="34" charset="0"/>
              </a:rPr>
              <a:t>Figuras:</a:t>
            </a:r>
            <a:r>
              <a:rPr lang="es-AR" sz="2700" b="0" i="0" dirty="0">
                <a:solidFill>
                  <a:srgbClr val="333333"/>
                </a:solidFill>
                <a:effectLst/>
                <a:latin typeface="open sans" panose="020B0606030504020204" pitchFamily="34" charset="0"/>
              </a:rPr>
              <a:t> el texto dentro de una imagen o de una figura pueden ser interlineado sencillo, 1,5 o doble. Elija el que sea más efectivo para la información que quieras mostrar. Al igual que en las tablas, utilices interlineado doble en el número de figura, título y notas.</a:t>
            </a:r>
          </a:p>
          <a:p>
            <a:pPr algn="l"/>
            <a:r>
              <a:rPr lang="es-AR" sz="2700" b="1" i="0" dirty="0">
                <a:solidFill>
                  <a:srgbClr val="333333"/>
                </a:solidFill>
                <a:effectLst/>
                <a:latin typeface="open sans" panose="020B0606030504020204" pitchFamily="34" charset="0"/>
              </a:rPr>
              <a:t>Notas al pie de página:</a:t>
            </a:r>
            <a:r>
              <a:rPr lang="es-AR" sz="2700" b="0" i="0" dirty="0">
                <a:solidFill>
                  <a:srgbClr val="333333"/>
                </a:solidFill>
                <a:effectLst/>
                <a:latin typeface="open sans" panose="020B0606030504020204" pitchFamily="34" charset="0"/>
              </a:rPr>
              <a:t> Puedes utilizar </a:t>
            </a:r>
            <a:r>
              <a:rPr lang="es-AR" sz="2700" b="0" i="0" dirty="0" err="1">
                <a:solidFill>
                  <a:srgbClr val="333333"/>
                </a:solidFill>
                <a:effectLst/>
                <a:latin typeface="open sans" panose="020B0606030504020204" pitchFamily="34" charset="0"/>
              </a:rPr>
              <a:t>intelineado</a:t>
            </a:r>
            <a:r>
              <a:rPr lang="es-AR" sz="2700" b="0" i="0" dirty="0">
                <a:solidFill>
                  <a:srgbClr val="333333"/>
                </a:solidFill>
                <a:effectLst/>
                <a:latin typeface="open sans" panose="020B0606030504020204" pitchFamily="34" charset="0"/>
              </a:rPr>
              <a:t> sencillo y una fuente ligeramente más pequeña que el texto. Por ejemplo, si utilizas Times New </a:t>
            </a:r>
            <a:r>
              <a:rPr lang="es-AR" sz="2700" b="0" i="0" dirty="0" err="1">
                <a:solidFill>
                  <a:srgbClr val="333333"/>
                </a:solidFill>
                <a:effectLst/>
                <a:latin typeface="open sans" panose="020B0606030504020204" pitchFamily="34" charset="0"/>
              </a:rPr>
              <a:t>Roman</a:t>
            </a:r>
            <a:r>
              <a:rPr lang="es-AR" sz="2700" b="0" i="0" dirty="0">
                <a:solidFill>
                  <a:srgbClr val="333333"/>
                </a:solidFill>
                <a:effectLst/>
                <a:latin typeface="open sans" panose="020B0606030504020204" pitchFamily="34" charset="0"/>
              </a:rPr>
              <a:t>, 12 en el texto, en las notas al pie de página, podrás utilizar Times New </a:t>
            </a:r>
            <a:r>
              <a:rPr lang="es-AR" sz="2700" b="0" i="0" dirty="0" err="1">
                <a:solidFill>
                  <a:srgbClr val="333333"/>
                </a:solidFill>
                <a:effectLst/>
                <a:latin typeface="open sans" panose="020B0606030504020204" pitchFamily="34" charset="0"/>
              </a:rPr>
              <a:t>Roman</a:t>
            </a:r>
            <a:r>
              <a:rPr lang="es-AR" sz="2700" b="0" i="0" dirty="0">
                <a:solidFill>
                  <a:srgbClr val="333333"/>
                </a:solidFill>
                <a:effectLst/>
                <a:latin typeface="open sans" panose="020B0606030504020204" pitchFamily="34" charset="0"/>
              </a:rPr>
              <a:t>, 10.</a:t>
            </a:r>
          </a:p>
          <a:p>
            <a:pPr algn="l"/>
            <a:r>
              <a:rPr lang="es-AR" sz="2700" b="1" i="0" dirty="0">
                <a:solidFill>
                  <a:srgbClr val="333333"/>
                </a:solidFill>
                <a:effectLst/>
                <a:latin typeface="open sans" panose="020B0606030504020204" pitchFamily="34" charset="0"/>
              </a:rPr>
              <a:t>Ecuaciones matemáticas:</a:t>
            </a:r>
            <a:r>
              <a:rPr lang="es-AR" sz="2700" b="0" i="0" dirty="0">
                <a:solidFill>
                  <a:srgbClr val="333333"/>
                </a:solidFill>
                <a:effectLst/>
                <a:latin typeface="open sans" panose="020B0606030504020204" pitchFamily="34" charset="0"/>
              </a:rPr>
              <a:t> en estos casos es permitido aplicar un interlineado triple o cuádruple. Ajuste al valor que deje la ecuación visible.</a:t>
            </a:r>
          </a:p>
          <a:p>
            <a:endParaRPr lang="es-AR" dirty="0"/>
          </a:p>
        </p:txBody>
      </p:sp>
    </p:spTree>
    <p:extLst>
      <p:ext uri="{BB962C8B-B14F-4D97-AF65-F5344CB8AC3E}">
        <p14:creationId xmlns:p14="http://schemas.microsoft.com/office/powerpoint/2010/main" val="2627342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7D740F0-3437-4901-B7C4-261CCBBB4FDD}"/>
              </a:ext>
            </a:extLst>
          </p:cNvPr>
          <p:cNvSpPr>
            <a:spLocks noGrp="1"/>
          </p:cNvSpPr>
          <p:nvPr>
            <p:ph type="title"/>
          </p:nvPr>
        </p:nvSpPr>
        <p:spPr/>
        <p:txBody>
          <a:bodyPr/>
          <a:lstStyle/>
          <a:p>
            <a:r>
              <a:rPr lang="es-AR" dirty="0"/>
              <a:t>Citas</a:t>
            </a:r>
          </a:p>
        </p:txBody>
      </p:sp>
      <p:pic>
        <p:nvPicPr>
          <p:cNvPr id="1026" name="Picture 2">
            <a:extLst>
              <a:ext uri="{FF2B5EF4-FFF2-40B4-BE49-F238E27FC236}">
                <a16:creationId xmlns:a16="http://schemas.microsoft.com/office/drawing/2014/main" xmlns="" id="{1184AF2D-F7E2-A211-0030-50A43F866C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71750" y="2559050"/>
            <a:ext cx="7048500" cy="1739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5298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C0E96DC-6FFD-976C-3F9A-3C2CC8518B8E}"/>
              </a:ext>
            </a:extLst>
          </p:cNvPr>
          <p:cNvSpPr>
            <a:spLocks noGrp="1"/>
          </p:cNvSpPr>
          <p:nvPr>
            <p:ph type="title"/>
          </p:nvPr>
        </p:nvSpPr>
        <p:spPr/>
        <p:txBody>
          <a:bodyPr/>
          <a:lstStyle/>
          <a:p>
            <a:r>
              <a:rPr lang="es-AR" dirty="0"/>
              <a:t>Citas textuales (menos de 40 palabras)</a:t>
            </a:r>
          </a:p>
        </p:txBody>
      </p:sp>
      <p:sp>
        <p:nvSpPr>
          <p:cNvPr id="3" name="Marcador de contenido 2">
            <a:extLst>
              <a:ext uri="{FF2B5EF4-FFF2-40B4-BE49-F238E27FC236}">
                <a16:creationId xmlns:a16="http://schemas.microsoft.com/office/drawing/2014/main" xmlns="" id="{FD075326-5BC3-E769-14B2-E9D8678E3E7F}"/>
              </a:ext>
            </a:extLst>
          </p:cNvPr>
          <p:cNvSpPr>
            <a:spLocks noGrp="1"/>
          </p:cNvSpPr>
          <p:nvPr>
            <p:ph idx="1"/>
          </p:nvPr>
        </p:nvSpPr>
        <p:spPr/>
        <p:txBody>
          <a:bodyPr>
            <a:normAutofit fontScale="92500" lnSpcReduction="20000"/>
          </a:bodyPr>
          <a:lstStyle/>
          <a:p>
            <a:r>
              <a:rPr lang="es-AR" b="0" i="0" dirty="0">
                <a:solidFill>
                  <a:srgbClr val="333333"/>
                </a:solidFill>
                <a:effectLst/>
                <a:latin typeface="open sans" panose="020F0502020204030204" pitchFamily="34" charset="0"/>
              </a:rPr>
              <a:t>Una cita es textual o directa cuando se reproduce palabra por palabra directamente de un texto de un otro autor, o incluso de su propio texto ya escrito en otra publicación</a:t>
            </a:r>
          </a:p>
          <a:p>
            <a:pPr algn="l"/>
            <a:r>
              <a:rPr lang="es-AR" b="0" i="0" dirty="0">
                <a:solidFill>
                  <a:srgbClr val="333333"/>
                </a:solidFill>
                <a:effectLst/>
                <a:latin typeface="open sans" panose="020B0606030504020204" pitchFamily="34" charset="0"/>
              </a:rPr>
              <a:t>incorpórela en el texto y encierre la cita con comillas dobles. </a:t>
            </a:r>
            <a:r>
              <a:rPr lang="es-AR" b="1" i="0" dirty="0">
                <a:solidFill>
                  <a:srgbClr val="333333"/>
                </a:solidFill>
                <a:effectLst/>
                <a:latin typeface="open sans" panose="020B0606030504020204" pitchFamily="34" charset="0"/>
              </a:rPr>
              <a:t>Si la cita aparece en la mitad de una oración</a:t>
            </a:r>
            <a:r>
              <a:rPr lang="es-AR" b="0" i="0" dirty="0">
                <a:solidFill>
                  <a:srgbClr val="333333"/>
                </a:solidFill>
                <a:effectLst/>
                <a:latin typeface="open sans" panose="020B0606030504020204" pitchFamily="34" charset="0"/>
              </a:rPr>
              <a:t> en tu texto, finalice el pasaje con comillas, cite la fuente entre paréntesis inmediatamente después de las comillas y continúe la oración. No es necesario utilizar ninguna otra puntación si la frase no lo requiere.</a:t>
            </a:r>
          </a:p>
          <a:p>
            <a:pPr algn="l"/>
            <a:r>
              <a:rPr lang="es-AR" b="1" i="0" dirty="0">
                <a:solidFill>
                  <a:srgbClr val="333333"/>
                </a:solidFill>
                <a:effectLst/>
                <a:latin typeface="open sans" panose="020B0606030504020204" pitchFamily="34" charset="0"/>
              </a:rPr>
              <a:t>Cita narrativa</a:t>
            </a:r>
            <a:r>
              <a:rPr lang="es-AR" b="0" i="0" dirty="0">
                <a:solidFill>
                  <a:srgbClr val="333333"/>
                </a:solidFill>
                <a:effectLst/>
                <a:latin typeface="open sans" panose="020B0606030504020204" pitchFamily="34" charset="0"/>
              </a:rPr>
              <a:t> (énfasis en el autor)</a:t>
            </a:r>
            <a:br>
              <a:rPr lang="es-AR" b="0" i="0" dirty="0">
                <a:solidFill>
                  <a:srgbClr val="333333"/>
                </a:solidFill>
                <a:effectLst/>
                <a:latin typeface="open sans" panose="020B0606030504020204" pitchFamily="34" charset="0"/>
              </a:rPr>
            </a:br>
            <a:r>
              <a:rPr lang="es-AR" b="0" i="0" dirty="0">
                <a:solidFill>
                  <a:srgbClr val="333333"/>
                </a:solidFill>
                <a:effectLst/>
                <a:latin typeface="open sans" panose="020B0606030504020204" pitchFamily="34" charset="0"/>
              </a:rPr>
              <a:t>Analizando la crisis financiera del 2008, Lynch (2012) afirma que “la crisis ha sido motivada por lo que hay de más perverso en el mundo capitalista” (p. 127), contribuyendo a un clima general de negatividad con los partidos de derecha.</a:t>
            </a:r>
          </a:p>
          <a:p>
            <a:endParaRPr lang="es-AR" dirty="0"/>
          </a:p>
        </p:txBody>
      </p:sp>
    </p:spTree>
    <p:extLst>
      <p:ext uri="{BB962C8B-B14F-4D97-AF65-F5344CB8AC3E}">
        <p14:creationId xmlns:p14="http://schemas.microsoft.com/office/powerpoint/2010/main" val="717743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372B2993-9D55-9C71-A118-D66BD61DB43F}"/>
              </a:ext>
            </a:extLst>
          </p:cNvPr>
          <p:cNvSpPr>
            <a:spLocks noGrp="1"/>
          </p:cNvSpPr>
          <p:nvPr>
            <p:ph idx="1"/>
          </p:nvPr>
        </p:nvSpPr>
        <p:spPr/>
        <p:txBody>
          <a:bodyPr>
            <a:normAutofit fontScale="92500" lnSpcReduction="10000"/>
          </a:bodyPr>
          <a:lstStyle/>
          <a:p>
            <a:pPr algn="l"/>
            <a:r>
              <a:rPr lang="es-AR" b="1" i="0" dirty="0">
                <a:solidFill>
                  <a:srgbClr val="333333"/>
                </a:solidFill>
                <a:effectLst/>
                <a:latin typeface="open sans" panose="020B0606030504020204" pitchFamily="34" charset="0"/>
              </a:rPr>
              <a:t>Cita entre paréntesis</a:t>
            </a:r>
            <a:r>
              <a:rPr lang="es-AR" b="0" i="0" dirty="0">
                <a:solidFill>
                  <a:srgbClr val="333333"/>
                </a:solidFill>
                <a:effectLst/>
                <a:latin typeface="open sans" panose="020B0606030504020204" pitchFamily="34" charset="0"/>
              </a:rPr>
              <a:t> (énfasis en la cita)</a:t>
            </a:r>
            <a:br>
              <a:rPr lang="es-AR" b="0" i="0" dirty="0">
                <a:solidFill>
                  <a:srgbClr val="333333"/>
                </a:solidFill>
                <a:effectLst/>
                <a:latin typeface="open sans" panose="020B0606030504020204" pitchFamily="34" charset="0"/>
              </a:rPr>
            </a:br>
            <a:r>
              <a:rPr lang="es-AR" b="0" i="0" dirty="0">
                <a:solidFill>
                  <a:srgbClr val="333333"/>
                </a:solidFill>
                <a:effectLst/>
                <a:latin typeface="open sans" panose="020B0606030504020204" pitchFamily="34" charset="0"/>
              </a:rPr>
              <a:t>Varios economistas han afirmado en la crisis financiera del 2008 que “la crisis ha sido motivada por lo que hay de más perverso en el mundo capitalista” (Lynch, 2012, p. 127) lo que ha contribuido para un malestar con los partidos de derecha por el mundo.</a:t>
            </a:r>
          </a:p>
          <a:p>
            <a:pPr algn="l"/>
            <a:r>
              <a:rPr lang="es-AR" b="1" i="0" dirty="0">
                <a:solidFill>
                  <a:srgbClr val="333333"/>
                </a:solidFill>
                <a:effectLst/>
                <a:latin typeface="open sans" panose="020B0606030504020204" pitchFamily="34" charset="0"/>
              </a:rPr>
              <a:t>Si la cita aparece al final de una oración</a:t>
            </a:r>
            <a:r>
              <a:rPr lang="es-AR" b="0" i="0" dirty="0">
                <a:solidFill>
                  <a:srgbClr val="333333"/>
                </a:solidFill>
                <a:effectLst/>
                <a:latin typeface="open sans" panose="020B0606030504020204" pitchFamily="34" charset="0"/>
              </a:rPr>
              <a:t>, cierre el pasaje citado con comillas, cite la fuente entre paréntesis inmediatamente después de las comillas y termine con un punto fuera del paréntesis final.</a:t>
            </a:r>
          </a:p>
          <a:p>
            <a:pPr algn="l"/>
            <a:r>
              <a:rPr lang="es-AR" b="0" i="0" dirty="0">
                <a:solidFill>
                  <a:srgbClr val="333333"/>
                </a:solidFill>
                <a:effectLst/>
                <a:latin typeface="open sans" panose="020B0606030504020204" pitchFamily="34" charset="0"/>
              </a:rPr>
              <a:t>Se ha afirmado en quiebra de Wall Street en el 2008 que “la crisis ha sido motivada por lo que hay de más perverso en el mundo capitalista” (Lynch, 2012, p. 127).</a:t>
            </a:r>
          </a:p>
          <a:p>
            <a:endParaRPr lang="es-AR" dirty="0"/>
          </a:p>
        </p:txBody>
      </p:sp>
    </p:spTree>
    <p:extLst>
      <p:ext uri="{BB962C8B-B14F-4D97-AF65-F5344CB8AC3E}">
        <p14:creationId xmlns:p14="http://schemas.microsoft.com/office/powerpoint/2010/main" val="2869727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FAA718D-A21E-47BC-CCA2-02A2870FEFD8}"/>
              </a:ext>
            </a:extLst>
          </p:cNvPr>
          <p:cNvSpPr>
            <a:spLocks noGrp="1"/>
          </p:cNvSpPr>
          <p:nvPr>
            <p:ph type="title"/>
          </p:nvPr>
        </p:nvSpPr>
        <p:spPr/>
        <p:txBody>
          <a:bodyPr/>
          <a:lstStyle/>
          <a:p>
            <a:r>
              <a:rPr lang="es-AR" dirty="0"/>
              <a:t>ejemplo:</a:t>
            </a:r>
          </a:p>
        </p:txBody>
      </p:sp>
      <p:sp>
        <p:nvSpPr>
          <p:cNvPr id="3" name="Marcador de contenido 2">
            <a:extLst>
              <a:ext uri="{FF2B5EF4-FFF2-40B4-BE49-F238E27FC236}">
                <a16:creationId xmlns:a16="http://schemas.microsoft.com/office/drawing/2014/main" xmlns="" id="{D0BB7755-F3BE-2ED9-25B7-D7CD509B31FD}"/>
              </a:ext>
            </a:extLst>
          </p:cNvPr>
          <p:cNvSpPr>
            <a:spLocks noGrp="1"/>
          </p:cNvSpPr>
          <p:nvPr>
            <p:ph idx="1"/>
          </p:nvPr>
        </p:nvSpPr>
        <p:spPr/>
        <p:txBody>
          <a:bodyPr>
            <a:normAutofit fontScale="70000" lnSpcReduction="20000"/>
          </a:bodyPr>
          <a:lstStyle/>
          <a:p>
            <a:pPr algn="l"/>
            <a:r>
              <a:rPr lang="es-AR" b="0" i="0" dirty="0">
                <a:solidFill>
                  <a:srgbClr val="333333"/>
                </a:solidFill>
                <a:effectLst/>
                <a:latin typeface="open sans" panose="020B0606030504020204" pitchFamily="34" charset="0"/>
              </a:rPr>
              <a:t>Otros economistas han presentados otros argumentos: La presencia de préstamos </a:t>
            </a:r>
            <a:r>
              <a:rPr lang="es-AR" b="0" i="0" dirty="0" err="1">
                <a:solidFill>
                  <a:srgbClr val="333333"/>
                </a:solidFill>
                <a:effectLst/>
                <a:latin typeface="open sans" panose="020B0606030504020204" pitchFamily="34" charset="0"/>
              </a:rPr>
              <a:t>subprime</a:t>
            </a:r>
            <a:r>
              <a:rPr lang="es-AR" b="0" i="0" dirty="0">
                <a:solidFill>
                  <a:srgbClr val="333333"/>
                </a:solidFill>
                <a:effectLst/>
                <a:latin typeface="open sans" panose="020B0606030504020204" pitchFamily="34" charset="0"/>
              </a:rPr>
              <a:t> en la economía era un intento real de los bancos en ayudar a personas sin condición de adquirir vivienda propia.</a:t>
            </a:r>
          </a:p>
          <a:p>
            <a:pPr algn="l"/>
            <a:r>
              <a:rPr lang="es-AR" b="0" i="0" dirty="0">
                <a:solidFill>
                  <a:srgbClr val="333333"/>
                </a:solidFill>
                <a:effectLst/>
                <a:latin typeface="open sans" panose="020B0606030504020204" pitchFamily="34" charset="0"/>
              </a:rPr>
              <a:t>El problema de la crisis del </a:t>
            </a:r>
            <a:r>
              <a:rPr lang="es-AR" b="0" i="0" dirty="0" err="1">
                <a:solidFill>
                  <a:srgbClr val="333333"/>
                </a:solidFill>
                <a:effectLst/>
                <a:latin typeface="open sans" panose="020B0606030504020204" pitchFamily="34" charset="0"/>
              </a:rPr>
              <a:t>subprime</a:t>
            </a:r>
            <a:r>
              <a:rPr lang="es-AR" b="0" i="0" dirty="0">
                <a:solidFill>
                  <a:srgbClr val="333333"/>
                </a:solidFill>
                <a:effectLst/>
                <a:latin typeface="open sans" panose="020B0606030504020204" pitchFamily="34" charset="0"/>
              </a:rPr>
              <a:t> ha sido apenas el exceso de confianza de las instituciones financieras en recibir el pago a corto plazo. (</a:t>
            </a:r>
            <a:r>
              <a:rPr lang="es-AR" b="0" i="0" dirty="0" err="1">
                <a:solidFill>
                  <a:srgbClr val="333333"/>
                </a:solidFill>
                <a:effectLst/>
                <a:latin typeface="open sans" panose="020B0606030504020204" pitchFamily="34" charset="0"/>
              </a:rPr>
              <a:t>Gatewell</a:t>
            </a:r>
            <a:r>
              <a:rPr lang="es-AR" b="0" i="0" dirty="0">
                <a:solidFill>
                  <a:srgbClr val="333333"/>
                </a:solidFill>
                <a:effectLst/>
                <a:latin typeface="open sans" panose="020B0606030504020204" pitchFamily="34" charset="0"/>
              </a:rPr>
              <a:t>, 2011, p. 503)</a:t>
            </a:r>
          </a:p>
          <a:p>
            <a:pPr marL="0" indent="0" algn="l">
              <a:buNone/>
            </a:pPr>
            <a:endParaRPr lang="es-AR" b="0" i="0" dirty="0">
              <a:solidFill>
                <a:srgbClr val="333333"/>
              </a:solidFill>
              <a:effectLst/>
              <a:latin typeface="open sans" panose="020B0606030504020204" pitchFamily="34" charset="0"/>
            </a:endParaRPr>
          </a:p>
          <a:p>
            <a:pPr marL="0" indent="0" algn="l">
              <a:buNone/>
            </a:pPr>
            <a:r>
              <a:rPr lang="es-AR" b="1" i="0" dirty="0">
                <a:solidFill>
                  <a:srgbClr val="333333"/>
                </a:solidFill>
                <a:effectLst/>
                <a:latin typeface="open sans" panose="020B0606030504020204" pitchFamily="34" charset="0"/>
              </a:rPr>
              <a:t>Ten en cuenta que, si en el ejemplo anterior, el nombre del autor de la fuente se cita en la oración que presenta la cita en bloque solo se necesita el número de página o párrafo al final de la cita.</a:t>
            </a:r>
          </a:p>
          <a:p>
            <a:pPr algn="l"/>
            <a:endParaRPr lang="es-AR" b="0" i="0" dirty="0">
              <a:solidFill>
                <a:srgbClr val="333333"/>
              </a:solidFill>
              <a:effectLst/>
              <a:latin typeface="open sans" panose="020B0606030504020204" pitchFamily="34" charset="0"/>
            </a:endParaRPr>
          </a:p>
          <a:p>
            <a:pPr algn="l"/>
            <a:r>
              <a:rPr lang="es-AR" b="0" i="0" dirty="0">
                <a:solidFill>
                  <a:srgbClr val="333333"/>
                </a:solidFill>
                <a:effectLst/>
                <a:latin typeface="open sans" panose="020B0606030504020204" pitchFamily="34" charset="0"/>
              </a:rPr>
              <a:t>En 2011, </a:t>
            </a:r>
            <a:r>
              <a:rPr lang="es-AR" b="0" i="0" dirty="0" err="1">
                <a:solidFill>
                  <a:srgbClr val="333333"/>
                </a:solidFill>
                <a:effectLst/>
                <a:latin typeface="open sans" panose="020B0606030504020204" pitchFamily="34" charset="0"/>
              </a:rPr>
              <a:t>Gatewell</a:t>
            </a:r>
            <a:r>
              <a:rPr lang="es-AR" b="0" i="0" dirty="0">
                <a:solidFill>
                  <a:srgbClr val="333333"/>
                </a:solidFill>
                <a:effectLst/>
                <a:latin typeface="open sans" panose="020B0606030504020204" pitchFamily="34" charset="0"/>
              </a:rPr>
              <a:t> ha presentado otro argumento: La presencia de préstamos suprime en la economía era un intento real de los bancos en ayudar a personas sin condición de adquirir vivienda propia.</a:t>
            </a:r>
          </a:p>
          <a:p>
            <a:pPr algn="l"/>
            <a:r>
              <a:rPr lang="es-AR" b="0" i="0" dirty="0">
                <a:solidFill>
                  <a:srgbClr val="333333"/>
                </a:solidFill>
                <a:effectLst/>
                <a:latin typeface="open sans" panose="020B0606030504020204" pitchFamily="34" charset="0"/>
              </a:rPr>
              <a:t>El problema de la crisis del suprime ha sido apenas el exceso de confianza de las instituciones financieras en recibir el pago a corto plazo. (p. 503)</a:t>
            </a:r>
          </a:p>
          <a:p>
            <a:endParaRPr lang="es-AR" dirty="0"/>
          </a:p>
        </p:txBody>
      </p:sp>
    </p:spTree>
    <p:extLst>
      <p:ext uri="{BB962C8B-B14F-4D97-AF65-F5344CB8AC3E}">
        <p14:creationId xmlns:p14="http://schemas.microsoft.com/office/powerpoint/2010/main" val="2065592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a:extLst>
              <a:ext uri="{FF2B5EF4-FFF2-40B4-BE49-F238E27FC236}">
                <a16:creationId xmlns:a16="http://schemas.microsoft.com/office/drawing/2014/main" xmlns="" id="{C8BB7718-38BD-6EBF-F5EC-5D45B520E1C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84187" y="2100263"/>
            <a:ext cx="9674338" cy="37517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7197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78A476D-4A1D-0BB4-E475-17EB23A07623}"/>
              </a:ext>
            </a:extLst>
          </p:cNvPr>
          <p:cNvSpPr>
            <a:spLocks noGrp="1"/>
          </p:cNvSpPr>
          <p:nvPr>
            <p:ph type="title"/>
          </p:nvPr>
        </p:nvSpPr>
        <p:spPr/>
        <p:txBody>
          <a:bodyPr/>
          <a:lstStyle/>
          <a:p>
            <a:r>
              <a:rPr lang="es-AR" dirty="0"/>
              <a:t>Cita textual (más de 40 palabras)</a:t>
            </a:r>
          </a:p>
        </p:txBody>
      </p:sp>
      <p:sp>
        <p:nvSpPr>
          <p:cNvPr id="3" name="Marcador de contenido 2">
            <a:extLst>
              <a:ext uri="{FF2B5EF4-FFF2-40B4-BE49-F238E27FC236}">
                <a16:creationId xmlns:a16="http://schemas.microsoft.com/office/drawing/2014/main" xmlns="" id="{D63D4FD1-2F8A-7C24-2CAD-0C24EE734166}"/>
              </a:ext>
            </a:extLst>
          </p:cNvPr>
          <p:cNvSpPr>
            <a:spLocks noGrp="1"/>
          </p:cNvSpPr>
          <p:nvPr>
            <p:ph idx="1"/>
          </p:nvPr>
        </p:nvSpPr>
        <p:spPr>
          <a:xfrm>
            <a:off x="300038" y="2015732"/>
            <a:ext cx="11472861" cy="4037749"/>
          </a:xfrm>
        </p:spPr>
        <p:txBody>
          <a:bodyPr>
            <a:normAutofit/>
          </a:bodyPr>
          <a:lstStyle/>
          <a:p>
            <a:pPr algn="l"/>
            <a:r>
              <a:rPr lang="es-AR" dirty="0">
                <a:solidFill>
                  <a:srgbClr val="333333"/>
                </a:solidFill>
                <a:latin typeface="open sans" panose="020B0606030504020204" pitchFamily="34" charset="0"/>
              </a:rPr>
              <a:t>M</a:t>
            </a:r>
            <a:r>
              <a:rPr lang="es-AR" b="0" i="0" dirty="0">
                <a:solidFill>
                  <a:srgbClr val="333333"/>
                </a:solidFill>
                <a:effectLst/>
                <a:latin typeface="open sans" panose="020B0606030504020204" pitchFamily="34" charset="0"/>
              </a:rPr>
              <a:t>uéstrela en un bloque de texto independiente y omita las comillas. Comience una cita de bloque en una nueva línea y sangra el bloque aproximadamente a media pulgada del margen izquierdo (en la misma posición que un nuevo párrafo). </a:t>
            </a:r>
          </a:p>
          <a:p>
            <a:pPr algn="l"/>
            <a:r>
              <a:rPr lang="es-AR" b="0" i="0" dirty="0">
                <a:solidFill>
                  <a:srgbClr val="333333"/>
                </a:solidFill>
                <a:effectLst/>
                <a:latin typeface="open sans" panose="020B0606030504020204" pitchFamily="34" charset="0"/>
              </a:rPr>
              <a:t>Si hay párrafos adicionales dentro de la propia cita, sangra la primera línea de con media pulgada adicional. Utilice doble espacio en toda la cita. Al final de la cita en bloque, cite la fuente y el número de página o párrafo entre paréntesis después del signo de puntuación final.</a:t>
            </a:r>
          </a:p>
          <a:p>
            <a:endParaRPr lang="es-AR" dirty="0"/>
          </a:p>
        </p:txBody>
      </p:sp>
    </p:spTree>
    <p:extLst>
      <p:ext uri="{BB962C8B-B14F-4D97-AF65-F5344CB8AC3E}">
        <p14:creationId xmlns:p14="http://schemas.microsoft.com/office/powerpoint/2010/main" val="1622398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CECBF57-9407-300C-50B0-D58F64B8ECE8}"/>
              </a:ext>
            </a:extLst>
          </p:cNvPr>
          <p:cNvSpPr>
            <a:spLocks noGrp="1"/>
          </p:cNvSpPr>
          <p:nvPr>
            <p:ph type="title"/>
          </p:nvPr>
        </p:nvSpPr>
        <p:spPr>
          <a:xfrm>
            <a:off x="1757363" y="189757"/>
            <a:ext cx="9603275" cy="1049235"/>
          </a:xfrm>
        </p:spPr>
        <p:txBody>
          <a:bodyPr/>
          <a:lstStyle/>
          <a:p>
            <a:r>
              <a:rPr lang="es-AR" b="0" i="0" dirty="0">
                <a:solidFill>
                  <a:srgbClr val="111111"/>
                </a:solidFill>
                <a:effectLst/>
                <a:latin typeface="roboto slab" pitchFamily="2" charset="0"/>
              </a:rPr>
              <a:t>Cita en bloque con </a:t>
            </a:r>
            <a:r>
              <a:rPr lang="es-AR" b="0" i="0" dirty="0" err="1">
                <a:solidFill>
                  <a:srgbClr val="111111"/>
                </a:solidFill>
                <a:effectLst/>
                <a:latin typeface="roboto slab" pitchFamily="2" charset="0"/>
              </a:rPr>
              <a:t>parentésis</a:t>
            </a:r>
            <a:r>
              <a:rPr lang="es-AR" b="0" i="0" dirty="0">
                <a:solidFill>
                  <a:srgbClr val="111111"/>
                </a:solidFill>
                <a:effectLst/>
                <a:latin typeface="roboto slab" pitchFamily="2" charset="0"/>
              </a:rPr>
              <a:t/>
            </a:r>
            <a:br>
              <a:rPr lang="es-AR" b="0" i="0" dirty="0">
                <a:solidFill>
                  <a:srgbClr val="111111"/>
                </a:solidFill>
                <a:effectLst/>
                <a:latin typeface="roboto slab" pitchFamily="2" charset="0"/>
              </a:rPr>
            </a:br>
            <a:endParaRPr lang="es-AR" dirty="0"/>
          </a:p>
        </p:txBody>
      </p:sp>
      <p:pic>
        <p:nvPicPr>
          <p:cNvPr id="4098" name="Picture 2">
            <a:extLst>
              <a:ext uri="{FF2B5EF4-FFF2-40B4-BE49-F238E27FC236}">
                <a16:creationId xmlns:a16="http://schemas.microsoft.com/office/drawing/2014/main" xmlns="" id="{A8748FE3-3647-2420-44DE-4958D957ABD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57363" y="714375"/>
            <a:ext cx="7443787" cy="50823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9174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B316112-A9B6-A9D1-D0AE-26FAD5653639}"/>
              </a:ext>
            </a:extLst>
          </p:cNvPr>
          <p:cNvSpPr>
            <a:spLocks noGrp="1"/>
          </p:cNvSpPr>
          <p:nvPr>
            <p:ph type="title"/>
          </p:nvPr>
        </p:nvSpPr>
        <p:spPr>
          <a:xfrm>
            <a:off x="1294362" y="240848"/>
            <a:ext cx="9603275" cy="587718"/>
          </a:xfrm>
        </p:spPr>
        <p:txBody>
          <a:bodyPr>
            <a:normAutofit fontScale="90000"/>
          </a:bodyPr>
          <a:lstStyle/>
          <a:p>
            <a:r>
              <a:rPr lang="es-AR" b="0" i="0" dirty="0">
                <a:solidFill>
                  <a:srgbClr val="111111"/>
                </a:solidFill>
                <a:effectLst/>
                <a:latin typeface="roboto slab" pitchFamily="2" charset="0"/>
              </a:rPr>
              <a:t>Cita en bloque narrativa</a:t>
            </a:r>
            <a:br>
              <a:rPr lang="es-AR" b="0" i="0" dirty="0">
                <a:solidFill>
                  <a:srgbClr val="111111"/>
                </a:solidFill>
                <a:effectLst/>
                <a:latin typeface="roboto slab" pitchFamily="2" charset="0"/>
              </a:rPr>
            </a:br>
            <a:endParaRPr lang="es-AR" dirty="0"/>
          </a:p>
        </p:txBody>
      </p:sp>
      <p:pic>
        <p:nvPicPr>
          <p:cNvPr id="5122" name="Picture 2">
            <a:extLst>
              <a:ext uri="{FF2B5EF4-FFF2-40B4-BE49-F238E27FC236}">
                <a16:creationId xmlns:a16="http://schemas.microsoft.com/office/drawing/2014/main" xmlns="" id="{D0144EA3-3487-F93E-764F-D06138A2F2F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47140" y="828565"/>
            <a:ext cx="7922120" cy="51297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3257067"/>
      </p:ext>
    </p:extLst>
  </p:cSld>
  <p:clrMapOvr>
    <a:masterClrMapping/>
  </p:clrMapOvr>
</p:sld>
</file>

<file path=ppt/theme/theme1.xml><?xml version="1.0" encoding="utf-8"?>
<a:theme xmlns:a="http://schemas.openxmlformats.org/drawingml/2006/main" name="Galería">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Galería</Template>
  <TotalTime>57</TotalTime>
  <Words>541</Words>
  <Application>Microsoft Office PowerPoint</Application>
  <PresentationFormat>Panorámica</PresentationFormat>
  <Paragraphs>48</Paragraphs>
  <Slides>13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13</vt:i4>
      </vt:variant>
    </vt:vector>
  </HeadingPairs>
  <TitlesOfParts>
    <vt:vector size="18" baseType="lpstr">
      <vt:lpstr>Arial</vt:lpstr>
      <vt:lpstr>Gill Sans MT</vt:lpstr>
      <vt:lpstr>open sans</vt:lpstr>
      <vt:lpstr>roboto slab</vt:lpstr>
      <vt:lpstr>Galería</vt:lpstr>
      <vt:lpstr>Normas apa 7ma. edición</vt:lpstr>
      <vt:lpstr>Citas</vt:lpstr>
      <vt:lpstr>Citas textuales (menos de 40 palabras)</vt:lpstr>
      <vt:lpstr>Presentación de PowerPoint</vt:lpstr>
      <vt:lpstr>ejemplo:</vt:lpstr>
      <vt:lpstr>Presentación de PowerPoint</vt:lpstr>
      <vt:lpstr>Cita textual (más de 40 palabras)</vt:lpstr>
      <vt:lpstr>Cita en bloque con parentésis </vt:lpstr>
      <vt:lpstr>Cita en bloque narrativa </vt:lpstr>
      <vt:lpstr>Materiales con paginación </vt:lpstr>
      <vt:lpstr>Formato referencia bibliográfica</vt:lpstr>
      <vt:lpstr>Tamaño de fuente </vt:lpstr>
      <vt:lpstr>Interlineado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 Office User</dc:creator>
  <cp:lastModifiedBy>fernanda.colpas@gmail.com</cp:lastModifiedBy>
  <cp:revision>5</cp:revision>
  <dcterms:created xsi:type="dcterms:W3CDTF">2023-05-01T14:45:58Z</dcterms:created>
  <dcterms:modified xsi:type="dcterms:W3CDTF">2025-04-10T00:31:14Z</dcterms:modified>
</cp:coreProperties>
</file>