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78" r:id="rId6"/>
    <p:sldId id="279" r:id="rId7"/>
    <p:sldId id="260" r:id="rId8"/>
    <p:sldId id="262" r:id="rId9"/>
    <p:sldId id="261" r:id="rId10"/>
    <p:sldId id="263" r:id="rId11"/>
    <p:sldId id="264" r:id="rId12"/>
    <p:sldId id="280" r:id="rId13"/>
    <p:sldId id="265" r:id="rId14"/>
    <p:sldId id="266" r:id="rId15"/>
    <p:sldId id="267" r:id="rId16"/>
    <p:sldId id="268" r:id="rId17"/>
    <p:sldId id="281" r:id="rId18"/>
    <p:sldId id="269" r:id="rId19"/>
    <p:sldId id="270" r:id="rId20"/>
    <p:sldId id="271" r:id="rId21"/>
    <p:sldId id="283" r:id="rId22"/>
    <p:sldId id="284" r:id="rId23"/>
    <p:sldId id="272" r:id="rId24"/>
    <p:sldId id="273" r:id="rId25"/>
    <p:sldId id="274" r:id="rId26"/>
    <p:sldId id="275" r:id="rId27"/>
    <p:sldId id="276" r:id="rId28"/>
    <p:sldId id="282" r:id="rId29"/>
    <p:sldId id="277"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tableStyles" Target="tableStyle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theme" Target="theme/theme1.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viewProps" Target="view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presProps" Target="presProp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s-MX"/>
              <a:t>Haz clic para modificar el estilo de título del patrón</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6/16/2025</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‹Nº›</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s-MX"/>
              <a:t>Haz clic para modificar el estilo de título del patrón</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Content Placeholder 2"/>
          <p:cNvSpPr>
            <a:spLocks noGrp="1"/>
          </p:cNvSpPr>
          <p:nvPr>
            <p:ph idx="1"/>
          </p:nvPr>
        </p:nvSpPr>
        <p:spPr/>
        <p:txBody>
          <a:bodyPr ancho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s-MX"/>
              <a:t>Haz clic para modificar el estilo de título del patrón</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Date Placeholder 3"/>
          <p:cNvSpPr>
            <a:spLocks noGrp="1"/>
          </p:cNvSpPr>
          <p:nvPr>
            <p:ph type="dt" sz="half" idx="10"/>
          </p:nvPr>
        </p:nvSpPr>
        <p:spPr/>
        <p:txBody>
          <a:bodyPr/>
          <a:lstStyle/>
          <a:p>
            <a:fld id="{48A87A34-81AB-432B-8DAE-1953F412C126}" type="datetimeFigureOut">
              <a:rPr lang="en-US" dirty="0"/>
              <a:t>6/16/2025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s-MX"/>
              <a:t>Haz clic para modificar el estilo de título del patrón</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6/16/2025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s-MX"/>
              <a:t>Haz clic para modificar el estilo de título del patrón</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Content Placeholder 3"/>
          <p:cNvSpPr>
            <a:spLocks noGrp="1"/>
          </p:cNvSpPr>
          <p:nvPr>
            <p:ph sz="half" idx="2"/>
          </p:nvPr>
        </p:nvSpPr>
        <p:spPr>
          <a:xfrm>
            <a:off x="1447191" y="2824269"/>
            <a:ext cx="4645152" cy="2644457"/>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Content Placeholder 5"/>
          <p:cNvSpPr>
            <a:spLocks noGrp="1"/>
          </p:cNvSpPr>
          <p:nvPr>
            <p:ph sz="quarter" idx="4"/>
          </p:nvPr>
        </p:nvSpPr>
        <p:spPr>
          <a:xfrm>
            <a:off x="6412362" y="2821491"/>
            <a:ext cx="4645152" cy="2637371"/>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6/16/2025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‹Nº›</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6/16/2025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6/16/2025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s-MX"/>
              <a:t>Haz clic para modificar el estilo de título del patrón</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6/16/2025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s-MX"/>
              <a:t>Haz clic para modificar el estilo de título del patrón</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MX"/>
              <a:t>Haz clic en el icono para agregar una imagen</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6/16/2025</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image" Target="../media/image1.jpg"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s-MX"/>
              <a:t>Haz clic para modificar el estilo de título del patrón</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6/16/2025</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‹Nº›</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2.xml" /></Relationships>
</file>

<file path=ppt/slides/_rels/slide10.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image" Target="../media/image10.jpe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image" Target="../media/image11.jpe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image" Target="../media/image12.jpe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3" Type="http://schemas.openxmlformats.org/officeDocument/2006/relationships/image" Target="../media/image14.jpeg" /><Relationship Id="rId2" Type="http://schemas.openxmlformats.org/officeDocument/2006/relationships/image" Target="../media/image13.jpeg"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2" Type="http://schemas.openxmlformats.org/officeDocument/2006/relationships/image" Target="../media/image15.jpeg"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2" Type="http://schemas.openxmlformats.org/officeDocument/2006/relationships/image" Target="../media/image16.jpe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3" Type="http://schemas.openxmlformats.org/officeDocument/2006/relationships/image" Target="../media/image18.jpeg" /><Relationship Id="rId2" Type="http://schemas.openxmlformats.org/officeDocument/2006/relationships/image" Target="../media/image17.jpeg" /><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2" Type="http://schemas.openxmlformats.org/officeDocument/2006/relationships/image" Target="../media/image19.jpeg" /><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2" Type="http://schemas.openxmlformats.org/officeDocument/2006/relationships/image" Target="../media/image20.jpeg" /><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3" Type="http://schemas.openxmlformats.org/officeDocument/2006/relationships/image" Target="../media/image22.jpeg" /><Relationship Id="rId2" Type="http://schemas.openxmlformats.org/officeDocument/2006/relationships/image" Target="../media/image21.jpeg" /><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3" Type="http://schemas.openxmlformats.org/officeDocument/2006/relationships/image" Target="../media/image24.jpeg" /><Relationship Id="rId2" Type="http://schemas.openxmlformats.org/officeDocument/2006/relationships/image" Target="../media/image23.jpe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3" Type="http://schemas.openxmlformats.org/officeDocument/2006/relationships/image" Target="../media/image5.jpeg" /><Relationship Id="rId2" Type="http://schemas.openxmlformats.org/officeDocument/2006/relationships/image" Target="../media/image4.jpe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3" Type="http://schemas.openxmlformats.org/officeDocument/2006/relationships/image" Target="../media/image7.jpeg" /><Relationship Id="rId2" Type="http://schemas.openxmlformats.org/officeDocument/2006/relationships/image" Target="../media/image6.jpe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CB7F00-1D5F-EDF6-94F0-3A8E6C52337B}"/>
              </a:ext>
            </a:extLst>
          </p:cNvPr>
          <p:cNvSpPr>
            <a:spLocks noGrp="1"/>
          </p:cNvSpPr>
          <p:nvPr>
            <p:ph type="title"/>
          </p:nvPr>
        </p:nvSpPr>
        <p:spPr/>
        <p:style>
          <a:lnRef idx="2">
            <a:schemeClr val="accent3"/>
          </a:lnRef>
          <a:fillRef idx="1">
            <a:schemeClr val="lt1"/>
          </a:fillRef>
          <a:effectRef idx="0">
            <a:schemeClr val="accent3"/>
          </a:effectRef>
          <a:fontRef idx="minor">
            <a:schemeClr val="dk1"/>
          </a:fontRef>
        </p:style>
        <p:txBody>
          <a:bodyPr/>
          <a:lstStyle/>
          <a:p>
            <a:r>
              <a:rPr lang="es-AR" dirty="0">
                <a:latin typeface="ADLaM Display" panose="02010000000000000000" pitchFamily="2" charset="0"/>
                <a:ea typeface="ADLaM Display" panose="02010000000000000000" pitchFamily="2" charset="0"/>
                <a:cs typeface="ADLaM Display" panose="02010000000000000000" pitchFamily="2" charset="0"/>
              </a:rPr>
              <a:t>Geografía</a:t>
            </a:r>
            <a:r>
              <a:rPr lang="es-AR" dirty="0"/>
              <a:t> </a:t>
            </a:r>
            <a:endParaRPr lang="es-US" dirty="0"/>
          </a:p>
        </p:txBody>
      </p:sp>
      <p:sp>
        <p:nvSpPr>
          <p:cNvPr id="3" name="Subtítulo 2">
            <a:extLst>
              <a:ext uri="{FF2B5EF4-FFF2-40B4-BE49-F238E27FC236}">
                <a16:creationId xmlns:a16="http://schemas.microsoft.com/office/drawing/2014/main" id="{45FD6D29-D783-61D5-61DA-0AC10EFBFFB2}"/>
              </a:ext>
            </a:extLst>
          </p:cNvPr>
          <p:cNvSpPr>
            <a:spLocks noGrp="1"/>
          </p:cNvSpPr>
          <p:nvPr>
            <p:ph idx="1"/>
          </p:nvPr>
        </p:nvSpPr>
        <p:spPr>
          <a:xfrm>
            <a:off x="1451579" y="2015733"/>
            <a:ext cx="9603275" cy="2661350"/>
          </a:xfrm>
          <a:solidFill>
            <a:schemeClr val="bg1"/>
          </a:solidFill>
        </p:spPr>
        <p:style>
          <a:lnRef idx="2">
            <a:schemeClr val="accent3"/>
          </a:lnRef>
          <a:fillRef idx="1">
            <a:schemeClr val="lt1"/>
          </a:fillRef>
          <a:effectRef idx="0">
            <a:schemeClr val="accent3"/>
          </a:effectRef>
          <a:fontRef idx="minor">
            <a:schemeClr val="dk1"/>
          </a:fontRef>
        </p:style>
        <p:txBody>
          <a:bodyPr>
            <a:normAutofit/>
          </a:bodyPr>
          <a:lstStyle/>
          <a:p>
            <a:endParaRPr lang="es-AR" dirty="0"/>
          </a:p>
          <a:p>
            <a:r>
              <a:rPr lang="es-AR" sz="2400" b="1" dirty="0">
                <a:latin typeface="Baguet Script" pitchFamily="2" charset="0"/>
              </a:rPr>
              <a:t>Trabajo Integrador </a:t>
            </a:r>
          </a:p>
          <a:p>
            <a:r>
              <a:rPr lang="es-AR" sz="2400" b="1" dirty="0">
                <a:latin typeface="Baguet Script" pitchFamily="2" charset="0"/>
              </a:rPr>
              <a:t>1ro D</a:t>
            </a:r>
          </a:p>
          <a:p>
            <a:r>
              <a:rPr lang="es-AR" sz="2400" b="1" dirty="0">
                <a:latin typeface="Baguet Script" pitchFamily="2" charset="0"/>
              </a:rPr>
              <a:t>Frías Bautista – Torés Ivo</a:t>
            </a:r>
            <a:endParaRPr lang="es-US" sz="2400" b="1" dirty="0">
              <a:latin typeface="Baguet Script" pitchFamily="2" charset="0"/>
            </a:endParaRPr>
          </a:p>
        </p:txBody>
      </p:sp>
      <p:pic>
        <p:nvPicPr>
          <p:cNvPr id="4" name="Imagen 3">
            <a:extLst>
              <a:ext uri="{FF2B5EF4-FFF2-40B4-BE49-F238E27FC236}">
                <a16:creationId xmlns:a16="http://schemas.microsoft.com/office/drawing/2014/main" id="{E2B75E94-F319-2A6C-4751-25AC8ADBF50B}"/>
              </a:ext>
            </a:extLst>
          </p:cNvPr>
          <p:cNvPicPr>
            <a:picLocks noChangeAspect="1"/>
          </p:cNvPicPr>
          <p:nvPr/>
        </p:nvPicPr>
        <p:blipFill>
          <a:blip r:embed="rId2"/>
          <a:stretch>
            <a:fillRect/>
          </a:stretch>
        </p:blipFill>
        <p:spPr>
          <a:xfrm>
            <a:off x="6875252" y="2130974"/>
            <a:ext cx="2702335" cy="2430867"/>
          </a:xfrm>
          <a:prstGeom prst="rect">
            <a:avLst/>
          </a:prstGeom>
        </p:spPr>
      </p:pic>
    </p:spTree>
    <p:extLst>
      <p:ext uri="{BB962C8B-B14F-4D97-AF65-F5344CB8AC3E}">
        <p14:creationId xmlns:p14="http://schemas.microsoft.com/office/powerpoint/2010/main" val="42346374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93A972-FA1B-377E-4C97-DF8B68E2199D}"/>
              </a:ext>
            </a:extLst>
          </p:cNvPr>
          <p:cNvSpPr>
            <a:spLocks noGrp="1"/>
          </p:cNvSpPr>
          <p:nvPr>
            <p:ph type="title"/>
          </p:nvPr>
        </p:nvSpPr>
        <p:spPr/>
        <p:txBody>
          <a:bodyPr/>
          <a:lstStyle/>
          <a:p>
            <a:r>
              <a:rPr lang="es-AR" dirty="0"/>
              <a:t>China </a:t>
            </a:r>
            <a:endParaRPr lang="es-US" dirty="0"/>
          </a:p>
        </p:txBody>
      </p:sp>
      <p:sp>
        <p:nvSpPr>
          <p:cNvPr id="3" name="Marcador de contenido 2">
            <a:extLst>
              <a:ext uri="{FF2B5EF4-FFF2-40B4-BE49-F238E27FC236}">
                <a16:creationId xmlns:a16="http://schemas.microsoft.com/office/drawing/2014/main" id="{44FE460F-FDC2-8E95-243B-414C526EA8F7}"/>
              </a:ext>
            </a:extLst>
          </p:cNvPr>
          <p:cNvSpPr>
            <a:spLocks noGrp="1"/>
          </p:cNvSpPr>
          <p:nvPr>
            <p:ph idx="1"/>
          </p:nvPr>
        </p:nvSpPr>
        <p:spPr/>
        <p:txBody>
          <a:bodyPr>
            <a:normAutofit/>
          </a:bodyPr>
          <a:lstStyle/>
          <a:p>
            <a:r>
              <a:rPr lang="es-AR" sz="1600" b="1" u="sng" dirty="0">
                <a:solidFill>
                  <a:schemeClr val="accent5"/>
                </a:solidFill>
                <a:latin typeface="ADLaM Display" panose="02010000000000000000" pitchFamily="2" charset="0"/>
                <a:ea typeface="ADLaM Display" panose="02010000000000000000" pitchFamily="2" charset="0"/>
                <a:cs typeface="ADLaM Display" panose="02010000000000000000" pitchFamily="2" charset="0"/>
              </a:rPr>
              <a:t>División política*</a:t>
            </a:r>
            <a:r>
              <a:rPr lang="es-AR" sz="1200" dirty="0">
                <a:solidFill>
                  <a:schemeClr val="accent5"/>
                </a:solidFill>
                <a:latin typeface="ADLaM Display" panose="02010000000000000000" pitchFamily="2" charset="0"/>
                <a:ea typeface="ADLaM Display" panose="02010000000000000000" pitchFamily="2" charset="0"/>
                <a:cs typeface="ADLaM Display" panose="02010000000000000000" pitchFamily="2" charset="0"/>
              </a:rPr>
              <a:t>
China se divide en 23 provincias, 5 regiones autónomas, 4 municipios bajo jurisdicción central (Pekín, Shanghái, Tianjin y Chongqing) y 2 regiones administrativas especiales (Hong Kong y Macao).</a:t>
            </a:r>
          </a:p>
          <a:p>
            <a:endParaRPr lang="es-US" sz="1200" dirty="0">
              <a:solidFill>
                <a:schemeClr val="accent5"/>
              </a:solidFill>
              <a:latin typeface="ADLaM Display" panose="02010000000000000000" pitchFamily="2" charset="0"/>
              <a:ea typeface="ADLaM Display" panose="02010000000000000000" pitchFamily="2" charset="0"/>
              <a:cs typeface="ADLaM Display" panose="02010000000000000000" pitchFamily="2" charset="0"/>
            </a:endParaRPr>
          </a:p>
        </p:txBody>
      </p:sp>
      <p:pic>
        <p:nvPicPr>
          <p:cNvPr id="4" name="Imagen 3">
            <a:extLst>
              <a:ext uri="{FF2B5EF4-FFF2-40B4-BE49-F238E27FC236}">
                <a16:creationId xmlns:a16="http://schemas.microsoft.com/office/drawing/2014/main" id="{8E68260E-A639-640C-7C4A-3B88EEC21BE9}"/>
              </a:ext>
            </a:extLst>
          </p:cNvPr>
          <p:cNvPicPr>
            <a:picLocks noChangeAspect="1"/>
          </p:cNvPicPr>
          <p:nvPr/>
        </p:nvPicPr>
        <p:blipFill>
          <a:blip r:embed="rId2"/>
          <a:stretch>
            <a:fillRect/>
          </a:stretch>
        </p:blipFill>
        <p:spPr>
          <a:xfrm>
            <a:off x="8694183" y="2763430"/>
            <a:ext cx="2968154" cy="2702915"/>
          </a:xfrm>
          <a:prstGeom prst="rect">
            <a:avLst/>
          </a:prstGeom>
        </p:spPr>
      </p:pic>
      <p:sp>
        <p:nvSpPr>
          <p:cNvPr id="6" name="CuadroTexto 5">
            <a:extLst>
              <a:ext uri="{FF2B5EF4-FFF2-40B4-BE49-F238E27FC236}">
                <a16:creationId xmlns:a16="http://schemas.microsoft.com/office/drawing/2014/main" id="{3B03D356-94E4-16DC-B7F6-0FA464D5CF42}"/>
              </a:ext>
            </a:extLst>
          </p:cNvPr>
          <p:cNvSpPr txBox="1"/>
          <p:nvPr/>
        </p:nvSpPr>
        <p:spPr>
          <a:xfrm>
            <a:off x="1655201" y="3140873"/>
            <a:ext cx="6104504" cy="1877437"/>
          </a:xfrm>
          <a:prstGeom prst="rect">
            <a:avLst/>
          </a:prstGeom>
          <a:noFill/>
        </p:spPr>
        <p:txBody>
          <a:bodyPr wrap="square">
            <a:spAutoFit/>
          </a:bodyPr>
          <a:lstStyle/>
          <a:p>
            <a:r>
              <a:rPr lang="es-US" sz="1600" b="1" u="sng" dirty="0">
                <a:solidFill>
                  <a:schemeClr val="accent5"/>
                </a:solidFill>
                <a:latin typeface="ADLaM Display" panose="02010000000000000000" pitchFamily="2" charset="0"/>
                <a:ea typeface="ADLaM Display" panose="02010000000000000000" pitchFamily="2" charset="0"/>
                <a:cs typeface="ADLaM Display" panose="02010000000000000000" pitchFamily="2" charset="0"/>
              </a:rPr>
              <a:t>Forma de gobierno</a:t>
            </a:r>
            <a:endParaRPr lang="es-AR" sz="1600" b="1" u="sng" dirty="0">
              <a:solidFill>
                <a:schemeClr val="accent5"/>
              </a:solidFill>
              <a:latin typeface="ADLaM Display" panose="02010000000000000000" pitchFamily="2" charset="0"/>
              <a:ea typeface="ADLaM Display" panose="02010000000000000000" pitchFamily="2" charset="0"/>
              <a:cs typeface="ADLaM Display" panose="02010000000000000000" pitchFamily="2" charset="0"/>
            </a:endParaRPr>
          </a:p>
          <a:p>
            <a:r>
              <a:rPr lang="es-US" sz="1200" dirty="0">
                <a:solidFill>
                  <a:schemeClr val="accent5"/>
                </a:solidFill>
                <a:latin typeface="ADLaM Display" panose="02010000000000000000" pitchFamily="2" charset="0"/>
                <a:ea typeface="ADLaM Display" panose="02010000000000000000" pitchFamily="2" charset="0"/>
                <a:cs typeface="ADLaM Display" panose="02010000000000000000" pitchFamily="2" charset="0"/>
              </a:rPr>
              <a:t>China es una república popular, lo que significa que el gobierno está controlado por el pueblo a través de sus representantes. El Partido Comunista de China tiene un papel importante en el gobierno del país.</a:t>
            </a:r>
            <a:endParaRPr lang="es-AR" sz="1200" dirty="0">
              <a:solidFill>
                <a:schemeClr val="accent5"/>
              </a:solidFill>
              <a:latin typeface="ADLaM Display" panose="02010000000000000000" pitchFamily="2" charset="0"/>
              <a:ea typeface="ADLaM Display" panose="02010000000000000000" pitchFamily="2" charset="0"/>
              <a:cs typeface="ADLaM Display" panose="02010000000000000000" pitchFamily="2" charset="0"/>
            </a:endParaRPr>
          </a:p>
          <a:p>
            <a:endParaRPr lang="es-AR" sz="1200" dirty="0">
              <a:solidFill>
                <a:schemeClr val="accent5"/>
              </a:solidFill>
              <a:latin typeface="ADLaM Display" panose="02010000000000000000" pitchFamily="2" charset="0"/>
              <a:ea typeface="ADLaM Display" panose="02010000000000000000" pitchFamily="2" charset="0"/>
              <a:cs typeface="ADLaM Display" panose="02010000000000000000" pitchFamily="2" charset="0"/>
            </a:endParaRPr>
          </a:p>
          <a:p>
            <a:r>
              <a:rPr lang="es-AR" sz="1600" b="1" u="sng" dirty="0">
                <a:solidFill>
                  <a:schemeClr val="accent5"/>
                </a:solidFill>
                <a:latin typeface="ADLaM Display" panose="02010000000000000000" pitchFamily="2" charset="0"/>
                <a:ea typeface="ADLaM Display" panose="02010000000000000000" pitchFamily="2" charset="0"/>
                <a:cs typeface="ADLaM Display" panose="02010000000000000000" pitchFamily="2" charset="0"/>
              </a:rPr>
              <a:t>Superficie</a:t>
            </a:r>
            <a:r>
              <a:rPr lang="es-AR" sz="1200" dirty="0">
                <a:solidFill>
                  <a:schemeClr val="accent5"/>
                </a:solidFill>
                <a:latin typeface="ADLaM Display" panose="02010000000000000000" pitchFamily="2" charset="0"/>
                <a:ea typeface="ADLaM Display" panose="02010000000000000000" pitchFamily="2" charset="0"/>
                <a:cs typeface="ADLaM Display" panose="02010000000000000000" pitchFamily="2" charset="0"/>
              </a:rPr>
              <a:t>*
China es un país muy grande, con una superficie de aproximadamente 9,6 millones de kilómetros cuadrados. Es el tercer país más grande del mundo en términos de superficie.</a:t>
            </a:r>
            <a:endParaRPr lang="es-US" sz="1200" dirty="0">
              <a:solidFill>
                <a:schemeClr val="accent5"/>
              </a:solidFill>
              <a:latin typeface="ADLaM Display" panose="02010000000000000000" pitchFamily="2" charset="0"/>
              <a:ea typeface="ADLaM Display" panose="02010000000000000000" pitchFamily="2" charset="0"/>
              <a:cs typeface="ADLaM Display" panose="02010000000000000000" pitchFamily="2" charset="0"/>
            </a:endParaRPr>
          </a:p>
        </p:txBody>
      </p:sp>
    </p:spTree>
    <p:extLst>
      <p:ext uri="{BB962C8B-B14F-4D97-AF65-F5344CB8AC3E}">
        <p14:creationId xmlns:p14="http://schemas.microsoft.com/office/powerpoint/2010/main" val="30344071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69F8BD-BF88-6D10-7A39-767844B1CD1A}"/>
              </a:ext>
            </a:extLst>
          </p:cNvPr>
          <p:cNvSpPr>
            <a:spLocks noGrp="1"/>
          </p:cNvSpPr>
          <p:nvPr>
            <p:ph type="title"/>
          </p:nvPr>
        </p:nvSpPr>
        <p:spPr/>
        <p:txBody>
          <a:bodyPr/>
          <a:lstStyle/>
          <a:p>
            <a:r>
              <a:rPr lang="es-AR" dirty="0"/>
              <a:t>China </a:t>
            </a:r>
            <a:endParaRPr lang="es-US" dirty="0"/>
          </a:p>
        </p:txBody>
      </p:sp>
      <p:sp>
        <p:nvSpPr>
          <p:cNvPr id="3" name="Marcador de contenido 2">
            <a:extLst>
              <a:ext uri="{FF2B5EF4-FFF2-40B4-BE49-F238E27FC236}">
                <a16:creationId xmlns:a16="http://schemas.microsoft.com/office/drawing/2014/main" id="{E737F24A-E761-B34A-E119-5E95F9D34D39}"/>
              </a:ext>
            </a:extLst>
          </p:cNvPr>
          <p:cNvSpPr>
            <a:spLocks noGrp="1"/>
          </p:cNvSpPr>
          <p:nvPr>
            <p:ph idx="1"/>
          </p:nvPr>
        </p:nvSpPr>
        <p:spPr/>
        <p:txBody>
          <a:bodyPr>
            <a:normAutofit/>
          </a:bodyPr>
          <a:lstStyle/>
          <a:p>
            <a:r>
              <a:rPr lang="es-AR" dirty="0"/>
              <a:t>*</a:t>
            </a:r>
            <a:r>
              <a:rPr lang="es-AR" sz="1600" b="1" u="sng" dirty="0">
                <a:solidFill>
                  <a:schemeClr val="accent5"/>
                </a:solidFill>
                <a:latin typeface="ADLaM Display" panose="02010000000000000000" pitchFamily="2" charset="0"/>
                <a:ea typeface="ADLaM Display" panose="02010000000000000000" pitchFamily="2" charset="0"/>
                <a:cs typeface="ADLaM Display" panose="02010000000000000000" pitchFamily="2" charset="0"/>
              </a:rPr>
              <a:t>Bandera de China*</a:t>
            </a:r>
            <a:r>
              <a:rPr lang="es-AR" sz="1200" dirty="0">
                <a:solidFill>
                  <a:schemeClr val="accent5"/>
                </a:solidFill>
                <a:latin typeface="ADLaM Display" panose="02010000000000000000" pitchFamily="2" charset="0"/>
                <a:ea typeface="ADLaM Display" panose="02010000000000000000" pitchFamily="2" charset="0"/>
                <a:cs typeface="ADLaM Display" panose="02010000000000000000" pitchFamily="2" charset="0"/>
              </a:rPr>
              <a:t>
La bandera de China es roja con cinco estrellas amarillas. La estrella grande representa al Partido Comunista de China, y las cuatro estrellas más pequeñas representan a las cuatro clases sociales (obreros, campesinos, pequeña burguesía y burguesía nacional).</a:t>
            </a:r>
          </a:p>
          <a:p>
            <a:r>
              <a:rPr lang="es-AR" sz="1500" b="1" u="sng" dirty="0">
                <a:solidFill>
                  <a:schemeClr val="accent5"/>
                </a:solidFill>
                <a:latin typeface="ADLaM Display" panose="02010000000000000000" pitchFamily="2" charset="0"/>
                <a:ea typeface="ADLaM Display" panose="02010000000000000000" pitchFamily="2" charset="0"/>
                <a:cs typeface="ADLaM Display" panose="02010000000000000000" pitchFamily="2" charset="0"/>
              </a:rPr>
              <a:t>Relieve</a:t>
            </a:r>
            <a:r>
              <a:rPr lang="es-AR" sz="1500" dirty="0">
                <a:solidFill>
                  <a:schemeClr val="accent5"/>
                </a:solidFill>
                <a:latin typeface="ADLaM Display" panose="02010000000000000000" pitchFamily="2" charset="0"/>
                <a:ea typeface="ADLaM Display" panose="02010000000000000000" pitchFamily="2" charset="0"/>
                <a:cs typeface="ADLaM Display" panose="02010000000000000000" pitchFamily="2" charset="0"/>
              </a:rPr>
              <a:t>
</a:t>
            </a:r>
            <a:r>
              <a:rPr lang="es-AR" sz="1200" dirty="0">
                <a:solidFill>
                  <a:schemeClr val="accent5"/>
                </a:solidFill>
                <a:latin typeface="ADLaM Display" panose="02010000000000000000" pitchFamily="2" charset="0"/>
                <a:ea typeface="ADLaM Display" panose="02010000000000000000" pitchFamily="2" charset="0"/>
                <a:cs typeface="ADLaM Display" panose="02010000000000000000" pitchFamily="2" charset="0"/>
              </a:rPr>
              <a:t>China tiene un relieve muy variado, con:
 Montañas en el oeste, como el Himalaya y el </a:t>
            </a:r>
            <a:r>
              <a:rPr lang="es-AR" sz="1200" dirty="0" err="1">
                <a:solidFill>
                  <a:schemeClr val="accent5"/>
                </a:solidFill>
                <a:latin typeface="ADLaM Display" panose="02010000000000000000" pitchFamily="2" charset="0"/>
                <a:ea typeface="ADLaM Display" panose="02010000000000000000" pitchFamily="2" charset="0"/>
                <a:cs typeface="ADLaM Display" panose="02010000000000000000" pitchFamily="2" charset="0"/>
              </a:rPr>
              <a:t>Karakórum</a:t>
            </a:r>
            <a:r>
              <a:rPr lang="es-AR" sz="1200" dirty="0">
                <a:solidFill>
                  <a:schemeClr val="accent5"/>
                </a:solidFill>
                <a:latin typeface="ADLaM Display" panose="02010000000000000000" pitchFamily="2" charset="0"/>
                <a:ea typeface="ADLaM Display" panose="02010000000000000000" pitchFamily="2" charset="0"/>
                <a:cs typeface="ADLaM Display" panose="02010000000000000000" pitchFamily="2" charset="0"/>
              </a:rPr>
              <a:t>
- Llanuras en el este, como la llanura del norte de China
- Desiertos en el noroeste, como el desierto de Gobi
- Ríos y lagos, como el río Yangtsé y el lago Qinghai</a:t>
            </a:r>
          </a:p>
          <a:p>
            <a:endParaRPr lang="es-US" dirty="0"/>
          </a:p>
        </p:txBody>
      </p:sp>
      <p:pic>
        <p:nvPicPr>
          <p:cNvPr id="4" name="Imagen 3">
            <a:extLst>
              <a:ext uri="{FF2B5EF4-FFF2-40B4-BE49-F238E27FC236}">
                <a16:creationId xmlns:a16="http://schemas.microsoft.com/office/drawing/2014/main" id="{5016650B-5B12-EC72-3265-921506C6977B}"/>
              </a:ext>
            </a:extLst>
          </p:cNvPr>
          <p:cNvPicPr>
            <a:picLocks noChangeAspect="1"/>
          </p:cNvPicPr>
          <p:nvPr/>
        </p:nvPicPr>
        <p:blipFill>
          <a:blip r:embed="rId2"/>
          <a:srcRect l="20287" t="12737" r="19031" b="9827"/>
          <a:stretch>
            <a:fillRect/>
          </a:stretch>
        </p:blipFill>
        <p:spPr>
          <a:xfrm>
            <a:off x="6523620" y="3281197"/>
            <a:ext cx="3741443" cy="2037345"/>
          </a:xfrm>
          <a:prstGeom prst="rect">
            <a:avLst/>
          </a:prstGeom>
        </p:spPr>
      </p:pic>
    </p:spTree>
    <p:extLst>
      <p:ext uri="{BB962C8B-B14F-4D97-AF65-F5344CB8AC3E}">
        <p14:creationId xmlns:p14="http://schemas.microsoft.com/office/powerpoint/2010/main" val="32597770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957CE9-6C0B-624A-4C64-AD01DC816F8D}"/>
              </a:ext>
            </a:extLst>
          </p:cNvPr>
          <p:cNvSpPr>
            <a:spLocks noGrp="1"/>
          </p:cNvSpPr>
          <p:nvPr>
            <p:ph type="title"/>
          </p:nvPr>
        </p:nvSpPr>
        <p:spPr>
          <a:xfrm>
            <a:off x="1451579" y="804520"/>
            <a:ext cx="9603275" cy="780830"/>
          </a:xfrm>
        </p:spPr>
        <p:txBody>
          <a:bodyPr/>
          <a:lstStyle/>
          <a:p>
            <a:r>
              <a:rPr lang="es-AR"/>
              <a:t>China</a:t>
            </a:r>
            <a:endParaRPr lang="es-US" dirty="0"/>
          </a:p>
        </p:txBody>
      </p:sp>
      <p:sp>
        <p:nvSpPr>
          <p:cNvPr id="3" name="Marcador de contenido 2">
            <a:extLst>
              <a:ext uri="{FF2B5EF4-FFF2-40B4-BE49-F238E27FC236}">
                <a16:creationId xmlns:a16="http://schemas.microsoft.com/office/drawing/2014/main" id="{412C750F-C4B6-9962-4973-88FB725E1029}"/>
              </a:ext>
            </a:extLst>
          </p:cNvPr>
          <p:cNvSpPr>
            <a:spLocks noGrp="1"/>
          </p:cNvSpPr>
          <p:nvPr>
            <p:ph idx="1"/>
          </p:nvPr>
        </p:nvSpPr>
        <p:spPr/>
        <p:txBody>
          <a:bodyPr>
            <a:normAutofit/>
          </a:bodyPr>
          <a:lstStyle/>
          <a:p>
            <a:r>
              <a:rPr lang="es-US" sz="1600" b="1" u="sng" dirty="0">
                <a:solidFill>
                  <a:schemeClr val="accent5"/>
                </a:solidFill>
                <a:latin typeface="ADLaM Display" panose="02010000000000000000" pitchFamily="2" charset="0"/>
                <a:ea typeface="ADLaM Display" panose="02010000000000000000" pitchFamily="2" charset="0"/>
                <a:cs typeface="ADLaM Display" panose="02010000000000000000" pitchFamily="2" charset="0"/>
              </a:rPr>
              <a:t>Cantidad de habitantes</a:t>
            </a:r>
            <a:endParaRPr lang="es-AR" sz="1600" b="1" u="sng" dirty="0">
              <a:solidFill>
                <a:schemeClr val="accent5"/>
              </a:solidFill>
              <a:latin typeface="ADLaM Display" panose="02010000000000000000" pitchFamily="2" charset="0"/>
              <a:ea typeface="ADLaM Display" panose="02010000000000000000" pitchFamily="2" charset="0"/>
              <a:cs typeface="ADLaM Display" panose="02010000000000000000" pitchFamily="2" charset="0"/>
            </a:endParaRPr>
          </a:p>
          <a:p>
            <a:r>
              <a:rPr lang="es-US" sz="1400" dirty="0">
                <a:solidFill>
                  <a:schemeClr val="accent5"/>
                </a:solidFill>
                <a:latin typeface="ADLaM Display" panose="02010000000000000000" pitchFamily="2" charset="0"/>
                <a:ea typeface="ADLaM Display" panose="02010000000000000000" pitchFamily="2" charset="0"/>
                <a:cs typeface="ADLaM Display" panose="02010000000000000000" pitchFamily="2" charset="0"/>
              </a:rPr>
              <a:t>China es el país más poblado del mundo, con más de 1.400 millones de personas. La mayoría de los chinos viven en ciudades y pueblos en la costa este del país.</a:t>
            </a:r>
            <a:endParaRPr lang="es-AR" sz="1400" dirty="0">
              <a:solidFill>
                <a:schemeClr val="accent5"/>
              </a:solidFill>
              <a:latin typeface="ADLaM Display" panose="02010000000000000000" pitchFamily="2" charset="0"/>
              <a:ea typeface="ADLaM Display" panose="02010000000000000000" pitchFamily="2" charset="0"/>
              <a:cs typeface="ADLaM Display" panose="02010000000000000000" pitchFamily="2" charset="0"/>
            </a:endParaRPr>
          </a:p>
          <a:p>
            <a:r>
              <a:rPr lang="es-AR" sz="1600" b="1" u="sng" dirty="0">
                <a:solidFill>
                  <a:schemeClr val="accent5"/>
                </a:solidFill>
                <a:latin typeface="ADLaM Display" panose="02010000000000000000" pitchFamily="2" charset="0"/>
                <a:ea typeface="ADLaM Display" panose="02010000000000000000" pitchFamily="2" charset="0"/>
                <a:cs typeface="ADLaM Display" panose="02010000000000000000" pitchFamily="2" charset="0"/>
              </a:rPr>
              <a:t>Actividad económica</a:t>
            </a:r>
            <a:r>
              <a:rPr lang="es-AR" sz="1400" dirty="0">
                <a:solidFill>
                  <a:schemeClr val="accent5"/>
                </a:solidFill>
                <a:latin typeface="ADLaM Display" panose="02010000000000000000" pitchFamily="2" charset="0"/>
                <a:ea typeface="ADLaM Display" panose="02010000000000000000" pitchFamily="2" charset="0"/>
                <a:cs typeface="ADLaM Display" panose="02010000000000000000" pitchFamily="2" charset="0"/>
              </a:rPr>
              <a:t>
La economía de China se basa en:</a:t>
            </a:r>
          </a:p>
          <a:p>
            <a:r>
              <a:rPr lang="es-AR" sz="1400" dirty="0">
                <a:solidFill>
                  <a:schemeClr val="accent5"/>
                </a:solidFill>
                <a:latin typeface="ADLaM Display" panose="02010000000000000000" pitchFamily="2" charset="0"/>
                <a:ea typeface="ADLaM Display" panose="02010000000000000000" pitchFamily="2" charset="0"/>
                <a:cs typeface="ADLaM Display" panose="02010000000000000000" pitchFamily="2" charset="0"/>
              </a:rPr>
              <a:t> La industria manufacturera, con productos como electrónica, textiles y maquinaria
- La agricultura, con productos como arroz, trigo y té
- Los servicios, incluyendo finanzas, educación y atención médica
- La construcción y la infraestructura, con proyectos como carreteras, puentes y edificios</a:t>
            </a:r>
          </a:p>
          <a:p>
            <a:endParaRPr lang="es-US" dirty="0"/>
          </a:p>
        </p:txBody>
      </p:sp>
    </p:spTree>
    <p:extLst>
      <p:ext uri="{BB962C8B-B14F-4D97-AF65-F5344CB8AC3E}">
        <p14:creationId xmlns:p14="http://schemas.microsoft.com/office/powerpoint/2010/main" val="28777392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2D7EB3-9988-A7C2-45B9-4A9002CB3678}"/>
              </a:ext>
            </a:extLst>
          </p:cNvPr>
          <p:cNvSpPr>
            <a:spLocks noGrp="1"/>
          </p:cNvSpPr>
          <p:nvPr>
            <p:ph type="title"/>
          </p:nvPr>
        </p:nvSpPr>
        <p:spPr/>
        <p:txBody>
          <a:bodyPr/>
          <a:lstStyle/>
          <a:p>
            <a:r>
              <a:rPr lang="es-AR" dirty="0"/>
              <a:t>China </a:t>
            </a:r>
            <a:endParaRPr lang="es-US" dirty="0"/>
          </a:p>
        </p:txBody>
      </p:sp>
      <p:sp>
        <p:nvSpPr>
          <p:cNvPr id="3" name="Marcador de contenido 2">
            <a:extLst>
              <a:ext uri="{FF2B5EF4-FFF2-40B4-BE49-F238E27FC236}">
                <a16:creationId xmlns:a16="http://schemas.microsoft.com/office/drawing/2014/main" id="{61C7B19F-201D-3893-17E2-8BE21279B4E4}"/>
              </a:ext>
            </a:extLst>
          </p:cNvPr>
          <p:cNvSpPr>
            <a:spLocks noGrp="1"/>
          </p:cNvSpPr>
          <p:nvPr>
            <p:ph idx="1"/>
          </p:nvPr>
        </p:nvSpPr>
        <p:spPr>
          <a:xfrm>
            <a:off x="886685" y="2206054"/>
            <a:ext cx="9603275" cy="3637262"/>
          </a:xfrm>
        </p:spPr>
        <p:txBody>
          <a:bodyPr>
            <a:noAutofit/>
          </a:bodyPr>
          <a:lstStyle/>
          <a:p>
            <a:r>
              <a:rPr lang="es-AR" sz="1600" b="1" u="sng" dirty="0">
                <a:solidFill>
                  <a:schemeClr val="accent5"/>
                </a:solidFill>
                <a:latin typeface="ADLaM Display" panose="02010000000000000000" pitchFamily="2" charset="0"/>
                <a:ea typeface="ADLaM Display" panose="02010000000000000000" pitchFamily="2" charset="0"/>
                <a:cs typeface="ADLaM Display" panose="02010000000000000000" pitchFamily="2" charset="0"/>
              </a:rPr>
              <a:t>Cultura de China*</a:t>
            </a:r>
            <a:r>
              <a:rPr lang="es-AR" sz="1200" dirty="0">
                <a:solidFill>
                  <a:schemeClr val="accent5"/>
                </a:solidFill>
                <a:latin typeface="ADLaM Display" panose="02010000000000000000" pitchFamily="2" charset="0"/>
                <a:ea typeface="ADLaM Display" panose="02010000000000000000" pitchFamily="2" charset="0"/>
                <a:cs typeface="ADLaM Display" panose="02010000000000000000" pitchFamily="2" charset="0"/>
              </a:rPr>
              <a:t>
La cultura china es conocida por:
Su rica historia y patrimonio cultural, incluyendo la Gran Muralla China y el Ejército de Terracota
- Su arte y arquitectura tradicional, como los templos budistas y los jardines clásicos
- Su cocina variada y deliciosa, con platos como el pato laqueado y los </a:t>
            </a:r>
            <a:r>
              <a:rPr lang="es-AR" sz="1200" dirty="0" err="1">
                <a:solidFill>
                  <a:schemeClr val="accent5"/>
                </a:solidFill>
                <a:latin typeface="ADLaM Display" panose="02010000000000000000" pitchFamily="2" charset="0"/>
                <a:ea typeface="ADLaM Display" panose="02010000000000000000" pitchFamily="2" charset="0"/>
                <a:cs typeface="ADLaM Display" panose="02010000000000000000" pitchFamily="2" charset="0"/>
              </a:rPr>
              <a:t>dumplings</a:t>
            </a:r>
            <a:r>
              <a:rPr lang="es-AR" sz="1200" dirty="0">
                <a:solidFill>
                  <a:schemeClr val="accent5"/>
                </a:solidFill>
                <a:latin typeface="ADLaM Display" panose="02010000000000000000" pitchFamily="2" charset="0"/>
                <a:ea typeface="ADLaM Display" panose="02010000000000000000" pitchFamily="2" charset="0"/>
                <a:cs typeface="ADLaM Display" panose="02010000000000000000" pitchFamily="2" charset="0"/>
              </a:rPr>
              <a:t>
- Sus festivales y celebraciones, como el Año Nuevo Chino y el Festival de la Luna
*</a:t>
            </a:r>
            <a:r>
              <a:rPr lang="es-AR" sz="1600" b="1" u="sng" dirty="0">
                <a:solidFill>
                  <a:schemeClr val="accent5"/>
                </a:solidFill>
                <a:latin typeface="ADLaM Display" panose="02010000000000000000" pitchFamily="2" charset="0"/>
                <a:ea typeface="ADLaM Display" panose="02010000000000000000" pitchFamily="2" charset="0"/>
                <a:cs typeface="ADLaM Display" panose="02010000000000000000" pitchFamily="2" charset="0"/>
              </a:rPr>
              <a:t>Latitud y longitud*</a:t>
            </a:r>
            <a:r>
              <a:rPr lang="es-AR" sz="1200" dirty="0">
                <a:solidFill>
                  <a:schemeClr val="accent5"/>
                </a:solidFill>
                <a:latin typeface="ADLaM Display" panose="02010000000000000000" pitchFamily="2" charset="0"/>
                <a:ea typeface="ADLaM Display" panose="02010000000000000000" pitchFamily="2" charset="0"/>
                <a:cs typeface="ADLaM Display" panose="02010000000000000000" pitchFamily="2" charset="0"/>
              </a:rPr>
              <a:t>
China se encuentra en:
- Latitud: 35°N
- Longitud: 105°E</a:t>
            </a:r>
            <a:endParaRPr lang="es-US" sz="1200" dirty="0">
              <a:solidFill>
                <a:schemeClr val="accent5"/>
              </a:solidFill>
              <a:latin typeface="ADLaM Display" panose="02010000000000000000" pitchFamily="2" charset="0"/>
              <a:ea typeface="ADLaM Display" panose="02010000000000000000" pitchFamily="2" charset="0"/>
              <a:cs typeface="ADLaM Display" panose="02010000000000000000" pitchFamily="2" charset="0"/>
            </a:endParaRPr>
          </a:p>
        </p:txBody>
      </p:sp>
      <p:pic>
        <p:nvPicPr>
          <p:cNvPr id="4" name="Imagen 3">
            <a:extLst>
              <a:ext uri="{FF2B5EF4-FFF2-40B4-BE49-F238E27FC236}">
                <a16:creationId xmlns:a16="http://schemas.microsoft.com/office/drawing/2014/main" id="{6616A119-EF04-1A1C-9CC8-7367186B99F2}"/>
              </a:ext>
            </a:extLst>
          </p:cNvPr>
          <p:cNvPicPr>
            <a:picLocks noChangeAspect="1"/>
          </p:cNvPicPr>
          <p:nvPr/>
        </p:nvPicPr>
        <p:blipFill>
          <a:blip r:embed="rId2"/>
          <a:stretch>
            <a:fillRect/>
          </a:stretch>
        </p:blipFill>
        <p:spPr>
          <a:xfrm>
            <a:off x="8452765" y="2072363"/>
            <a:ext cx="3476834" cy="3770953"/>
          </a:xfrm>
          <a:prstGeom prst="rect">
            <a:avLst/>
          </a:prstGeom>
        </p:spPr>
      </p:pic>
    </p:spTree>
    <p:extLst>
      <p:ext uri="{BB962C8B-B14F-4D97-AF65-F5344CB8AC3E}">
        <p14:creationId xmlns:p14="http://schemas.microsoft.com/office/powerpoint/2010/main" val="42435062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BE34EB-52BD-220B-08A3-F667E783EA18}"/>
              </a:ext>
            </a:extLst>
          </p:cNvPr>
          <p:cNvSpPr>
            <a:spLocks noGrp="1"/>
          </p:cNvSpPr>
          <p:nvPr>
            <p:ph type="title"/>
          </p:nvPr>
        </p:nvSpPr>
        <p:spPr/>
        <p:txBody>
          <a:bodyPr/>
          <a:lstStyle/>
          <a:p>
            <a:r>
              <a:rPr lang="es-AR" dirty="0"/>
              <a:t>Estados Unidos </a:t>
            </a:r>
            <a:endParaRPr lang="es-US" dirty="0"/>
          </a:p>
        </p:txBody>
      </p:sp>
      <p:pic>
        <p:nvPicPr>
          <p:cNvPr id="4" name="Marcador de contenido 3">
            <a:extLst>
              <a:ext uri="{FF2B5EF4-FFF2-40B4-BE49-F238E27FC236}">
                <a16:creationId xmlns:a16="http://schemas.microsoft.com/office/drawing/2014/main" id="{9D010015-A8C3-AD7F-6413-D144A04D1452}"/>
              </a:ext>
            </a:extLst>
          </p:cNvPr>
          <p:cNvPicPr>
            <a:picLocks noGrp="1" noChangeAspect="1"/>
          </p:cNvPicPr>
          <p:nvPr>
            <p:ph idx="1"/>
          </p:nvPr>
        </p:nvPicPr>
        <p:blipFill>
          <a:blip r:embed="rId2"/>
          <a:stretch>
            <a:fillRect/>
          </a:stretch>
        </p:blipFill>
        <p:spPr>
          <a:xfrm>
            <a:off x="1317560" y="1997839"/>
            <a:ext cx="6420886" cy="3883482"/>
          </a:xfrm>
        </p:spPr>
      </p:pic>
    </p:spTree>
    <p:extLst>
      <p:ext uri="{BB962C8B-B14F-4D97-AF65-F5344CB8AC3E}">
        <p14:creationId xmlns:p14="http://schemas.microsoft.com/office/powerpoint/2010/main" val="25529141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7D6A61-C305-B0A4-D262-CF7F69078BD7}"/>
              </a:ext>
            </a:extLst>
          </p:cNvPr>
          <p:cNvSpPr>
            <a:spLocks noGrp="1"/>
          </p:cNvSpPr>
          <p:nvPr>
            <p:ph type="title"/>
          </p:nvPr>
        </p:nvSpPr>
        <p:spPr>
          <a:xfrm>
            <a:off x="1123575" y="656309"/>
            <a:ext cx="9603275" cy="1049235"/>
          </a:xfrm>
        </p:spPr>
        <p:txBody>
          <a:bodyPr/>
          <a:lstStyle/>
          <a:p>
            <a:r>
              <a:rPr lang="es-AR" dirty="0"/>
              <a:t>Estados Unidos </a:t>
            </a:r>
            <a:endParaRPr lang="es-US" dirty="0"/>
          </a:p>
        </p:txBody>
      </p:sp>
      <p:sp>
        <p:nvSpPr>
          <p:cNvPr id="3" name="Marcador de contenido 2">
            <a:extLst>
              <a:ext uri="{FF2B5EF4-FFF2-40B4-BE49-F238E27FC236}">
                <a16:creationId xmlns:a16="http://schemas.microsoft.com/office/drawing/2014/main" id="{072C436E-876F-365B-BAE2-9F871E86B6B4}"/>
              </a:ext>
            </a:extLst>
          </p:cNvPr>
          <p:cNvSpPr>
            <a:spLocks noGrp="1"/>
          </p:cNvSpPr>
          <p:nvPr>
            <p:ph idx="1"/>
          </p:nvPr>
        </p:nvSpPr>
        <p:spPr>
          <a:xfrm>
            <a:off x="759129" y="1942436"/>
            <a:ext cx="9603275" cy="4143845"/>
          </a:xfrm>
        </p:spPr>
        <p:txBody>
          <a:bodyPr>
            <a:normAutofit/>
          </a:bodyPr>
          <a:lstStyle/>
          <a:p>
            <a:r>
              <a:rPr lang="es-AR" sz="1600" b="1" u="sng" dirty="0">
                <a:solidFill>
                  <a:schemeClr val="accent5"/>
                </a:solidFill>
                <a:latin typeface="ADLaM Display" panose="02010000000000000000" pitchFamily="2" charset="0"/>
                <a:ea typeface="ADLaM Display" panose="02010000000000000000" pitchFamily="2" charset="0"/>
                <a:cs typeface="ADLaM Display" panose="02010000000000000000" pitchFamily="2" charset="0"/>
              </a:rPr>
              <a:t>Dónde está Estados Unidos?*</a:t>
            </a:r>
            <a:r>
              <a:rPr lang="es-AR" sz="1200" dirty="0">
                <a:solidFill>
                  <a:schemeClr val="accent5"/>
                </a:solidFill>
                <a:latin typeface="ADLaM Display" panose="02010000000000000000" pitchFamily="2" charset="0"/>
                <a:ea typeface="ADLaM Display" panose="02010000000000000000" pitchFamily="2" charset="0"/>
                <a:cs typeface="ADLaM Display" panose="02010000000000000000" pitchFamily="2" charset="0"/>
              </a:rPr>
              <a:t>
Estados Unidos está en el continente de América del Norte.</a:t>
            </a:r>
          </a:p>
          <a:p>
            <a:r>
              <a:rPr lang="es-AR" sz="1600" b="1" u="sng" dirty="0">
                <a:solidFill>
                  <a:schemeClr val="accent5"/>
                </a:solidFill>
                <a:latin typeface="ADLaM Display" panose="02010000000000000000" pitchFamily="2" charset="0"/>
                <a:ea typeface="ADLaM Display" panose="02010000000000000000" pitchFamily="2" charset="0"/>
                <a:cs typeface="ADLaM Display" panose="02010000000000000000" pitchFamily="2" charset="0"/>
              </a:rPr>
              <a:t>Mares que rodean Estados Unidos*</a:t>
            </a:r>
            <a:r>
              <a:rPr lang="es-AR" sz="1200" dirty="0">
                <a:solidFill>
                  <a:schemeClr val="accent5"/>
                </a:solidFill>
                <a:latin typeface="ADLaM Display" panose="02010000000000000000" pitchFamily="2" charset="0"/>
                <a:ea typeface="ADLaM Display" panose="02010000000000000000" pitchFamily="2" charset="0"/>
                <a:cs typeface="ADLaM Display" panose="02010000000000000000" pitchFamily="2" charset="0"/>
              </a:rPr>
              <a:t>
Estados Unidos está rodeado por:
- El Océano Pacífico al oeste
- El Océano Atlántico al este
- El Golfo de México al sureste
- El Mar de Bering y el Mar de </a:t>
            </a:r>
            <a:r>
              <a:rPr lang="es-AR" sz="1200" dirty="0" err="1">
                <a:solidFill>
                  <a:schemeClr val="accent5"/>
                </a:solidFill>
                <a:latin typeface="ADLaM Display" panose="02010000000000000000" pitchFamily="2" charset="0"/>
                <a:ea typeface="ADLaM Display" panose="02010000000000000000" pitchFamily="2" charset="0"/>
                <a:cs typeface="ADLaM Display" panose="02010000000000000000" pitchFamily="2" charset="0"/>
              </a:rPr>
              <a:t>Beaufort</a:t>
            </a:r>
            <a:r>
              <a:rPr lang="es-AR" sz="1200" dirty="0">
                <a:solidFill>
                  <a:schemeClr val="accent5"/>
                </a:solidFill>
                <a:latin typeface="ADLaM Display" panose="02010000000000000000" pitchFamily="2" charset="0"/>
                <a:ea typeface="ADLaM Display" panose="02010000000000000000" pitchFamily="2" charset="0"/>
                <a:cs typeface="ADLaM Display" panose="02010000000000000000" pitchFamily="2" charset="0"/>
              </a:rPr>
              <a:t> al norte (en Alaska)</a:t>
            </a:r>
          </a:p>
          <a:p>
            <a:endParaRPr lang="es-AR" sz="1200" dirty="0">
              <a:solidFill>
                <a:schemeClr val="accent5"/>
              </a:solidFill>
              <a:latin typeface="ADLaM Display" panose="02010000000000000000" pitchFamily="2" charset="0"/>
              <a:ea typeface="ADLaM Display" panose="02010000000000000000" pitchFamily="2" charset="0"/>
              <a:cs typeface="ADLaM Display" panose="02010000000000000000" pitchFamily="2" charset="0"/>
            </a:endParaRPr>
          </a:p>
          <a:p>
            <a:endParaRPr lang="es-AR" sz="1200" dirty="0">
              <a:solidFill>
                <a:schemeClr val="accent5"/>
              </a:solidFill>
              <a:latin typeface="ADLaM Display" panose="02010000000000000000" pitchFamily="2" charset="0"/>
              <a:ea typeface="ADLaM Display" panose="02010000000000000000" pitchFamily="2" charset="0"/>
              <a:cs typeface="ADLaM Display" panose="02010000000000000000" pitchFamily="2" charset="0"/>
            </a:endParaRPr>
          </a:p>
          <a:p>
            <a:endParaRPr lang="es-AR" sz="1200" dirty="0">
              <a:solidFill>
                <a:schemeClr val="accent5"/>
              </a:solidFill>
              <a:latin typeface="ADLaM Display" panose="02010000000000000000" pitchFamily="2" charset="0"/>
              <a:ea typeface="ADLaM Display" panose="02010000000000000000" pitchFamily="2" charset="0"/>
              <a:cs typeface="ADLaM Display" panose="02010000000000000000" pitchFamily="2" charset="0"/>
            </a:endParaRPr>
          </a:p>
          <a:p>
            <a:endParaRPr lang="es-US" sz="1200" dirty="0">
              <a:solidFill>
                <a:schemeClr val="accent5"/>
              </a:solidFill>
              <a:latin typeface="ADLaM Display" panose="02010000000000000000" pitchFamily="2" charset="0"/>
              <a:ea typeface="ADLaM Display" panose="02010000000000000000" pitchFamily="2" charset="0"/>
              <a:cs typeface="ADLaM Display" panose="02010000000000000000" pitchFamily="2" charset="0"/>
            </a:endParaRPr>
          </a:p>
        </p:txBody>
      </p:sp>
      <p:sp>
        <p:nvSpPr>
          <p:cNvPr id="5" name="CuadroTexto 4">
            <a:extLst>
              <a:ext uri="{FF2B5EF4-FFF2-40B4-BE49-F238E27FC236}">
                <a16:creationId xmlns:a16="http://schemas.microsoft.com/office/drawing/2014/main" id="{464D8BF1-A62E-54D9-5842-B516B14B5475}"/>
              </a:ext>
            </a:extLst>
          </p:cNvPr>
          <p:cNvSpPr txBox="1"/>
          <p:nvPr/>
        </p:nvSpPr>
        <p:spPr>
          <a:xfrm>
            <a:off x="989945" y="4833726"/>
            <a:ext cx="9208456" cy="1015663"/>
          </a:xfrm>
          <a:prstGeom prst="rect">
            <a:avLst/>
          </a:prstGeom>
          <a:noFill/>
        </p:spPr>
        <p:txBody>
          <a:bodyPr wrap="square">
            <a:spAutoFit/>
          </a:bodyPr>
          <a:lstStyle/>
          <a:p>
            <a:r>
              <a:rPr lang="es-US" sz="1200" b="1" u="sng" dirty="0">
                <a:solidFill>
                  <a:schemeClr val="accent5"/>
                </a:solidFill>
                <a:latin typeface="ADLaM Display" panose="02010000000000000000" pitchFamily="2" charset="0"/>
                <a:ea typeface="ADLaM Display" panose="02010000000000000000" pitchFamily="2" charset="0"/>
                <a:cs typeface="ADLaM Display" panose="02010000000000000000" pitchFamily="2" charset="0"/>
              </a:rPr>
              <a:t>Hidrografía</a:t>
            </a:r>
            <a:endParaRPr lang="es-AR" sz="1200" b="1" u="sng" dirty="0">
              <a:solidFill>
                <a:schemeClr val="accent5"/>
              </a:solidFill>
              <a:latin typeface="ADLaM Display" panose="02010000000000000000" pitchFamily="2" charset="0"/>
              <a:ea typeface="ADLaM Display" panose="02010000000000000000" pitchFamily="2" charset="0"/>
              <a:cs typeface="ADLaM Display" panose="02010000000000000000" pitchFamily="2" charset="0"/>
            </a:endParaRPr>
          </a:p>
          <a:p>
            <a:r>
              <a:rPr lang="es-US" sz="1200" dirty="0">
                <a:solidFill>
                  <a:schemeClr val="accent5"/>
                </a:solidFill>
                <a:latin typeface="ADLaM Display" panose="02010000000000000000" pitchFamily="2" charset="0"/>
                <a:ea typeface="ADLaM Display" panose="02010000000000000000" pitchFamily="2" charset="0"/>
                <a:cs typeface="ADLaM Display" panose="02010000000000000000" pitchFamily="2" charset="0"/>
              </a:rPr>
              <a:t>Estados Unidos tiene muchos ríos y lagos importantes, incluyendo:- El río Misisipi, que es uno de los ríos más largos del país- Los Grandes Lagos, que son los lagos más grandes de agua dulce del mundo- El río Colorado, que fluye a través del Gran Cañón- La costa estadounidense tiene una longitud de más de 12.000 kilómetros y baña el Océano Atlántico, el Océano Pacífico y el Golfo de México.</a:t>
            </a:r>
          </a:p>
        </p:txBody>
      </p:sp>
    </p:spTree>
    <p:extLst>
      <p:ext uri="{BB962C8B-B14F-4D97-AF65-F5344CB8AC3E}">
        <p14:creationId xmlns:p14="http://schemas.microsoft.com/office/powerpoint/2010/main" val="21983723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F4AED36-C68B-B2B5-D587-B64C68821840}"/>
              </a:ext>
            </a:extLst>
          </p:cNvPr>
          <p:cNvSpPr>
            <a:spLocks noGrp="1"/>
          </p:cNvSpPr>
          <p:nvPr>
            <p:ph type="title"/>
          </p:nvPr>
        </p:nvSpPr>
        <p:spPr>
          <a:xfrm>
            <a:off x="1226836" y="980669"/>
            <a:ext cx="9603275" cy="1049235"/>
          </a:xfrm>
        </p:spPr>
        <p:txBody>
          <a:bodyPr/>
          <a:lstStyle/>
          <a:p>
            <a:r>
              <a:rPr lang="es-AR" dirty="0"/>
              <a:t>Estados Unidos </a:t>
            </a:r>
            <a:endParaRPr lang="es-US" dirty="0"/>
          </a:p>
        </p:txBody>
      </p:sp>
      <p:sp>
        <p:nvSpPr>
          <p:cNvPr id="3" name="Marcador de contenido 2">
            <a:extLst>
              <a:ext uri="{FF2B5EF4-FFF2-40B4-BE49-F238E27FC236}">
                <a16:creationId xmlns:a16="http://schemas.microsoft.com/office/drawing/2014/main" id="{50527A98-FD42-6E64-7046-686C76E49AE8}"/>
              </a:ext>
            </a:extLst>
          </p:cNvPr>
          <p:cNvSpPr>
            <a:spLocks noGrp="1"/>
          </p:cNvSpPr>
          <p:nvPr>
            <p:ph idx="1"/>
          </p:nvPr>
        </p:nvSpPr>
        <p:spPr>
          <a:xfrm>
            <a:off x="1294362" y="1914495"/>
            <a:ext cx="9603275" cy="4050303"/>
          </a:xfrm>
        </p:spPr>
        <p:txBody>
          <a:bodyPr>
            <a:normAutofit fontScale="85000" lnSpcReduction="10000"/>
          </a:bodyPr>
          <a:lstStyle/>
          <a:p>
            <a:pPr marL="0" indent="0">
              <a:buNone/>
            </a:pPr>
            <a:r>
              <a:rPr lang="es-AR" sz="1700" b="1" u="sng" dirty="0">
                <a:solidFill>
                  <a:schemeClr val="accent5"/>
                </a:solidFill>
                <a:latin typeface="ADLaM Display" panose="02010000000000000000" pitchFamily="2" charset="0"/>
                <a:ea typeface="ADLaM Display" panose="02010000000000000000" pitchFamily="2" charset="0"/>
                <a:cs typeface="ADLaM Display" panose="02010000000000000000" pitchFamily="2" charset="0"/>
              </a:rPr>
              <a:t>División política*</a:t>
            </a:r>
            <a:r>
              <a:rPr lang="es-AR" sz="1200" dirty="0">
                <a:solidFill>
                  <a:schemeClr val="accent5"/>
                </a:solidFill>
                <a:latin typeface="ADLaM Display" panose="02010000000000000000" pitchFamily="2" charset="0"/>
                <a:ea typeface="ADLaM Display" panose="02010000000000000000" pitchFamily="2" charset="0"/>
                <a:cs typeface="ADLaM Display" panose="02010000000000000000" pitchFamily="2" charset="0"/>
              </a:rPr>
              <a:t>
Estados Unidos se divide en 50 estados y un distrito federal (Washington D.C.). Algunos de los estados más conocidos son California, Nueva York, Texas y Florida.
</a:t>
            </a:r>
            <a:r>
              <a:rPr lang="es-AR" sz="1700" b="1" u="sng" dirty="0">
                <a:solidFill>
                  <a:schemeClr val="accent5"/>
                </a:solidFill>
                <a:latin typeface="ADLaM Display" panose="02010000000000000000" pitchFamily="2" charset="0"/>
                <a:ea typeface="ADLaM Display" panose="02010000000000000000" pitchFamily="2" charset="0"/>
                <a:cs typeface="ADLaM Display" panose="02010000000000000000" pitchFamily="2" charset="0"/>
              </a:rPr>
              <a:t>Superficie</a:t>
            </a:r>
            <a:r>
              <a:rPr lang="es-AR" sz="1200" dirty="0">
                <a:solidFill>
                  <a:schemeClr val="accent5"/>
                </a:solidFill>
                <a:latin typeface="ADLaM Display" panose="02010000000000000000" pitchFamily="2" charset="0"/>
                <a:ea typeface="ADLaM Display" panose="02010000000000000000" pitchFamily="2" charset="0"/>
                <a:cs typeface="ADLaM Display" panose="02010000000000000000" pitchFamily="2" charset="0"/>
              </a:rPr>
              <a:t>*
Estados Unidos es un país muy grande, con una superficie de aproximadamente 9,8 millones de kilómetros cuadrados. Es el tercer o cuarto país más grande del mundo en términos de superficie.
*</a:t>
            </a:r>
            <a:r>
              <a:rPr lang="es-AR" sz="1700" b="1" u="sng" dirty="0">
                <a:solidFill>
                  <a:schemeClr val="accent5"/>
                </a:solidFill>
                <a:latin typeface="ADLaM Display" panose="02010000000000000000" pitchFamily="2" charset="0"/>
                <a:ea typeface="ADLaM Display" panose="02010000000000000000" pitchFamily="2" charset="0"/>
                <a:cs typeface="ADLaM Display" panose="02010000000000000000" pitchFamily="2" charset="0"/>
              </a:rPr>
              <a:t>Cantidad de habitantes*</a:t>
            </a:r>
            <a:r>
              <a:rPr lang="es-AR" sz="1200" dirty="0">
                <a:solidFill>
                  <a:schemeClr val="accent5"/>
                </a:solidFill>
                <a:latin typeface="ADLaM Display" panose="02010000000000000000" pitchFamily="2" charset="0"/>
                <a:ea typeface="ADLaM Display" panose="02010000000000000000" pitchFamily="2" charset="0"/>
                <a:cs typeface="ADLaM Display" panose="02010000000000000000" pitchFamily="2" charset="0"/>
              </a:rPr>
              <a:t>
Estados Unidos tiene una población de más de 330 millones de personas. La mayoría de los estadounidenses viven en ciudades y pueblos, especialmente en las costas este y oeste del país.</a:t>
            </a:r>
            <a:endParaRPr lang="es-AR" sz="1200" b="1" u="sng" dirty="0">
              <a:solidFill>
                <a:schemeClr val="accent5"/>
              </a:solidFill>
              <a:latin typeface="ADLaM Display" panose="02010000000000000000" pitchFamily="2" charset="0"/>
              <a:ea typeface="ADLaM Display" panose="02010000000000000000" pitchFamily="2" charset="0"/>
              <a:cs typeface="ADLaM Display" panose="02010000000000000000" pitchFamily="2" charset="0"/>
            </a:endParaRPr>
          </a:p>
          <a:p>
            <a:pPr marL="0" indent="0">
              <a:buNone/>
            </a:pPr>
            <a:r>
              <a:rPr lang="es-AR" sz="1700" b="1" u="sng" dirty="0">
                <a:solidFill>
                  <a:schemeClr val="accent5"/>
                </a:solidFill>
                <a:latin typeface="ADLaM Display" panose="02010000000000000000" pitchFamily="2" charset="0"/>
                <a:ea typeface="ADLaM Display" panose="02010000000000000000" pitchFamily="2" charset="0"/>
                <a:cs typeface="ADLaM Display" panose="02010000000000000000" pitchFamily="2" charset="0"/>
              </a:rPr>
              <a:t>Bandera de Estados Unidos*</a:t>
            </a:r>
            <a:r>
              <a:rPr lang="es-AR" sz="1700" dirty="0">
                <a:solidFill>
                  <a:schemeClr val="accent5"/>
                </a:solidFill>
                <a:latin typeface="ADLaM Display" panose="02010000000000000000" pitchFamily="2" charset="0"/>
                <a:ea typeface="ADLaM Display" panose="02010000000000000000" pitchFamily="2" charset="0"/>
                <a:cs typeface="ADLaM Display" panose="02010000000000000000" pitchFamily="2" charset="0"/>
              </a:rPr>
              <a:t>
</a:t>
            </a:r>
            <a:r>
              <a:rPr lang="es-AR" sz="1300" dirty="0">
                <a:solidFill>
                  <a:schemeClr val="accent5"/>
                </a:solidFill>
                <a:latin typeface="ADLaM Display" panose="02010000000000000000" pitchFamily="2" charset="0"/>
                <a:ea typeface="ADLaM Display" panose="02010000000000000000" pitchFamily="2" charset="0"/>
                <a:cs typeface="ADLaM Display" panose="02010000000000000000" pitchFamily="2" charset="0"/>
              </a:rPr>
              <a:t>La bandera de Estados Unidos es conocida como la “</a:t>
            </a:r>
            <a:r>
              <a:rPr lang="es-AR" sz="1300" dirty="0" err="1">
                <a:solidFill>
                  <a:schemeClr val="accent5"/>
                </a:solidFill>
                <a:latin typeface="ADLaM Display" panose="02010000000000000000" pitchFamily="2" charset="0"/>
                <a:ea typeface="ADLaM Display" panose="02010000000000000000" pitchFamily="2" charset="0"/>
                <a:cs typeface="ADLaM Display" panose="02010000000000000000" pitchFamily="2" charset="0"/>
              </a:rPr>
              <a:t>Stars</a:t>
            </a:r>
            <a:r>
              <a:rPr lang="es-AR" sz="1300" dirty="0">
                <a:solidFill>
                  <a:schemeClr val="accent5"/>
                </a:solidFill>
                <a:latin typeface="ADLaM Display" panose="02010000000000000000" pitchFamily="2" charset="0"/>
                <a:ea typeface="ADLaM Display" panose="02010000000000000000" pitchFamily="2" charset="0"/>
                <a:cs typeface="ADLaM Display" panose="02010000000000000000" pitchFamily="2" charset="0"/>
              </a:rPr>
              <a:t> and </a:t>
            </a:r>
            <a:r>
              <a:rPr lang="es-AR" sz="1300" dirty="0" err="1">
                <a:solidFill>
                  <a:schemeClr val="accent5"/>
                </a:solidFill>
                <a:latin typeface="ADLaM Display" panose="02010000000000000000" pitchFamily="2" charset="0"/>
                <a:ea typeface="ADLaM Display" panose="02010000000000000000" pitchFamily="2" charset="0"/>
                <a:cs typeface="ADLaM Display" panose="02010000000000000000" pitchFamily="2" charset="0"/>
              </a:rPr>
              <a:t>Stripes</a:t>
            </a:r>
            <a:r>
              <a:rPr lang="es-AR" sz="1300" dirty="0">
                <a:solidFill>
                  <a:schemeClr val="accent5"/>
                </a:solidFill>
                <a:latin typeface="ADLaM Display" panose="02010000000000000000" pitchFamily="2" charset="0"/>
                <a:ea typeface="ADLaM Display" panose="02010000000000000000" pitchFamily="2" charset="0"/>
                <a:cs typeface="ADLaM Display" panose="02010000000000000000" pitchFamily="2" charset="0"/>
              </a:rPr>
              <a:t>”</a:t>
            </a:r>
          </a:p>
          <a:p>
            <a:pPr marL="0" indent="0">
              <a:buNone/>
            </a:pPr>
            <a:r>
              <a:rPr lang="es-AR" sz="1300" dirty="0">
                <a:solidFill>
                  <a:schemeClr val="accent5"/>
                </a:solidFill>
                <a:latin typeface="ADLaM Display" panose="02010000000000000000" pitchFamily="2" charset="0"/>
                <a:ea typeface="ADLaM Display" panose="02010000000000000000" pitchFamily="2" charset="0"/>
                <a:cs typeface="ADLaM Display" panose="02010000000000000000" pitchFamily="2" charset="0"/>
              </a:rPr>
              <a:t> (estrellas y franjas). Tiene 13 franjas horizontales rojas y blancas que representan</a:t>
            </a:r>
          </a:p>
          <a:p>
            <a:pPr marL="0" indent="0">
              <a:buNone/>
            </a:pPr>
            <a:r>
              <a:rPr lang="es-AR" sz="1300" dirty="0">
                <a:solidFill>
                  <a:schemeClr val="accent5"/>
                </a:solidFill>
                <a:latin typeface="ADLaM Display" panose="02010000000000000000" pitchFamily="2" charset="0"/>
                <a:ea typeface="ADLaM Display" panose="02010000000000000000" pitchFamily="2" charset="0"/>
                <a:cs typeface="ADLaM Display" panose="02010000000000000000" pitchFamily="2" charset="0"/>
              </a:rPr>
              <a:t> las 13 colonias originales, y 50 estrellas blancas en un fondo azul que representan</a:t>
            </a:r>
          </a:p>
          <a:p>
            <a:pPr marL="0" indent="0">
              <a:buNone/>
            </a:pPr>
            <a:r>
              <a:rPr lang="es-AR" sz="1300" dirty="0">
                <a:solidFill>
                  <a:schemeClr val="accent5"/>
                </a:solidFill>
                <a:latin typeface="ADLaM Display" panose="02010000000000000000" pitchFamily="2" charset="0"/>
                <a:ea typeface="ADLaM Display" panose="02010000000000000000" pitchFamily="2" charset="0"/>
                <a:cs typeface="ADLaM Display" panose="02010000000000000000" pitchFamily="2" charset="0"/>
              </a:rPr>
              <a:t> los 50 estados.</a:t>
            </a:r>
            <a:endParaRPr lang="es-US" sz="1300" dirty="0">
              <a:solidFill>
                <a:schemeClr val="accent5"/>
              </a:solidFill>
              <a:latin typeface="ADLaM Display" panose="02010000000000000000" pitchFamily="2" charset="0"/>
              <a:ea typeface="ADLaM Display" panose="02010000000000000000" pitchFamily="2" charset="0"/>
              <a:cs typeface="ADLaM Display" panose="02010000000000000000" pitchFamily="2" charset="0"/>
            </a:endParaRPr>
          </a:p>
        </p:txBody>
      </p:sp>
      <p:pic>
        <p:nvPicPr>
          <p:cNvPr id="4" name="Imagen 3">
            <a:extLst>
              <a:ext uri="{FF2B5EF4-FFF2-40B4-BE49-F238E27FC236}">
                <a16:creationId xmlns:a16="http://schemas.microsoft.com/office/drawing/2014/main" id="{725EEF4A-685A-3C0C-BB2E-4C520EFF4BA8}"/>
              </a:ext>
            </a:extLst>
          </p:cNvPr>
          <p:cNvPicPr>
            <a:picLocks noChangeAspect="1"/>
          </p:cNvPicPr>
          <p:nvPr/>
        </p:nvPicPr>
        <p:blipFill>
          <a:blip r:embed="rId2"/>
          <a:stretch>
            <a:fillRect/>
          </a:stretch>
        </p:blipFill>
        <p:spPr>
          <a:xfrm>
            <a:off x="9603242" y="4336839"/>
            <a:ext cx="2217022" cy="1334816"/>
          </a:xfrm>
          <a:prstGeom prst="rect">
            <a:avLst/>
          </a:prstGeom>
        </p:spPr>
      </p:pic>
      <p:pic>
        <p:nvPicPr>
          <p:cNvPr id="5" name="Imagen 4">
            <a:extLst>
              <a:ext uri="{FF2B5EF4-FFF2-40B4-BE49-F238E27FC236}">
                <a16:creationId xmlns:a16="http://schemas.microsoft.com/office/drawing/2014/main" id="{6FD01CEA-FA82-37CF-A7D6-FAD887BD0C40}"/>
              </a:ext>
            </a:extLst>
          </p:cNvPr>
          <p:cNvPicPr>
            <a:picLocks noChangeAspect="1"/>
          </p:cNvPicPr>
          <p:nvPr/>
        </p:nvPicPr>
        <p:blipFill>
          <a:blip r:embed="rId3"/>
          <a:stretch>
            <a:fillRect/>
          </a:stretch>
        </p:blipFill>
        <p:spPr>
          <a:xfrm>
            <a:off x="7485747" y="4452560"/>
            <a:ext cx="1831974" cy="1219095"/>
          </a:xfrm>
          <a:prstGeom prst="rect">
            <a:avLst/>
          </a:prstGeom>
        </p:spPr>
      </p:pic>
    </p:spTree>
    <p:extLst>
      <p:ext uri="{BB962C8B-B14F-4D97-AF65-F5344CB8AC3E}">
        <p14:creationId xmlns:p14="http://schemas.microsoft.com/office/powerpoint/2010/main" val="9673699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1291BC-FE42-2B96-80CB-162CD3D15ACE}"/>
              </a:ext>
            </a:extLst>
          </p:cNvPr>
          <p:cNvSpPr>
            <a:spLocks noGrp="1"/>
          </p:cNvSpPr>
          <p:nvPr>
            <p:ph type="title"/>
          </p:nvPr>
        </p:nvSpPr>
        <p:spPr>
          <a:xfrm>
            <a:off x="1451579" y="804518"/>
            <a:ext cx="9603275" cy="660316"/>
          </a:xfrm>
        </p:spPr>
        <p:txBody>
          <a:bodyPr/>
          <a:lstStyle/>
          <a:p>
            <a:r>
              <a:rPr lang="es-AR" dirty="0"/>
              <a:t>Estados Unidos </a:t>
            </a:r>
            <a:endParaRPr lang="es-US" dirty="0"/>
          </a:p>
        </p:txBody>
      </p:sp>
      <p:sp>
        <p:nvSpPr>
          <p:cNvPr id="3" name="Marcador de contenido 2">
            <a:extLst>
              <a:ext uri="{FF2B5EF4-FFF2-40B4-BE49-F238E27FC236}">
                <a16:creationId xmlns:a16="http://schemas.microsoft.com/office/drawing/2014/main" id="{7E5D6FDF-765E-AB23-0BDF-889A08CC7C61}"/>
              </a:ext>
            </a:extLst>
          </p:cNvPr>
          <p:cNvSpPr>
            <a:spLocks noGrp="1"/>
          </p:cNvSpPr>
          <p:nvPr>
            <p:ph idx="1"/>
          </p:nvPr>
        </p:nvSpPr>
        <p:spPr>
          <a:xfrm>
            <a:off x="1451579" y="2015732"/>
            <a:ext cx="9603275" cy="4037750"/>
          </a:xfrm>
        </p:spPr>
        <p:txBody>
          <a:bodyPr>
            <a:normAutofit fontScale="92500" lnSpcReduction="10000"/>
          </a:bodyPr>
          <a:lstStyle/>
          <a:p>
            <a:r>
              <a:rPr lang="es-AR" sz="1700" b="1" u="sng" dirty="0">
                <a:solidFill>
                  <a:schemeClr val="accent5"/>
                </a:solidFill>
                <a:latin typeface="ADLaM Display" panose="02010000000000000000" pitchFamily="2" charset="0"/>
                <a:ea typeface="ADLaM Display" panose="02010000000000000000" pitchFamily="2" charset="0"/>
                <a:cs typeface="ADLaM Display" panose="02010000000000000000" pitchFamily="2" charset="0"/>
              </a:rPr>
              <a:t>Forma de gobierno</a:t>
            </a:r>
            <a:r>
              <a:rPr lang="es-AR" dirty="0">
                <a:solidFill>
                  <a:schemeClr val="accent5"/>
                </a:solidFill>
              </a:rPr>
              <a:t>
</a:t>
            </a:r>
            <a:r>
              <a:rPr lang="es-AR" sz="1300" dirty="0">
                <a:solidFill>
                  <a:schemeClr val="accent5"/>
                </a:solidFill>
                <a:latin typeface="ADLaM Display" panose="02010000000000000000" pitchFamily="2" charset="0"/>
                <a:ea typeface="ADLaM Display" panose="02010000000000000000" pitchFamily="2" charset="0"/>
                <a:cs typeface="ADLaM Display" panose="02010000000000000000" pitchFamily="2" charset="0"/>
              </a:rPr>
              <a:t>Estados Unidos es una república federal y una democracia representativa. Esto significa que el país tiene un presidente como jefe de estado y un congreso que hace las leyes. El poder se divide entre el gobierno federal y los estados.</a:t>
            </a:r>
          </a:p>
          <a:p>
            <a:r>
              <a:rPr lang="es-AR" sz="1700" b="1" u="sng" dirty="0">
                <a:solidFill>
                  <a:schemeClr val="accent5"/>
                </a:solidFill>
                <a:latin typeface="ADLaM Display" panose="02010000000000000000" pitchFamily="2" charset="0"/>
                <a:ea typeface="ADLaM Display" panose="02010000000000000000" pitchFamily="2" charset="0"/>
                <a:cs typeface="ADLaM Display" panose="02010000000000000000" pitchFamily="2" charset="0"/>
              </a:rPr>
              <a:t>Actividad económica</a:t>
            </a:r>
            <a:r>
              <a:rPr lang="es-AR" dirty="0">
                <a:solidFill>
                  <a:schemeClr val="accent5"/>
                </a:solidFill>
              </a:rPr>
              <a:t>
</a:t>
            </a:r>
            <a:r>
              <a:rPr lang="es-AR" sz="1200" dirty="0">
                <a:solidFill>
                  <a:schemeClr val="accent5"/>
                </a:solidFill>
                <a:latin typeface="ADLaM Display" panose="02010000000000000000" pitchFamily="2" charset="0"/>
                <a:ea typeface="ADLaM Display" panose="02010000000000000000" pitchFamily="2" charset="0"/>
                <a:cs typeface="ADLaM Display" panose="02010000000000000000" pitchFamily="2" charset="0"/>
              </a:rPr>
              <a:t>- La industria manufacturera, con productos como automóviles, aviones y electrónica
- La tecnología, con empresas de software y hardware
- La agricultura, con productos como maíz, soja y frutas
- El turismo, con muchos visitantes que vienen a disfrutar de la cultura y la naturaleza </a:t>
            </a:r>
            <a:r>
              <a:rPr lang="es-AR" dirty="0">
                <a:solidFill>
                  <a:schemeClr val="accent5"/>
                </a:solidFill>
              </a:rPr>
              <a:t>estadounidense</a:t>
            </a:r>
          </a:p>
          <a:p>
            <a:r>
              <a:rPr lang="es-AR" sz="1700" b="1" u="sng" dirty="0">
                <a:solidFill>
                  <a:schemeClr val="accent5"/>
                </a:solidFill>
                <a:latin typeface="ADLaM Display" panose="02010000000000000000" pitchFamily="2" charset="0"/>
                <a:ea typeface="ADLaM Display" panose="02010000000000000000" pitchFamily="2" charset="0"/>
                <a:cs typeface="ADLaM Display" panose="02010000000000000000" pitchFamily="2" charset="0"/>
              </a:rPr>
              <a:t>Relieve</a:t>
            </a:r>
            <a:r>
              <a:rPr lang="es-AR" sz="1400" dirty="0">
                <a:solidFill>
                  <a:schemeClr val="accent5"/>
                </a:solidFill>
                <a:latin typeface="ADLaM Display" panose="02010000000000000000" pitchFamily="2" charset="0"/>
                <a:ea typeface="ADLaM Display" panose="02010000000000000000" pitchFamily="2" charset="0"/>
                <a:cs typeface="ADLaM Display" panose="02010000000000000000" pitchFamily="2" charset="0"/>
              </a:rPr>
              <a:t>
</a:t>
            </a:r>
            <a:r>
              <a:rPr lang="es-AR" sz="1200" dirty="0">
                <a:solidFill>
                  <a:schemeClr val="accent5"/>
                </a:solidFill>
                <a:latin typeface="ADLaM Display" panose="02010000000000000000" pitchFamily="2" charset="0"/>
                <a:ea typeface="ADLaM Display" panose="02010000000000000000" pitchFamily="2" charset="0"/>
                <a:cs typeface="ADLaM Display" panose="02010000000000000000" pitchFamily="2" charset="0"/>
              </a:rPr>
              <a:t>-Montañas en el oeste, como las Montañas Rocosas y la Sierra </a:t>
            </a:r>
            <a:r>
              <a:rPr lang="es-AR" sz="1200" dirty="0" err="1">
                <a:solidFill>
                  <a:schemeClr val="accent5"/>
                </a:solidFill>
                <a:latin typeface="ADLaM Display" panose="02010000000000000000" pitchFamily="2" charset="0"/>
                <a:ea typeface="ADLaM Display" panose="02010000000000000000" pitchFamily="2" charset="0"/>
                <a:cs typeface="ADLaM Display" panose="02010000000000000000" pitchFamily="2" charset="0"/>
              </a:rPr>
              <a:t>Nevada,Llanuras</a:t>
            </a:r>
            <a:r>
              <a:rPr lang="es-AR" sz="1200" dirty="0">
                <a:solidFill>
                  <a:schemeClr val="accent5"/>
                </a:solidFill>
                <a:latin typeface="ADLaM Display" panose="02010000000000000000" pitchFamily="2" charset="0"/>
                <a:ea typeface="ADLaM Display" panose="02010000000000000000" pitchFamily="2" charset="0"/>
                <a:cs typeface="ADLaM Display" panose="02010000000000000000" pitchFamily="2" charset="0"/>
              </a:rPr>
              <a:t> en el centro, como las Grandes </a:t>
            </a:r>
            <a:r>
              <a:rPr lang="es-AR" sz="1200" dirty="0" err="1">
                <a:solidFill>
                  <a:schemeClr val="accent5"/>
                </a:solidFill>
                <a:latin typeface="ADLaM Display" panose="02010000000000000000" pitchFamily="2" charset="0"/>
                <a:ea typeface="ADLaM Display" panose="02010000000000000000" pitchFamily="2" charset="0"/>
                <a:cs typeface="ADLaM Display" panose="02010000000000000000" pitchFamily="2" charset="0"/>
              </a:rPr>
              <a:t>Llanur</a:t>
            </a:r>
            <a:r>
              <a:rPr lang="es-AR" sz="1200" dirty="0">
                <a:solidFill>
                  <a:schemeClr val="accent5"/>
                </a:solidFill>
                <a:latin typeface="ADLaM Display" panose="02010000000000000000" pitchFamily="2" charset="0"/>
                <a:ea typeface="ADLaM Display" panose="02010000000000000000" pitchFamily="2" charset="0"/>
                <a:cs typeface="ADLaM Display" panose="02010000000000000000" pitchFamily="2" charset="0"/>
              </a:rPr>
              <a:t>,- Costas en el este y oeste, con playas y acantilados
- Desiertos en el suroeste, como el desierto de </a:t>
            </a:r>
            <a:r>
              <a:rPr lang="es-AR" sz="1200" dirty="0" err="1">
                <a:solidFill>
                  <a:schemeClr val="accent5"/>
                </a:solidFill>
                <a:latin typeface="ADLaM Display" panose="02010000000000000000" pitchFamily="2" charset="0"/>
                <a:ea typeface="ADLaM Display" panose="02010000000000000000" pitchFamily="2" charset="0"/>
                <a:cs typeface="ADLaM Display" panose="02010000000000000000" pitchFamily="2" charset="0"/>
              </a:rPr>
              <a:t>Mojave</a:t>
            </a:r>
            <a:endParaRPr lang="es-AR" sz="1200" dirty="0">
              <a:solidFill>
                <a:schemeClr val="accent5"/>
              </a:solidFill>
              <a:latin typeface="ADLaM Display" panose="02010000000000000000" pitchFamily="2" charset="0"/>
              <a:ea typeface="ADLaM Display" panose="02010000000000000000" pitchFamily="2" charset="0"/>
              <a:cs typeface="ADLaM Display" panose="02010000000000000000" pitchFamily="2" charset="0"/>
            </a:endParaRPr>
          </a:p>
          <a:p>
            <a:endParaRPr lang="es-US" dirty="0">
              <a:solidFill>
                <a:schemeClr val="accent5"/>
              </a:solidFill>
            </a:endParaRPr>
          </a:p>
        </p:txBody>
      </p:sp>
    </p:spTree>
    <p:extLst>
      <p:ext uri="{BB962C8B-B14F-4D97-AF65-F5344CB8AC3E}">
        <p14:creationId xmlns:p14="http://schemas.microsoft.com/office/powerpoint/2010/main" val="26869173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0C9268-3A30-D0FE-21C2-23C88B64394B}"/>
              </a:ext>
            </a:extLst>
          </p:cNvPr>
          <p:cNvSpPr>
            <a:spLocks noGrp="1"/>
          </p:cNvSpPr>
          <p:nvPr>
            <p:ph type="title"/>
          </p:nvPr>
        </p:nvSpPr>
        <p:spPr/>
        <p:txBody>
          <a:bodyPr/>
          <a:lstStyle/>
          <a:p>
            <a:r>
              <a:rPr lang="es-AR"/>
              <a:t>Estados Unidos </a:t>
            </a:r>
            <a:endParaRPr lang="es-US"/>
          </a:p>
        </p:txBody>
      </p:sp>
      <p:sp>
        <p:nvSpPr>
          <p:cNvPr id="3" name="Marcador de contenido 2">
            <a:extLst>
              <a:ext uri="{FF2B5EF4-FFF2-40B4-BE49-F238E27FC236}">
                <a16:creationId xmlns:a16="http://schemas.microsoft.com/office/drawing/2014/main" id="{53DDA02A-69F2-52CF-BDC6-AF968143EC20}"/>
              </a:ext>
            </a:extLst>
          </p:cNvPr>
          <p:cNvSpPr>
            <a:spLocks noGrp="1"/>
          </p:cNvSpPr>
          <p:nvPr>
            <p:ph idx="1"/>
          </p:nvPr>
        </p:nvSpPr>
        <p:spPr>
          <a:xfrm>
            <a:off x="1137146" y="1782220"/>
            <a:ext cx="9603275" cy="3963389"/>
          </a:xfrm>
        </p:spPr>
        <p:txBody>
          <a:bodyPr>
            <a:normAutofit fontScale="25000" lnSpcReduction="20000"/>
          </a:bodyPr>
          <a:lstStyle/>
          <a:p>
            <a:endParaRPr lang="es-AR" dirty="0"/>
          </a:p>
          <a:p>
            <a:r>
              <a:rPr lang="es-AR" sz="6400" b="1" u="sng" dirty="0">
                <a:solidFill>
                  <a:schemeClr val="accent5"/>
                </a:solidFill>
                <a:latin typeface="ADLaM Display" panose="02010000000000000000" pitchFamily="2" charset="0"/>
                <a:ea typeface="ADLaM Display" panose="02010000000000000000" pitchFamily="2" charset="0"/>
                <a:cs typeface="ADLaM Display" panose="02010000000000000000" pitchFamily="2" charset="0"/>
              </a:rPr>
              <a:t>Cultura de Estados Unidos*</a:t>
            </a:r>
            <a:r>
              <a:rPr lang="es-AR" sz="4800" dirty="0">
                <a:solidFill>
                  <a:schemeClr val="accent5"/>
                </a:solidFill>
                <a:latin typeface="ADLaM Display" panose="02010000000000000000" pitchFamily="2" charset="0"/>
                <a:ea typeface="ADLaM Display" panose="02010000000000000000" pitchFamily="2" charset="0"/>
                <a:cs typeface="ADLaM Display" panose="02010000000000000000" pitchFamily="2" charset="0"/>
              </a:rPr>
              <a:t>
La cultura estadounidense es conocida por:
 Su diversidad y mezcla de influencias de diferentes culturas
- Su música y baile, como el jazz, el rock y el hip-hop
- Su cine y televisión, con Hollywood y series de televisión populares
- Su comida rápida y variada, con platos como la hamburguesa y la pizza
- Sus festivales y celebraciones, como el Día de Acción de Gracias y el 4 de julio
</a:t>
            </a:r>
            <a:r>
              <a:rPr lang="es-AR" sz="6400" b="1" u="sng" dirty="0">
                <a:solidFill>
                  <a:schemeClr val="accent5"/>
                </a:solidFill>
                <a:latin typeface="ADLaM Display" panose="02010000000000000000" pitchFamily="2" charset="0"/>
                <a:ea typeface="ADLaM Display" panose="02010000000000000000" pitchFamily="2" charset="0"/>
                <a:cs typeface="ADLaM Display" panose="02010000000000000000" pitchFamily="2" charset="0"/>
              </a:rPr>
              <a:t>*Latitud y longitud*</a:t>
            </a:r>
            <a:r>
              <a:rPr lang="es-AR" sz="4800" dirty="0">
                <a:solidFill>
                  <a:schemeClr val="accent5"/>
                </a:solidFill>
                <a:latin typeface="ADLaM Display" panose="02010000000000000000" pitchFamily="2" charset="0"/>
                <a:ea typeface="ADLaM Display" panose="02010000000000000000" pitchFamily="2" charset="0"/>
                <a:cs typeface="ADLaM Display" panose="02010000000000000000" pitchFamily="2" charset="0"/>
              </a:rPr>
              <a:t>
Estados Unidos se encuentra en:
 Latitud: entre 25°N y 71°N
- Longitud: entre 66°W y 124°W</a:t>
            </a:r>
          </a:p>
          <a:p>
            <a:pPr marL="0" indent="0">
              <a:buNone/>
            </a:pPr>
            <a:endParaRPr lang="es-AR" sz="4800" dirty="0">
              <a:solidFill>
                <a:schemeClr val="accent5"/>
              </a:solidFill>
              <a:latin typeface="ADLaM Display" panose="02010000000000000000" pitchFamily="2" charset="0"/>
              <a:ea typeface="ADLaM Display" panose="02010000000000000000" pitchFamily="2" charset="0"/>
              <a:cs typeface="ADLaM Display" panose="02010000000000000000" pitchFamily="2" charset="0"/>
            </a:endParaRPr>
          </a:p>
          <a:p>
            <a:pPr marL="0" indent="0">
              <a:buNone/>
            </a:pPr>
            <a:endParaRPr lang="es-US" dirty="0"/>
          </a:p>
        </p:txBody>
      </p:sp>
      <p:pic>
        <p:nvPicPr>
          <p:cNvPr id="4" name="Imagen 3">
            <a:extLst>
              <a:ext uri="{FF2B5EF4-FFF2-40B4-BE49-F238E27FC236}">
                <a16:creationId xmlns:a16="http://schemas.microsoft.com/office/drawing/2014/main" id="{31A4DD1C-BFD6-9513-33E5-18C29DA502BA}"/>
              </a:ext>
            </a:extLst>
          </p:cNvPr>
          <p:cNvPicPr>
            <a:picLocks noChangeAspect="1"/>
          </p:cNvPicPr>
          <p:nvPr/>
        </p:nvPicPr>
        <p:blipFill>
          <a:blip r:embed="rId2"/>
          <a:stretch>
            <a:fillRect/>
          </a:stretch>
        </p:blipFill>
        <p:spPr>
          <a:xfrm>
            <a:off x="7848301" y="2015572"/>
            <a:ext cx="3809922" cy="3730037"/>
          </a:xfrm>
          <a:prstGeom prst="rect">
            <a:avLst/>
          </a:prstGeom>
        </p:spPr>
      </p:pic>
    </p:spTree>
    <p:extLst>
      <p:ext uri="{BB962C8B-B14F-4D97-AF65-F5344CB8AC3E}">
        <p14:creationId xmlns:p14="http://schemas.microsoft.com/office/powerpoint/2010/main" val="15020529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517CC1-51FE-5942-E1EB-CA30C4B74A32}"/>
              </a:ext>
            </a:extLst>
          </p:cNvPr>
          <p:cNvSpPr>
            <a:spLocks noGrp="1"/>
          </p:cNvSpPr>
          <p:nvPr>
            <p:ph type="title"/>
          </p:nvPr>
        </p:nvSpPr>
        <p:spPr/>
        <p:txBody>
          <a:bodyPr/>
          <a:lstStyle/>
          <a:p>
            <a:r>
              <a:rPr lang="es-AR" dirty="0"/>
              <a:t>Australia </a:t>
            </a:r>
            <a:endParaRPr lang="es-US" dirty="0"/>
          </a:p>
        </p:txBody>
      </p:sp>
      <p:pic>
        <p:nvPicPr>
          <p:cNvPr id="4" name="Marcador de contenido 3">
            <a:extLst>
              <a:ext uri="{FF2B5EF4-FFF2-40B4-BE49-F238E27FC236}">
                <a16:creationId xmlns:a16="http://schemas.microsoft.com/office/drawing/2014/main" id="{B710B07C-DF6C-B103-E913-6B56228DDD88}"/>
              </a:ext>
            </a:extLst>
          </p:cNvPr>
          <p:cNvPicPr>
            <a:picLocks noGrp="1" noChangeAspect="1"/>
          </p:cNvPicPr>
          <p:nvPr>
            <p:ph idx="1"/>
          </p:nvPr>
        </p:nvPicPr>
        <p:blipFill>
          <a:blip r:embed="rId2"/>
          <a:stretch>
            <a:fillRect/>
          </a:stretch>
        </p:blipFill>
        <p:spPr>
          <a:xfrm>
            <a:off x="1451579" y="1955383"/>
            <a:ext cx="7060536" cy="4098098"/>
          </a:xfrm>
        </p:spPr>
      </p:pic>
    </p:spTree>
    <p:extLst>
      <p:ext uri="{BB962C8B-B14F-4D97-AF65-F5344CB8AC3E}">
        <p14:creationId xmlns:p14="http://schemas.microsoft.com/office/powerpoint/2010/main" val="1932222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17343E-3D32-EE41-318A-D14ABC6FD7D3}"/>
              </a:ext>
            </a:extLst>
          </p:cNvPr>
          <p:cNvSpPr>
            <a:spLocks noGrp="1"/>
          </p:cNvSpPr>
          <p:nvPr>
            <p:ph type="title"/>
          </p:nvPr>
        </p:nvSpPr>
        <p:spPr/>
        <p:txBody>
          <a:bodyPr/>
          <a:lstStyle/>
          <a:p>
            <a:r>
              <a:rPr lang="es-AR" dirty="0"/>
              <a:t>Dinamarca</a:t>
            </a:r>
            <a:endParaRPr lang="es-US" dirty="0"/>
          </a:p>
        </p:txBody>
      </p:sp>
      <p:pic>
        <p:nvPicPr>
          <p:cNvPr id="4" name="Marcador de contenido 3">
            <a:extLst>
              <a:ext uri="{FF2B5EF4-FFF2-40B4-BE49-F238E27FC236}">
                <a16:creationId xmlns:a16="http://schemas.microsoft.com/office/drawing/2014/main" id="{046D29B2-53C9-AB2D-BD2A-5884E1C73E47}"/>
              </a:ext>
            </a:extLst>
          </p:cNvPr>
          <p:cNvPicPr>
            <a:picLocks noGrp="1" noChangeAspect="1"/>
          </p:cNvPicPr>
          <p:nvPr>
            <p:ph idx="1"/>
          </p:nvPr>
        </p:nvPicPr>
        <p:blipFill>
          <a:blip r:embed="rId2"/>
          <a:stretch>
            <a:fillRect/>
          </a:stretch>
        </p:blipFill>
        <p:spPr>
          <a:xfrm>
            <a:off x="1407485" y="1974700"/>
            <a:ext cx="5971068" cy="3689632"/>
          </a:xfrm>
        </p:spPr>
      </p:pic>
    </p:spTree>
    <p:extLst>
      <p:ext uri="{BB962C8B-B14F-4D97-AF65-F5344CB8AC3E}">
        <p14:creationId xmlns:p14="http://schemas.microsoft.com/office/powerpoint/2010/main" val="3263741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621EA2-585D-E6B6-B35E-71B3A3A45F86}"/>
              </a:ext>
            </a:extLst>
          </p:cNvPr>
          <p:cNvSpPr>
            <a:spLocks noGrp="1"/>
          </p:cNvSpPr>
          <p:nvPr>
            <p:ph type="title"/>
          </p:nvPr>
        </p:nvSpPr>
        <p:spPr/>
        <p:txBody>
          <a:bodyPr/>
          <a:lstStyle/>
          <a:p>
            <a:r>
              <a:rPr lang="es-AR" dirty="0"/>
              <a:t>Australia </a:t>
            </a:r>
            <a:endParaRPr lang="es-US" dirty="0"/>
          </a:p>
        </p:txBody>
      </p:sp>
      <p:sp>
        <p:nvSpPr>
          <p:cNvPr id="3" name="Marcador de contenido 2">
            <a:extLst>
              <a:ext uri="{FF2B5EF4-FFF2-40B4-BE49-F238E27FC236}">
                <a16:creationId xmlns:a16="http://schemas.microsoft.com/office/drawing/2014/main" id="{9569B577-8D13-1F40-6ACF-1E458EAAC24E}"/>
              </a:ext>
            </a:extLst>
          </p:cNvPr>
          <p:cNvSpPr>
            <a:spLocks noGrp="1"/>
          </p:cNvSpPr>
          <p:nvPr>
            <p:ph idx="1"/>
          </p:nvPr>
        </p:nvSpPr>
        <p:spPr>
          <a:xfrm>
            <a:off x="1451580" y="2015732"/>
            <a:ext cx="7818076" cy="3961215"/>
          </a:xfrm>
        </p:spPr>
        <p:txBody>
          <a:bodyPr>
            <a:normAutofit/>
          </a:bodyPr>
          <a:lstStyle/>
          <a:p>
            <a:pPr marL="0" indent="0">
              <a:buNone/>
            </a:pPr>
            <a:r>
              <a:rPr lang="es-AR" sz="1600" b="1" u="sng" dirty="0">
                <a:solidFill>
                  <a:schemeClr val="accent5"/>
                </a:solidFill>
                <a:latin typeface="ADLaM Display" panose="02010000000000000000" pitchFamily="2" charset="0"/>
                <a:ea typeface="ADLaM Display" panose="02010000000000000000" pitchFamily="2" charset="0"/>
                <a:cs typeface="ADLaM Display" panose="02010000000000000000" pitchFamily="2" charset="0"/>
              </a:rPr>
              <a:t>En qué continente se ubica Australia?</a:t>
            </a:r>
            <a:r>
              <a:rPr lang="es-AR" dirty="0">
                <a:latin typeface="ADLaM Display" panose="02010000000000000000" pitchFamily="2" charset="0"/>
                <a:ea typeface="ADLaM Display" panose="02010000000000000000" pitchFamily="2" charset="0"/>
                <a:cs typeface="ADLaM Display" panose="02010000000000000000" pitchFamily="2" charset="0"/>
              </a:rPr>
              <a:t>
</a:t>
            </a:r>
            <a:r>
              <a:rPr lang="es-AR" sz="1200" dirty="0">
                <a:solidFill>
                  <a:schemeClr val="accent5"/>
                </a:solidFill>
                <a:latin typeface="ADLaM Display" panose="02010000000000000000" pitchFamily="2" charset="0"/>
                <a:ea typeface="ADLaM Display" panose="02010000000000000000" pitchFamily="2" charset="0"/>
                <a:cs typeface="ADLaM Display" panose="02010000000000000000" pitchFamily="2" charset="0"/>
              </a:rPr>
              <a:t>Continente: Oceanía.</a:t>
            </a:r>
          </a:p>
          <a:p>
            <a:pPr marL="0" indent="0">
              <a:buNone/>
            </a:pPr>
            <a:r>
              <a:rPr lang="es-AR" sz="1600" b="1" u="sng" dirty="0">
                <a:solidFill>
                  <a:schemeClr val="accent5"/>
                </a:solidFill>
                <a:latin typeface="ADLaM Display" panose="02010000000000000000" pitchFamily="2" charset="0"/>
                <a:ea typeface="ADLaM Display" panose="02010000000000000000" pitchFamily="2" charset="0"/>
                <a:cs typeface="ADLaM Display" panose="02010000000000000000" pitchFamily="2" charset="0"/>
              </a:rPr>
              <a:t>Qué mares rodean a Australia?</a:t>
            </a:r>
            <a:r>
              <a:rPr lang="es-AR" sz="1700" dirty="0">
                <a:solidFill>
                  <a:schemeClr val="accent5"/>
                </a:solidFill>
                <a:latin typeface="ADLaM Display" panose="02010000000000000000" pitchFamily="2" charset="0"/>
                <a:ea typeface="ADLaM Display" panose="02010000000000000000" pitchFamily="2" charset="0"/>
                <a:cs typeface="ADLaM Display" panose="02010000000000000000" pitchFamily="2" charset="0"/>
              </a:rPr>
              <a:t>
</a:t>
            </a:r>
            <a:r>
              <a:rPr lang="es-AR" sz="1200" dirty="0">
                <a:solidFill>
                  <a:schemeClr val="accent5"/>
                </a:solidFill>
                <a:latin typeface="ADLaM Display" panose="02010000000000000000" pitchFamily="2" charset="0"/>
                <a:ea typeface="ADLaM Display" panose="02010000000000000000" pitchFamily="2" charset="0"/>
                <a:cs typeface="ADLaM Display" panose="02010000000000000000" pitchFamily="2" charset="0"/>
              </a:rPr>
              <a:t>Australia está rodeada por varios mares y océanos:
Océano Índico (al oeste y sur),Océano Pacífico (al este),,Mar del Coral (noreste),Mar de Tasmania (entre Australia y Nueva Zelanda),Mar de </a:t>
            </a:r>
            <a:r>
              <a:rPr lang="es-AR" sz="1200" dirty="0" err="1">
                <a:solidFill>
                  <a:schemeClr val="accent5"/>
                </a:solidFill>
                <a:latin typeface="ADLaM Display" panose="02010000000000000000" pitchFamily="2" charset="0"/>
                <a:ea typeface="ADLaM Display" panose="02010000000000000000" pitchFamily="2" charset="0"/>
                <a:cs typeface="ADLaM Display" panose="02010000000000000000" pitchFamily="2" charset="0"/>
              </a:rPr>
              <a:t>Arafura</a:t>
            </a:r>
            <a:r>
              <a:rPr lang="es-AR" sz="1200" dirty="0">
                <a:solidFill>
                  <a:schemeClr val="accent5"/>
                </a:solidFill>
                <a:latin typeface="ADLaM Display" panose="02010000000000000000" pitchFamily="2" charset="0"/>
                <a:ea typeface="ADLaM Display" panose="02010000000000000000" pitchFamily="2" charset="0"/>
                <a:cs typeface="ADLaM Display" panose="02010000000000000000" pitchFamily="2" charset="0"/>
              </a:rPr>
              <a:t> (al norte) y Mar de Timor (noroeste).</a:t>
            </a:r>
          </a:p>
          <a:p>
            <a:pPr marL="0" indent="0">
              <a:buNone/>
            </a:pPr>
            <a:r>
              <a:rPr lang="es-AR" sz="1600" b="1" u="sng" dirty="0">
                <a:solidFill>
                  <a:schemeClr val="accent5"/>
                </a:solidFill>
                <a:latin typeface="ADLaM Display" panose="02010000000000000000" pitchFamily="2" charset="0"/>
                <a:ea typeface="ADLaM Display" panose="02010000000000000000" pitchFamily="2" charset="0"/>
                <a:cs typeface="ADLaM Display" panose="02010000000000000000" pitchFamily="2" charset="0"/>
              </a:rPr>
              <a:t>Hidrografía</a:t>
            </a:r>
            <a:endParaRPr lang="es-AR" sz="1200" dirty="0">
              <a:solidFill>
                <a:schemeClr val="accent5"/>
              </a:solidFill>
              <a:latin typeface="ADLaM Display" panose="02010000000000000000" pitchFamily="2" charset="0"/>
              <a:ea typeface="ADLaM Display" panose="02010000000000000000" pitchFamily="2" charset="0"/>
              <a:cs typeface="ADLaM Display" panose="02010000000000000000" pitchFamily="2" charset="0"/>
            </a:endParaRPr>
          </a:p>
          <a:p>
            <a:pPr marL="0" indent="0">
              <a:buNone/>
            </a:pPr>
            <a:r>
              <a:rPr lang="es-AR" sz="1200" dirty="0">
                <a:solidFill>
                  <a:schemeClr val="accent5"/>
                </a:solidFill>
                <a:latin typeface="ADLaM Display" panose="02010000000000000000" pitchFamily="2" charset="0"/>
                <a:ea typeface="ADLaM Display" panose="02010000000000000000" pitchFamily="2" charset="0"/>
                <a:cs typeface="ADLaM Display" panose="02010000000000000000" pitchFamily="2" charset="0"/>
              </a:rPr>
              <a:t>Australia tiene muchos ríos y lagos importantes, incluyendo:- El río Murray, que es uno de los ríos más largos del país- El río Darling, que es un importante afluente del río Murray- El lago </a:t>
            </a:r>
            <a:r>
              <a:rPr lang="es-AR" sz="1200" dirty="0" err="1">
                <a:solidFill>
                  <a:schemeClr val="accent5"/>
                </a:solidFill>
                <a:latin typeface="ADLaM Display" panose="02010000000000000000" pitchFamily="2" charset="0"/>
                <a:ea typeface="ADLaM Display" panose="02010000000000000000" pitchFamily="2" charset="0"/>
                <a:cs typeface="ADLaM Display" panose="02010000000000000000" pitchFamily="2" charset="0"/>
              </a:rPr>
              <a:t>Argyle</a:t>
            </a:r>
            <a:r>
              <a:rPr lang="es-AR" sz="1200" dirty="0">
                <a:solidFill>
                  <a:schemeClr val="accent5"/>
                </a:solidFill>
                <a:latin typeface="ADLaM Display" panose="02010000000000000000" pitchFamily="2" charset="0"/>
                <a:ea typeface="ADLaM Display" panose="02010000000000000000" pitchFamily="2" charset="0"/>
                <a:cs typeface="ADLaM Display" panose="02010000000000000000" pitchFamily="2" charset="0"/>
              </a:rPr>
              <a:t>, que es uno de los lagos más grandes del país- La costa australiana tiene una longitud de más de 25.000 kilómetros y baña el Océano Índico, el Océano Pacífico y el Mar de Timor.</a:t>
            </a:r>
          </a:p>
          <a:p>
            <a:pPr marL="0" indent="0">
              <a:buNone/>
            </a:pPr>
            <a:endParaRPr lang="es-AR" sz="1200" dirty="0">
              <a:solidFill>
                <a:schemeClr val="accent5"/>
              </a:solidFill>
              <a:latin typeface="ADLaM Display" panose="02010000000000000000" pitchFamily="2" charset="0"/>
              <a:ea typeface="ADLaM Display" panose="02010000000000000000" pitchFamily="2" charset="0"/>
              <a:cs typeface="ADLaM Display" panose="02010000000000000000" pitchFamily="2" charset="0"/>
            </a:endParaRPr>
          </a:p>
          <a:p>
            <a:endParaRPr lang="es-US" dirty="0"/>
          </a:p>
        </p:txBody>
      </p:sp>
    </p:spTree>
    <p:extLst>
      <p:ext uri="{BB962C8B-B14F-4D97-AF65-F5344CB8AC3E}">
        <p14:creationId xmlns:p14="http://schemas.microsoft.com/office/powerpoint/2010/main" val="14658892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574144-2B34-88BC-67C5-3558235741A7}"/>
              </a:ext>
            </a:extLst>
          </p:cNvPr>
          <p:cNvSpPr>
            <a:spLocks noGrp="1"/>
          </p:cNvSpPr>
          <p:nvPr>
            <p:ph type="title"/>
          </p:nvPr>
        </p:nvSpPr>
        <p:spPr/>
        <p:txBody>
          <a:bodyPr/>
          <a:lstStyle/>
          <a:p>
            <a:r>
              <a:rPr lang="es-AR" dirty="0"/>
              <a:t>Australia </a:t>
            </a:r>
            <a:endParaRPr lang="es-US" dirty="0"/>
          </a:p>
        </p:txBody>
      </p:sp>
      <p:sp>
        <p:nvSpPr>
          <p:cNvPr id="3" name="Marcador de contenido 2">
            <a:extLst>
              <a:ext uri="{FF2B5EF4-FFF2-40B4-BE49-F238E27FC236}">
                <a16:creationId xmlns:a16="http://schemas.microsoft.com/office/drawing/2014/main" id="{3FFE4B3B-8177-C3DF-40F5-7F06D6F6A551}"/>
              </a:ext>
            </a:extLst>
          </p:cNvPr>
          <p:cNvSpPr>
            <a:spLocks noGrp="1"/>
          </p:cNvSpPr>
          <p:nvPr>
            <p:ph idx="1"/>
          </p:nvPr>
        </p:nvSpPr>
        <p:spPr>
          <a:xfrm>
            <a:off x="1294362" y="1948917"/>
            <a:ext cx="9603275" cy="3450613"/>
          </a:xfrm>
        </p:spPr>
        <p:txBody>
          <a:bodyPr>
            <a:normAutofit/>
          </a:bodyPr>
          <a:lstStyle/>
          <a:p>
            <a:r>
              <a:rPr lang="es-AR" sz="1600" b="1" u="sng" dirty="0">
                <a:solidFill>
                  <a:schemeClr val="accent5"/>
                </a:solidFill>
                <a:latin typeface="ADLaM Display" panose="02010000000000000000" pitchFamily="2" charset="0"/>
                <a:ea typeface="ADLaM Display" panose="02010000000000000000" pitchFamily="2" charset="0"/>
                <a:cs typeface="ADLaM Display" panose="02010000000000000000" pitchFamily="2" charset="0"/>
              </a:rPr>
              <a:t>Forma de gobierno</a:t>
            </a:r>
            <a:r>
              <a:rPr lang="es-AR" sz="1200" dirty="0">
                <a:solidFill>
                  <a:schemeClr val="accent5"/>
                </a:solidFill>
                <a:latin typeface="ADLaM Display" panose="02010000000000000000" pitchFamily="2" charset="0"/>
                <a:ea typeface="ADLaM Display" panose="02010000000000000000" pitchFamily="2" charset="0"/>
                <a:cs typeface="ADLaM Display" panose="02010000000000000000" pitchFamily="2" charset="0"/>
              </a:rPr>
              <a:t>
Australia es una monarquía constitucional y una democracia parlamentaria federal. Esto significa que el país tiene un rey o reina como jefe de estado, pero el poder real lo tiene el primer ministro y el parlamento.
</a:t>
            </a:r>
            <a:r>
              <a:rPr lang="es-AR" sz="1600" b="1" u="sng" dirty="0">
                <a:solidFill>
                  <a:schemeClr val="accent5"/>
                </a:solidFill>
                <a:latin typeface="ADLaM Display" panose="02010000000000000000" pitchFamily="2" charset="0"/>
                <a:ea typeface="ADLaM Display" panose="02010000000000000000" pitchFamily="2" charset="0"/>
                <a:cs typeface="ADLaM Display" panose="02010000000000000000" pitchFamily="2" charset="0"/>
              </a:rPr>
              <a:t>Superficie</a:t>
            </a:r>
            <a:r>
              <a:rPr lang="es-AR" sz="1200" dirty="0">
                <a:solidFill>
                  <a:schemeClr val="accent5"/>
                </a:solidFill>
                <a:latin typeface="ADLaM Display" panose="02010000000000000000" pitchFamily="2" charset="0"/>
                <a:ea typeface="ADLaM Display" panose="02010000000000000000" pitchFamily="2" charset="0"/>
                <a:cs typeface="ADLaM Display" panose="02010000000000000000" pitchFamily="2" charset="0"/>
              </a:rPr>
              <a:t>
Australia es un país muy grande, con una superficie de aproximadamente 7,7 millones de kilómetros cuadrados. Es el sexto país más grande del </a:t>
            </a:r>
            <a:r>
              <a:rPr lang="es-AR" sz="1200" dirty="0" err="1">
                <a:solidFill>
                  <a:schemeClr val="accent5"/>
                </a:solidFill>
                <a:latin typeface="ADLaM Display" panose="02010000000000000000" pitchFamily="2" charset="0"/>
                <a:ea typeface="ADLaM Display" panose="02010000000000000000" pitchFamily="2" charset="0"/>
                <a:cs typeface="ADLaM Display" panose="02010000000000000000" pitchFamily="2" charset="0"/>
              </a:rPr>
              <a:t>mund</a:t>
            </a:r>
            <a:endParaRPr lang="es-AR" sz="1200" dirty="0">
              <a:solidFill>
                <a:schemeClr val="accent5"/>
              </a:solidFill>
              <a:latin typeface="ADLaM Display" panose="02010000000000000000" pitchFamily="2" charset="0"/>
              <a:ea typeface="ADLaM Display" panose="02010000000000000000" pitchFamily="2" charset="0"/>
              <a:cs typeface="ADLaM Display" panose="02010000000000000000" pitchFamily="2" charset="0"/>
            </a:endParaRPr>
          </a:p>
          <a:p>
            <a:r>
              <a:rPr lang="es-AR" sz="1600" b="1" u="sng" dirty="0">
                <a:solidFill>
                  <a:schemeClr val="accent5"/>
                </a:solidFill>
                <a:latin typeface="ADLaM Display" panose="02010000000000000000" pitchFamily="2" charset="0"/>
                <a:ea typeface="ADLaM Display" panose="02010000000000000000" pitchFamily="2" charset="0"/>
                <a:cs typeface="ADLaM Display" panose="02010000000000000000" pitchFamily="2" charset="0"/>
              </a:rPr>
              <a:t>Cantidad de habitantes</a:t>
            </a:r>
            <a:r>
              <a:rPr lang="es-AR" sz="1200" dirty="0">
                <a:solidFill>
                  <a:schemeClr val="accent5"/>
                </a:solidFill>
                <a:latin typeface="ADLaM Display" panose="02010000000000000000" pitchFamily="2" charset="0"/>
                <a:ea typeface="ADLaM Display" panose="02010000000000000000" pitchFamily="2" charset="0"/>
                <a:cs typeface="ADLaM Display" panose="02010000000000000000" pitchFamily="2" charset="0"/>
              </a:rPr>
              <a:t>
Australia tiene una población de alrededor de 25 millones de personas. La mayoría de los australianos viven en ciudades y pueblos en la costa este del </a:t>
            </a:r>
            <a:r>
              <a:rPr lang="es-AR" sz="1200" dirty="0" err="1">
                <a:solidFill>
                  <a:schemeClr val="accent5"/>
                </a:solidFill>
                <a:latin typeface="ADLaM Display" panose="02010000000000000000" pitchFamily="2" charset="0"/>
                <a:ea typeface="ADLaM Display" panose="02010000000000000000" pitchFamily="2" charset="0"/>
                <a:cs typeface="ADLaM Display" panose="02010000000000000000" pitchFamily="2" charset="0"/>
              </a:rPr>
              <a:t>país.o</a:t>
            </a:r>
            <a:r>
              <a:rPr lang="es-AR" sz="1200" dirty="0">
                <a:solidFill>
                  <a:schemeClr val="accent5"/>
                </a:solidFill>
                <a:latin typeface="ADLaM Display" panose="02010000000000000000" pitchFamily="2" charset="0"/>
                <a:ea typeface="ADLaM Display" panose="02010000000000000000" pitchFamily="2" charset="0"/>
                <a:cs typeface="ADLaM Display" panose="02010000000000000000" pitchFamily="2" charset="0"/>
              </a:rPr>
              <a:t> en términos de superficie.</a:t>
            </a:r>
            <a:endParaRPr lang="es-US" sz="1200" dirty="0">
              <a:solidFill>
                <a:schemeClr val="accent5"/>
              </a:solidFill>
              <a:latin typeface="ADLaM Display" panose="02010000000000000000" pitchFamily="2" charset="0"/>
              <a:ea typeface="ADLaM Display" panose="02010000000000000000" pitchFamily="2" charset="0"/>
              <a:cs typeface="ADLaM Display" panose="02010000000000000000" pitchFamily="2" charset="0"/>
            </a:endParaRPr>
          </a:p>
        </p:txBody>
      </p:sp>
    </p:spTree>
    <p:extLst>
      <p:ext uri="{BB962C8B-B14F-4D97-AF65-F5344CB8AC3E}">
        <p14:creationId xmlns:p14="http://schemas.microsoft.com/office/powerpoint/2010/main" val="24593037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69D1ED-FE56-01A2-00E3-BBEBF9702044}"/>
              </a:ext>
            </a:extLst>
          </p:cNvPr>
          <p:cNvSpPr>
            <a:spLocks noGrp="1"/>
          </p:cNvSpPr>
          <p:nvPr>
            <p:ph type="title"/>
          </p:nvPr>
        </p:nvSpPr>
        <p:spPr/>
        <p:txBody>
          <a:bodyPr/>
          <a:lstStyle/>
          <a:p>
            <a:r>
              <a:rPr lang="es-AR" dirty="0"/>
              <a:t>Australia </a:t>
            </a:r>
            <a:endParaRPr lang="es-US" dirty="0"/>
          </a:p>
        </p:txBody>
      </p:sp>
      <p:sp>
        <p:nvSpPr>
          <p:cNvPr id="3" name="Marcador de contenido 2">
            <a:extLst>
              <a:ext uri="{FF2B5EF4-FFF2-40B4-BE49-F238E27FC236}">
                <a16:creationId xmlns:a16="http://schemas.microsoft.com/office/drawing/2014/main" id="{F9D61014-0BAF-5E4E-1721-3A1218F33A57}"/>
              </a:ext>
            </a:extLst>
          </p:cNvPr>
          <p:cNvSpPr>
            <a:spLocks noGrp="1"/>
          </p:cNvSpPr>
          <p:nvPr>
            <p:ph idx="1"/>
          </p:nvPr>
        </p:nvSpPr>
        <p:spPr/>
        <p:txBody>
          <a:bodyPr>
            <a:normAutofit/>
          </a:bodyPr>
          <a:lstStyle/>
          <a:p>
            <a:pPr marL="0" indent="0">
              <a:buNone/>
            </a:pPr>
            <a:r>
              <a:rPr lang="es-AR" sz="1700" b="1" u="sng" dirty="0">
                <a:solidFill>
                  <a:schemeClr val="accent5"/>
                </a:solidFill>
                <a:latin typeface="ADLaM Display" panose="02010000000000000000" pitchFamily="2" charset="0"/>
                <a:ea typeface="ADLaM Display" panose="02010000000000000000" pitchFamily="2" charset="0"/>
                <a:cs typeface="ADLaM Display" panose="02010000000000000000" pitchFamily="2" charset="0"/>
              </a:rPr>
              <a:t>Actividad económica</a:t>
            </a:r>
          </a:p>
          <a:p>
            <a:pPr marL="0" indent="0">
              <a:buNone/>
            </a:pPr>
            <a:r>
              <a:rPr lang="es-AR" sz="1300" dirty="0">
                <a:solidFill>
                  <a:schemeClr val="accent5"/>
                </a:solidFill>
                <a:latin typeface="ADLaM Display" panose="02010000000000000000" pitchFamily="2" charset="0"/>
                <a:ea typeface="ADLaM Display" panose="02010000000000000000" pitchFamily="2" charset="0"/>
                <a:cs typeface="ADLaM Display" panose="02010000000000000000" pitchFamily="2" charset="0"/>
              </a:rPr>
              <a:t>La economía de Australia se basa en:- La minería, con recursos como carbón, hierro y oro- La agricultura, con productos como trigo, carne de vacuno y frutas- Los servicios, incluyendo finanzas, educación y atención médica- El turismo, con muchos visitantes que vienen a disfrutar de la naturaleza y la cultura australiana.</a:t>
            </a:r>
          </a:p>
          <a:p>
            <a:pPr marL="0" indent="0">
              <a:buNone/>
            </a:pPr>
            <a:r>
              <a:rPr lang="es-AR" sz="1700" b="1" u="sng" dirty="0">
                <a:solidFill>
                  <a:schemeClr val="accent5"/>
                </a:solidFill>
                <a:latin typeface="ADLaM Display" panose="02010000000000000000" pitchFamily="2" charset="0"/>
                <a:ea typeface="ADLaM Display" panose="02010000000000000000" pitchFamily="2" charset="0"/>
                <a:cs typeface="ADLaM Display" panose="02010000000000000000" pitchFamily="2" charset="0"/>
              </a:rPr>
              <a:t>Relieve</a:t>
            </a:r>
          </a:p>
          <a:p>
            <a:pPr marL="0" indent="0">
              <a:buNone/>
            </a:pPr>
            <a:r>
              <a:rPr lang="es-AR" sz="1200" dirty="0">
                <a:solidFill>
                  <a:schemeClr val="accent5"/>
                </a:solidFill>
                <a:latin typeface="ADLaM Display" panose="02010000000000000000" pitchFamily="2" charset="0"/>
                <a:ea typeface="ADLaM Display" panose="02010000000000000000" pitchFamily="2" charset="0"/>
                <a:cs typeface="ADLaM Display" panose="02010000000000000000" pitchFamily="2" charset="0"/>
              </a:rPr>
              <a:t>Australia tiene un relieve muy variado, con:- Montañas en el este, como la Gran Cordillera Divisoria- Desiertos en el centro, como el desierto de Simpson y el desierto de Victoria- Llanuras en el oeste, como la llanura de </a:t>
            </a:r>
            <a:r>
              <a:rPr lang="es-AR" sz="1200" dirty="0" err="1">
                <a:solidFill>
                  <a:schemeClr val="accent5"/>
                </a:solidFill>
                <a:latin typeface="ADLaM Display" panose="02010000000000000000" pitchFamily="2" charset="0"/>
                <a:ea typeface="ADLaM Display" panose="02010000000000000000" pitchFamily="2" charset="0"/>
                <a:cs typeface="ADLaM Display" panose="02010000000000000000" pitchFamily="2" charset="0"/>
              </a:rPr>
              <a:t>Nullarbor</a:t>
            </a:r>
            <a:r>
              <a:rPr lang="es-AR" sz="1200" dirty="0">
                <a:solidFill>
                  <a:schemeClr val="accent5"/>
                </a:solidFill>
                <a:latin typeface="ADLaM Display" panose="02010000000000000000" pitchFamily="2" charset="0"/>
                <a:ea typeface="ADLaM Display" panose="02010000000000000000" pitchFamily="2" charset="0"/>
                <a:cs typeface="ADLaM Display" panose="02010000000000000000" pitchFamily="2" charset="0"/>
              </a:rPr>
              <a:t>- Costas en el norte, este y sur, con playas y acantilados*</a:t>
            </a:r>
            <a:endParaRPr lang="es-US" sz="1200" dirty="0">
              <a:latin typeface="ADLaM Display" panose="02010000000000000000" pitchFamily="2" charset="0"/>
              <a:ea typeface="ADLaM Display" panose="02010000000000000000" pitchFamily="2" charset="0"/>
              <a:cs typeface="ADLaM Display" panose="02010000000000000000" pitchFamily="2" charset="0"/>
            </a:endParaRPr>
          </a:p>
        </p:txBody>
      </p:sp>
    </p:spTree>
    <p:extLst>
      <p:ext uri="{BB962C8B-B14F-4D97-AF65-F5344CB8AC3E}">
        <p14:creationId xmlns:p14="http://schemas.microsoft.com/office/powerpoint/2010/main" val="23777201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E0A563-E320-C570-8B23-81EC79F768D4}"/>
              </a:ext>
            </a:extLst>
          </p:cNvPr>
          <p:cNvSpPr>
            <a:spLocks noGrp="1"/>
          </p:cNvSpPr>
          <p:nvPr>
            <p:ph type="title"/>
          </p:nvPr>
        </p:nvSpPr>
        <p:spPr/>
        <p:txBody>
          <a:bodyPr/>
          <a:lstStyle/>
          <a:p>
            <a:r>
              <a:rPr lang="es-AR" dirty="0"/>
              <a:t>Australia </a:t>
            </a:r>
            <a:endParaRPr lang="es-US" dirty="0"/>
          </a:p>
        </p:txBody>
      </p:sp>
      <p:sp>
        <p:nvSpPr>
          <p:cNvPr id="3" name="Marcador de contenido 2">
            <a:extLst>
              <a:ext uri="{FF2B5EF4-FFF2-40B4-BE49-F238E27FC236}">
                <a16:creationId xmlns:a16="http://schemas.microsoft.com/office/drawing/2014/main" id="{5465AC0F-6660-DD21-8AD1-802B50082F6B}"/>
              </a:ext>
            </a:extLst>
          </p:cNvPr>
          <p:cNvSpPr>
            <a:spLocks noGrp="1"/>
          </p:cNvSpPr>
          <p:nvPr>
            <p:ph idx="1"/>
          </p:nvPr>
        </p:nvSpPr>
        <p:spPr/>
        <p:txBody>
          <a:bodyPr>
            <a:normAutofit fontScale="55000" lnSpcReduction="20000"/>
          </a:bodyPr>
          <a:lstStyle/>
          <a:p>
            <a:r>
              <a:rPr lang="es-AR" sz="2900" b="1" u="sng" dirty="0">
                <a:solidFill>
                  <a:schemeClr val="accent5"/>
                </a:solidFill>
                <a:latin typeface="ADLaM Display" panose="02010000000000000000" pitchFamily="2" charset="0"/>
                <a:ea typeface="ADLaM Display" panose="02010000000000000000" pitchFamily="2" charset="0"/>
                <a:cs typeface="ADLaM Display" panose="02010000000000000000" pitchFamily="2" charset="0"/>
              </a:rPr>
              <a:t>Cuál es su división política?</a:t>
            </a:r>
            <a:r>
              <a:rPr lang="es-AR" sz="2200" dirty="0">
                <a:solidFill>
                  <a:schemeClr val="accent5"/>
                </a:solidFill>
                <a:latin typeface="ADLaM Display" panose="02010000000000000000" pitchFamily="2" charset="0"/>
                <a:ea typeface="ADLaM Display" panose="02010000000000000000" pitchFamily="2" charset="0"/>
                <a:cs typeface="ADLaM Display" panose="02010000000000000000" pitchFamily="2" charset="0"/>
              </a:rPr>
              <a:t>
Australia es una monarquía parlamentaria federal y se divide políticamente en:
6 Estados: Nueva Gales del Sur, Victoria, Queensland, Australia Meridional, Australia Occidental y Tasmania.
2 Territorios principales: Territorio del Norte y Territorio de la Capital Australiana (donde se encuentra Canberra, la capital del país).
</a:t>
            </a:r>
            <a:r>
              <a:rPr lang="es-AR" sz="2900" u="sng" dirty="0">
                <a:solidFill>
                  <a:schemeClr val="accent5"/>
                </a:solidFill>
                <a:latin typeface="ADLaM Display" panose="02010000000000000000" pitchFamily="2" charset="0"/>
                <a:ea typeface="ADLaM Display" panose="02010000000000000000" pitchFamily="2" charset="0"/>
                <a:cs typeface="ADLaM Display" panose="02010000000000000000" pitchFamily="2" charset="0"/>
              </a:rPr>
              <a:t> ¿Cuál es su bandera?</a:t>
            </a:r>
            <a:r>
              <a:rPr lang="es-AR" sz="2200" dirty="0">
                <a:solidFill>
                  <a:schemeClr val="accent5"/>
                </a:solidFill>
                <a:latin typeface="ADLaM Display" panose="02010000000000000000" pitchFamily="2" charset="0"/>
                <a:ea typeface="ADLaM Display" panose="02010000000000000000" pitchFamily="2" charset="0"/>
                <a:cs typeface="ADLaM Display" panose="02010000000000000000" pitchFamily="2" charset="0"/>
              </a:rPr>
              <a:t>
La bandera de Australia tiene fondo azul y contiene:
La </a:t>
            </a:r>
            <a:r>
              <a:rPr lang="es-AR" sz="2200" dirty="0" err="1">
                <a:solidFill>
                  <a:schemeClr val="accent5"/>
                </a:solidFill>
                <a:latin typeface="ADLaM Display" panose="02010000000000000000" pitchFamily="2" charset="0"/>
                <a:ea typeface="ADLaM Display" panose="02010000000000000000" pitchFamily="2" charset="0"/>
                <a:cs typeface="ADLaM Display" panose="02010000000000000000" pitchFamily="2" charset="0"/>
              </a:rPr>
              <a:t>Union</a:t>
            </a:r>
            <a:r>
              <a:rPr lang="es-AR" sz="2200" dirty="0">
                <a:solidFill>
                  <a:schemeClr val="accent5"/>
                </a:solidFill>
                <a:latin typeface="ADLaM Display" panose="02010000000000000000" pitchFamily="2" charset="0"/>
                <a:ea typeface="ADLaM Display" panose="02010000000000000000" pitchFamily="2" charset="0"/>
                <a:cs typeface="ADLaM Display" panose="02010000000000000000" pitchFamily="2" charset="0"/>
              </a:rPr>
              <a:t> Jack (bandera del Reino Unido) en la esquina superior izquierda, por su vínculo histórico con el Reino Unido.
Una estrella grande de siete puntas (la Estrella de la Commonwealth) debajo de la </a:t>
            </a:r>
            <a:r>
              <a:rPr lang="es-AR" sz="2200" dirty="0" err="1">
                <a:solidFill>
                  <a:schemeClr val="accent5"/>
                </a:solidFill>
                <a:latin typeface="ADLaM Display" panose="02010000000000000000" pitchFamily="2" charset="0"/>
                <a:ea typeface="ADLaM Display" panose="02010000000000000000" pitchFamily="2" charset="0"/>
                <a:cs typeface="ADLaM Display" panose="02010000000000000000" pitchFamily="2" charset="0"/>
              </a:rPr>
              <a:t>Union</a:t>
            </a:r>
            <a:r>
              <a:rPr lang="es-AR" sz="2200" dirty="0">
                <a:solidFill>
                  <a:schemeClr val="accent5"/>
                </a:solidFill>
                <a:latin typeface="ADLaM Display" panose="02010000000000000000" pitchFamily="2" charset="0"/>
                <a:ea typeface="ADLaM Display" panose="02010000000000000000" pitchFamily="2" charset="0"/>
                <a:cs typeface="ADLaM Display" panose="02010000000000000000" pitchFamily="2" charset="0"/>
              </a:rPr>
              <a:t> Jack.
Cinco estrellas blancas que representan la constelación de la Cruz del Sur, al lado derecho.</a:t>
            </a:r>
          </a:p>
          <a:p>
            <a:endParaRPr lang="es-US" dirty="0"/>
          </a:p>
        </p:txBody>
      </p:sp>
      <p:pic>
        <p:nvPicPr>
          <p:cNvPr id="4" name="Imagen 3">
            <a:extLst>
              <a:ext uri="{FF2B5EF4-FFF2-40B4-BE49-F238E27FC236}">
                <a16:creationId xmlns:a16="http://schemas.microsoft.com/office/drawing/2014/main" id="{A59E0C61-5555-8C68-824D-82E095465713}"/>
              </a:ext>
            </a:extLst>
          </p:cNvPr>
          <p:cNvPicPr>
            <a:picLocks noChangeAspect="1"/>
          </p:cNvPicPr>
          <p:nvPr/>
        </p:nvPicPr>
        <p:blipFill>
          <a:blip r:embed="rId2"/>
          <a:stretch>
            <a:fillRect/>
          </a:stretch>
        </p:blipFill>
        <p:spPr>
          <a:xfrm>
            <a:off x="9315790" y="328402"/>
            <a:ext cx="2213726" cy="1888220"/>
          </a:xfrm>
          <a:prstGeom prst="rect">
            <a:avLst/>
          </a:prstGeom>
        </p:spPr>
      </p:pic>
      <p:pic>
        <p:nvPicPr>
          <p:cNvPr id="5" name="Imagen 4">
            <a:extLst>
              <a:ext uri="{FF2B5EF4-FFF2-40B4-BE49-F238E27FC236}">
                <a16:creationId xmlns:a16="http://schemas.microsoft.com/office/drawing/2014/main" id="{0E2F6E8C-DC56-530E-B9C5-C75FF3505F9E}"/>
              </a:ext>
            </a:extLst>
          </p:cNvPr>
          <p:cNvPicPr>
            <a:picLocks noChangeAspect="1"/>
          </p:cNvPicPr>
          <p:nvPr/>
        </p:nvPicPr>
        <p:blipFill>
          <a:blip r:embed="rId3"/>
          <a:stretch>
            <a:fillRect/>
          </a:stretch>
        </p:blipFill>
        <p:spPr>
          <a:xfrm>
            <a:off x="9900838" y="4542323"/>
            <a:ext cx="1946446" cy="1511158"/>
          </a:xfrm>
          <a:prstGeom prst="rect">
            <a:avLst/>
          </a:prstGeom>
        </p:spPr>
      </p:pic>
    </p:spTree>
    <p:extLst>
      <p:ext uri="{BB962C8B-B14F-4D97-AF65-F5344CB8AC3E}">
        <p14:creationId xmlns:p14="http://schemas.microsoft.com/office/powerpoint/2010/main" val="2156639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038472-3A12-2F59-50AC-FE919C66989C}"/>
              </a:ext>
            </a:extLst>
          </p:cNvPr>
          <p:cNvSpPr>
            <a:spLocks noGrp="1"/>
          </p:cNvSpPr>
          <p:nvPr>
            <p:ph type="title"/>
          </p:nvPr>
        </p:nvSpPr>
        <p:spPr/>
        <p:txBody>
          <a:bodyPr/>
          <a:lstStyle/>
          <a:p>
            <a:r>
              <a:rPr lang="es-AR" dirty="0"/>
              <a:t>Australia </a:t>
            </a:r>
            <a:endParaRPr lang="es-US" dirty="0"/>
          </a:p>
        </p:txBody>
      </p:sp>
      <p:sp>
        <p:nvSpPr>
          <p:cNvPr id="3" name="Marcador de contenido 2">
            <a:extLst>
              <a:ext uri="{FF2B5EF4-FFF2-40B4-BE49-F238E27FC236}">
                <a16:creationId xmlns:a16="http://schemas.microsoft.com/office/drawing/2014/main" id="{22AFF885-8819-026C-B42B-330CAFAAB6DF}"/>
              </a:ext>
            </a:extLst>
          </p:cNvPr>
          <p:cNvSpPr>
            <a:spLocks noGrp="1"/>
          </p:cNvSpPr>
          <p:nvPr>
            <p:ph idx="1"/>
          </p:nvPr>
        </p:nvSpPr>
        <p:spPr/>
        <p:txBody>
          <a:bodyPr>
            <a:normAutofit fontScale="85000" lnSpcReduction="20000"/>
          </a:bodyPr>
          <a:lstStyle/>
          <a:p>
            <a:r>
              <a:rPr lang="es-AR" sz="1900" b="1" u="sng" dirty="0">
                <a:solidFill>
                  <a:schemeClr val="accent5"/>
                </a:solidFill>
                <a:latin typeface="ADLaM Display" panose="02010000000000000000" pitchFamily="2" charset="0"/>
                <a:ea typeface="ADLaM Display" panose="02010000000000000000" pitchFamily="2" charset="0"/>
                <a:cs typeface="ADLaM Display" panose="02010000000000000000" pitchFamily="2" charset="0"/>
              </a:rPr>
              <a:t>Cómo es su cultura?</a:t>
            </a:r>
            <a:r>
              <a:rPr lang="es-AR" sz="1300" dirty="0">
                <a:solidFill>
                  <a:schemeClr val="accent5"/>
                </a:solidFill>
                <a:latin typeface="ADLaM Display" panose="02010000000000000000" pitchFamily="2" charset="0"/>
                <a:ea typeface="ADLaM Display" panose="02010000000000000000" pitchFamily="2" charset="0"/>
                <a:cs typeface="ADLaM Display" panose="02010000000000000000" pitchFamily="2" charset="0"/>
              </a:rPr>
              <a:t>
La cultura australiana es:
Multicultural, por la inmigración de personas de todo el mundo.
Tiene una fuerte influencia británica (idioma, instituciones).
Conserva tradiciones aborígenes, especialmente en el arte, la música y la espiritualidad.
Amantes del deporte (cricket, rugby, fútbol, surf).
Valoran mucho la naturaleza y el aire libre.</a:t>
            </a:r>
          </a:p>
          <a:p>
            <a:r>
              <a:rPr lang="es-AR" sz="1900" b="1" u="sng" dirty="0">
                <a:solidFill>
                  <a:schemeClr val="accent5"/>
                </a:solidFill>
                <a:latin typeface="ADLaM Display" panose="02010000000000000000" pitchFamily="2" charset="0"/>
                <a:ea typeface="ADLaM Display" panose="02010000000000000000" pitchFamily="2" charset="0"/>
                <a:cs typeface="ADLaM Display" panose="02010000000000000000" pitchFamily="2" charset="0"/>
              </a:rPr>
              <a:t>Cuál es su latitud y longitud?</a:t>
            </a:r>
            <a:r>
              <a:rPr lang="es-AR" sz="1500" dirty="0">
                <a:solidFill>
                  <a:schemeClr val="accent5"/>
                </a:solidFill>
                <a:latin typeface="ADLaM Display" panose="02010000000000000000" pitchFamily="2" charset="0"/>
                <a:ea typeface="ADLaM Display" panose="02010000000000000000" pitchFamily="2" charset="0"/>
                <a:cs typeface="ADLaM Display" panose="02010000000000000000" pitchFamily="2" charset="0"/>
              </a:rPr>
              <a:t>
</a:t>
            </a:r>
            <a:r>
              <a:rPr lang="es-AR" sz="1400" dirty="0">
                <a:solidFill>
                  <a:schemeClr val="accent5"/>
                </a:solidFill>
                <a:latin typeface="ADLaM Display" panose="02010000000000000000" pitchFamily="2" charset="0"/>
                <a:ea typeface="ADLaM Display" panose="02010000000000000000" pitchFamily="2" charset="0"/>
                <a:cs typeface="ADLaM Display" panose="02010000000000000000" pitchFamily="2" charset="0"/>
              </a:rPr>
              <a:t>La ubicación aproximada del centro de Australia es:
Latitud: 25° S
Longitud: 133° E</a:t>
            </a:r>
          </a:p>
          <a:p>
            <a:endParaRPr lang="es-US" dirty="0"/>
          </a:p>
        </p:txBody>
      </p:sp>
      <p:pic>
        <p:nvPicPr>
          <p:cNvPr id="4" name="Imagen 3">
            <a:extLst>
              <a:ext uri="{FF2B5EF4-FFF2-40B4-BE49-F238E27FC236}">
                <a16:creationId xmlns:a16="http://schemas.microsoft.com/office/drawing/2014/main" id="{439EE4F4-927B-85CE-7684-C541580359F6}"/>
              </a:ext>
            </a:extLst>
          </p:cNvPr>
          <p:cNvPicPr>
            <a:picLocks noChangeAspect="1"/>
          </p:cNvPicPr>
          <p:nvPr/>
        </p:nvPicPr>
        <p:blipFill>
          <a:blip r:embed="rId2"/>
          <a:stretch>
            <a:fillRect/>
          </a:stretch>
        </p:blipFill>
        <p:spPr>
          <a:xfrm>
            <a:off x="7893233" y="2015732"/>
            <a:ext cx="3878438" cy="3810565"/>
          </a:xfrm>
          <a:prstGeom prst="rect">
            <a:avLst/>
          </a:prstGeom>
        </p:spPr>
      </p:pic>
    </p:spTree>
    <p:extLst>
      <p:ext uri="{BB962C8B-B14F-4D97-AF65-F5344CB8AC3E}">
        <p14:creationId xmlns:p14="http://schemas.microsoft.com/office/powerpoint/2010/main" val="24358028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83B940-C975-D386-3376-D29A83ED1BF3}"/>
              </a:ext>
            </a:extLst>
          </p:cNvPr>
          <p:cNvSpPr>
            <a:spLocks noGrp="1"/>
          </p:cNvSpPr>
          <p:nvPr>
            <p:ph type="title"/>
          </p:nvPr>
        </p:nvSpPr>
        <p:spPr/>
        <p:txBody>
          <a:bodyPr/>
          <a:lstStyle/>
          <a:p>
            <a:r>
              <a:rPr lang="es-AR" dirty="0"/>
              <a:t>Sudáfrica </a:t>
            </a:r>
            <a:endParaRPr lang="es-US" dirty="0"/>
          </a:p>
        </p:txBody>
      </p:sp>
      <p:sp>
        <p:nvSpPr>
          <p:cNvPr id="3" name="Marcador de contenido 2">
            <a:extLst>
              <a:ext uri="{FF2B5EF4-FFF2-40B4-BE49-F238E27FC236}">
                <a16:creationId xmlns:a16="http://schemas.microsoft.com/office/drawing/2014/main" id="{A8901D6F-1B57-5077-0DF5-D41CDDC32D78}"/>
              </a:ext>
            </a:extLst>
          </p:cNvPr>
          <p:cNvSpPr>
            <a:spLocks noGrp="1"/>
          </p:cNvSpPr>
          <p:nvPr>
            <p:ph idx="1"/>
          </p:nvPr>
        </p:nvSpPr>
        <p:spPr/>
        <p:txBody>
          <a:bodyPr/>
          <a:lstStyle/>
          <a:p>
            <a:endParaRPr lang="es-AR" dirty="0"/>
          </a:p>
          <a:p>
            <a:endParaRPr lang="es-AR" dirty="0"/>
          </a:p>
          <a:p>
            <a:endParaRPr lang="es-US" dirty="0"/>
          </a:p>
        </p:txBody>
      </p:sp>
      <p:pic>
        <p:nvPicPr>
          <p:cNvPr id="4" name="Imagen 3">
            <a:extLst>
              <a:ext uri="{FF2B5EF4-FFF2-40B4-BE49-F238E27FC236}">
                <a16:creationId xmlns:a16="http://schemas.microsoft.com/office/drawing/2014/main" id="{9F0C6644-F210-6983-5CD3-56AC5426DE96}"/>
              </a:ext>
            </a:extLst>
          </p:cNvPr>
          <p:cNvPicPr>
            <a:picLocks noChangeAspect="1"/>
          </p:cNvPicPr>
          <p:nvPr/>
        </p:nvPicPr>
        <p:blipFill>
          <a:blip r:embed="rId2"/>
          <a:stretch>
            <a:fillRect/>
          </a:stretch>
        </p:blipFill>
        <p:spPr>
          <a:xfrm>
            <a:off x="1877539" y="2015732"/>
            <a:ext cx="6225938" cy="3866607"/>
          </a:xfrm>
          <a:prstGeom prst="rect">
            <a:avLst/>
          </a:prstGeom>
        </p:spPr>
      </p:pic>
    </p:spTree>
    <p:extLst>
      <p:ext uri="{BB962C8B-B14F-4D97-AF65-F5344CB8AC3E}">
        <p14:creationId xmlns:p14="http://schemas.microsoft.com/office/powerpoint/2010/main" val="34552348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DC49E3-E33B-1ACD-9770-392B46794ADB}"/>
              </a:ext>
            </a:extLst>
          </p:cNvPr>
          <p:cNvSpPr>
            <a:spLocks noGrp="1"/>
          </p:cNvSpPr>
          <p:nvPr>
            <p:ph type="title"/>
          </p:nvPr>
        </p:nvSpPr>
        <p:spPr>
          <a:xfrm>
            <a:off x="594466" y="834410"/>
            <a:ext cx="9603275" cy="556087"/>
          </a:xfrm>
        </p:spPr>
        <p:txBody>
          <a:bodyPr/>
          <a:lstStyle/>
          <a:p>
            <a:r>
              <a:rPr lang="es-AR" dirty="0"/>
              <a:t>Sudáfrica </a:t>
            </a:r>
            <a:endParaRPr lang="es-US" dirty="0"/>
          </a:p>
        </p:txBody>
      </p:sp>
      <p:sp>
        <p:nvSpPr>
          <p:cNvPr id="3" name="Marcador de contenido 2">
            <a:extLst>
              <a:ext uri="{FF2B5EF4-FFF2-40B4-BE49-F238E27FC236}">
                <a16:creationId xmlns:a16="http://schemas.microsoft.com/office/drawing/2014/main" id="{4B0835F9-DF97-197C-6CD4-CF8765552A77}"/>
              </a:ext>
            </a:extLst>
          </p:cNvPr>
          <p:cNvSpPr>
            <a:spLocks noGrp="1"/>
          </p:cNvSpPr>
          <p:nvPr>
            <p:ph idx="1"/>
          </p:nvPr>
        </p:nvSpPr>
        <p:spPr>
          <a:xfrm>
            <a:off x="502696" y="1694286"/>
            <a:ext cx="9603275" cy="4558963"/>
          </a:xfrm>
        </p:spPr>
        <p:txBody>
          <a:bodyPr>
            <a:normAutofit fontScale="32500" lnSpcReduction="20000"/>
          </a:bodyPr>
          <a:lstStyle/>
          <a:p>
            <a:r>
              <a:rPr lang="es-AR" sz="6400" b="1" u="sng" dirty="0">
                <a:solidFill>
                  <a:schemeClr val="accent5"/>
                </a:solidFill>
                <a:latin typeface="ADLaM Display" panose="02010000000000000000" pitchFamily="2" charset="0"/>
                <a:ea typeface="ADLaM Display" panose="02010000000000000000" pitchFamily="2" charset="0"/>
                <a:cs typeface="ADLaM Display" panose="02010000000000000000" pitchFamily="2" charset="0"/>
              </a:rPr>
              <a:t>En qué continente se ubica Sudáfrica?</a:t>
            </a:r>
            <a:r>
              <a:rPr lang="es-AR" sz="1400" dirty="0">
                <a:solidFill>
                  <a:schemeClr val="accent5"/>
                </a:solidFill>
                <a:latin typeface="ADLaM Display" panose="02010000000000000000" pitchFamily="2" charset="0"/>
                <a:ea typeface="ADLaM Display" panose="02010000000000000000" pitchFamily="2" charset="0"/>
                <a:cs typeface="ADLaM Display" panose="02010000000000000000" pitchFamily="2" charset="0"/>
              </a:rPr>
              <a:t>
</a:t>
            </a:r>
            <a:r>
              <a:rPr lang="es-AR" sz="4800" dirty="0">
                <a:solidFill>
                  <a:schemeClr val="accent5"/>
                </a:solidFill>
                <a:latin typeface="ADLaM Display" panose="02010000000000000000" pitchFamily="2" charset="0"/>
                <a:ea typeface="ADLaM Display" panose="02010000000000000000" pitchFamily="2" charset="0"/>
                <a:cs typeface="ADLaM Display" panose="02010000000000000000" pitchFamily="2" charset="0"/>
              </a:rPr>
              <a:t>Continente: África.
Es uno de los países más australes del continente.</a:t>
            </a:r>
            <a:r>
              <a:rPr lang="es-AR" sz="1400" dirty="0">
                <a:solidFill>
                  <a:schemeClr val="accent5"/>
                </a:solidFill>
                <a:latin typeface="ADLaM Display" panose="02010000000000000000" pitchFamily="2" charset="0"/>
                <a:ea typeface="ADLaM Display" panose="02010000000000000000" pitchFamily="2" charset="0"/>
                <a:cs typeface="ADLaM Display" panose="02010000000000000000" pitchFamily="2" charset="0"/>
              </a:rPr>
              <a:t>
</a:t>
            </a:r>
            <a:r>
              <a:rPr lang="es-AR" sz="6400" b="1" u="sng" dirty="0">
                <a:solidFill>
                  <a:schemeClr val="accent5"/>
                </a:solidFill>
                <a:latin typeface="ADLaM Display" panose="02010000000000000000" pitchFamily="2" charset="0"/>
                <a:ea typeface="ADLaM Display" panose="02010000000000000000" pitchFamily="2" charset="0"/>
                <a:cs typeface="ADLaM Display" panose="02010000000000000000" pitchFamily="2" charset="0"/>
              </a:rPr>
              <a:t>Forma de gobierno*</a:t>
            </a:r>
            <a:r>
              <a:rPr lang="es-AR" sz="1400" dirty="0">
                <a:solidFill>
                  <a:schemeClr val="accent5"/>
                </a:solidFill>
                <a:latin typeface="ADLaM Display" panose="02010000000000000000" pitchFamily="2" charset="0"/>
                <a:ea typeface="ADLaM Display" panose="02010000000000000000" pitchFamily="2" charset="0"/>
                <a:cs typeface="ADLaM Display" panose="02010000000000000000" pitchFamily="2" charset="0"/>
              </a:rPr>
              <a:t>
</a:t>
            </a:r>
            <a:r>
              <a:rPr lang="es-AR" sz="4800" dirty="0">
                <a:solidFill>
                  <a:schemeClr val="accent5"/>
                </a:solidFill>
                <a:latin typeface="ADLaM Display" panose="02010000000000000000" pitchFamily="2" charset="0"/>
                <a:ea typeface="ADLaM Display" panose="02010000000000000000" pitchFamily="2" charset="0"/>
                <a:cs typeface="ADLaM Display" panose="02010000000000000000" pitchFamily="2" charset="0"/>
              </a:rPr>
              <a:t>Sudáfrica es una república constitucional y una democracia representativa. Esto significa que el país tiene un presidente como jefe de estado y un parlamento que hace las leyes.
</a:t>
            </a:r>
            <a:r>
              <a:rPr lang="es-AR" sz="6400" b="1" u="sng" dirty="0">
                <a:solidFill>
                  <a:schemeClr val="accent5"/>
                </a:solidFill>
                <a:latin typeface="ADLaM Display" panose="02010000000000000000" pitchFamily="2" charset="0"/>
                <a:ea typeface="ADLaM Display" panose="02010000000000000000" pitchFamily="2" charset="0"/>
                <a:cs typeface="ADLaM Display" panose="02010000000000000000" pitchFamily="2" charset="0"/>
              </a:rPr>
              <a:t>Superficie</a:t>
            </a:r>
            <a:r>
              <a:rPr lang="es-AR" sz="4800" dirty="0">
                <a:solidFill>
                  <a:schemeClr val="accent5"/>
                </a:solidFill>
                <a:latin typeface="ADLaM Display" panose="02010000000000000000" pitchFamily="2" charset="0"/>
                <a:ea typeface="ADLaM Display" panose="02010000000000000000" pitchFamily="2" charset="0"/>
                <a:cs typeface="ADLaM Display" panose="02010000000000000000" pitchFamily="2" charset="0"/>
              </a:rPr>
              <a:t>*
Sudáfrica es un país grande, con una superficie de aproximadamente 1,2 millones de kilómetros cuadrados. Es el país más austral del continente africano.</a:t>
            </a:r>
            <a:r>
              <a:rPr lang="es-AR" sz="1400" dirty="0">
                <a:solidFill>
                  <a:schemeClr val="accent5"/>
                </a:solidFill>
                <a:latin typeface="ADLaM Display" panose="02010000000000000000" pitchFamily="2" charset="0"/>
                <a:ea typeface="ADLaM Display" panose="02010000000000000000" pitchFamily="2" charset="0"/>
                <a:cs typeface="ADLaM Display" panose="02010000000000000000" pitchFamily="2" charset="0"/>
              </a:rPr>
              <a:t>
</a:t>
            </a:r>
            <a:r>
              <a:rPr lang="es-AR" sz="6400" b="1" u="sng" dirty="0">
                <a:solidFill>
                  <a:schemeClr val="accent5"/>
                </a:solidFill>
                <a:latin typeface="ADLaM Display" panose="02010000000000000000" pitchFamily="2" charset="0"/>
                <a:ea typeface="ADLaM Display" panose="02010000000000000000" pitchFamily="2" charset="0"/>
                <a:cs typeface="ADLaM Display" panose="02010000000000000000" pitchFamily="2" charset="0"/>
              </a:rPr>
              <a:t> ¿Qué mares rodean a Sudáfrica?</a:t>
            </a:r>
            <a:r>
              <a:rPr lang="es-AR" sz="1400" dirty="0">
                <a:solidFill>
                  <a:schemeClr val="accent5"/>
                </a:solidFill>
                <a:latin typeface="ADLaM Display" panose="02010000000000000000" pitchFamily="2" charset="0"/>
                <a:ea typeface="ADLaM Display" panose="02010000000000000000" pitchFamily="2" charset="0"/>
                <a:cs typeface="ADLaM Display" panose="02010000000000000000" pitchFamily="2" charset="0"/>
              </a:rPr>
              <a:t>
</a:t>
            </a:r>
            <a:r>
              <a:rPr lang="es-AR" sz="4800" dirty="0">
                <a:solidFill>
                  <a:schemeClr val="accent5"/>
                </a:solidFill>
                <a:latin typeface="ADLaM Display" panose="02010000000000000000" pitchFamily="2" charset="0"/>
                <a:ea typeface="ADLaM Display" panose="02010000000000000000" pitchFamily="2" charset="0"/>
                <a:cs typeface="ADLaM Display" panose="02010000000000000000" pitchFamily="2" charset="0"/>
              </a:rPr>
              <a:t>Sudáfrica está bordeada por: las Atlántico (al oeste), Océano Índico (al este).
Ambos océanos se encuentran en el extremo sur, cerca del Cabo de Buena Esperanza.</a:t>
            </a:r>
          </a:p>
          <a:p>
            <a:endParaRPr lang="es-US" dirty="0"/>
          </a:p>
        </p:txBody>
      </p:sp>
    </p:spTree>
    <p:extLst>
      <p:ext uri="{BB962C8B-B14F-4D97-AF65-F5344CB8AC3E}">
        <p14:creationId xmlns:p14="http://schemas.microsoft.com/office/powerpoint/2010/main" val="38113485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2BC869-DE49-A9CB-1555-9C08806E332F}"/>
              </a:ext>
            </a:extLst>
          </p:cNvPr>
          <p:cNvSpPr>
            <a:spLocks noGrp="1"/>
          </p:cNvSpPr>
          <p:nvPr>
            <p:ph type="title"/>
          </p:nvPr>
        </p:nvSpPr>
        <p:spPr>
          <a:xfrm>
            <a:off x="770560" y="675266"/>
            <a:ext cx="5325440" cy="916835"/>
          </a:xfrm>
        </p:spPr>
        <p:txBody>
          <a:bodyPr/>
          <a:lstStyle/>
          <a:p>
            <a:r>
              <a:rPr lang="es-AR" dirty="0"/>
              <a:t>Sudáfrica </a:t>
            </a:r>
            <a:endParaRPr lang="es-US" dirty="0"/>
          </a:p>
        </p:txBody>
      </p:sp>
      <p:sp>
        <p:nvSpPr>
          <p:cNvPr id="3" name="Marcador de contenido 2">
            <a:extLst>
              <a:ext uri="{FF2B5EF4-FFF2-40B4-BE49-F238E27FC236}">
                <a16:creationId xmlns:a16="http://schemas.microsoft.com/office/drawing/2014/main" id="{3BA0D67C-34B6-F60A-E34C-76E4781E0DD5}"/>
              </a:ext>
            </a:extLst>
          </p:cNvPr>
          <p:cNvSpPr>
            <a:spLocks noGrp="1"/>
          </p:cNvSpPr>
          <p:nvPr>
            <p:ph idx="1"/>
          </p:nvPr>
        </p:nvSpPr>
        <p:spPr/>
        <p:txBody>
          <a:bodyPr/>
          <a:lstStyle/>
          <a:p>
            <a:endParaRPr lang="es-AR" dirty="0"/>
          </a:p>
          <a:p>
            <a:endParaRPr lang="es-AR" dirty="0"/>
          </a:p>
          <a:p>
            <a:pPr marL="0" indent="0">
              <a:buNone/>
            </a:pPr>
            <a:endParaRPr lang="es-AR" dirty="0"/>
          </a:p>
          <a:p>
            <a:pPr marL="0" indent="0">
              <a:buNone/>
            </a:pPr>
            <a:endParaRPr lang="es-AR" dirty="0"/>
          </a:p>
          <a:p>
            <a:endParaRPr lang="es-US" dirty="0"/>
          </a:p>
        </p:txBody>
      </p:sp>
      <p:sp>
        <p:nvSpPr>
          <p:cNvPr id="5" name="CuadroTexto 4">
            <a:extLst>
              <a:ext uri="{FF2B5EF4-FFF2-40B4-BE49-F238E27FC236}">
                <a16:creationId xmlns:a16="http://schemas.microsoft.com/office/drawing/2014/main" id="{090288E6-CCE1-E2B2-EFE5-44FF6E60E7E3}"/>
              </a:ext>
            </a:extLst>
          </p:cNvPr>
          <p:cNvSpPr txBox="1"/>
          <p:nvPr/>
        </p:nvSpPr>
        <p:spPr>
          <a:xfrm>
            <a:off x="932276" y="1875047"/>
            <a:ext cx="10641879" cy="4226798"/>
          </a:xfrm>
          <a:prstGeom prst="rect">
            <a:avLst/>
          </a:prstGeom>
          <a:noFill/>
        </p:spPr>
        <p:txBody>
          <a:bodyPr wrap="square">
            <a:spAutoFit/>
          </a:bodyPr>
          <a:lstStyle/>
          <a:p>
            <a:pPr rtl="0">
              <a:spcBef>
                <a:spcPts val="1400"/>
              </a:spcBef>
              <a:spcAft>
                <a:spcPts val="1400"/>
              </a:spcAft>
              <a:buNone/>
            </a:pPr>
            <a:r>
              <a:rPr lang="es-US" sz="1600" b="1" i="0" u="sng" strike="noStrike" dirty="0">
                <a:solidFill>
                  <a:srgbClr val="000000"/>
                </a:solidFill>
                <a:effectLst/>
                <a:latin typeface="ADLaM Display" panose="02010000000000000000" pitchFamily="2" charset="0"/>
                <a:ea typeface="ADLaM Display" panose="02010000000000000000" pitchFamily="2" charset="0"/>
                <a:cs typeface="ADLaM Display" panose="02010000000000000000" pitchFamily="2" charset="0"/>
              </a:rPr>
              <a:t>¿</a:t>
            </a:r>
            <a:r>
              <a:rPr lang="es-US" sz="1600" b="1" i="0" u="sng" strike="noStrike" dirty="0">
                <a:solidFill>
                  <a:schemeClr val="accent5"/>
                </a:solidFill>
                <a:effectLst/>
                <a:latin typeface="ADLaM Display" panose="02010000000000000000" pitchFamily="2" charset="0"/>
                <a:ea typeface="ADLaM Display" panose="02010000000000000000" pitchFamily="2" charset="0"/>
                <a:cs typeface="ADLaM Display" panose="02010000000000000000" pitchFamily="2" charset="0"/>
              </a:rPr>
              <a:t>Cuál es su división política?</a:t>
            </a:r>
            <a:endParaRPr lang="es-AR" sz="1600" u="sng" dirty="0">
              <a:solidFill>
                <a:schemeClr val="accent5"/>
              </a:solidFill>
              <a:latin typeface="ADLaM Display" panose="02010000000000000000" pitchFamily="2" charset="0"/>
              <a:ea typeface="ADLaM Display" panose="02010000000000000000" pitchFamily="2" charset="0"/>
              <a:cs typeface="ADLaM Display" panose="02010000000000000000" pitchFamily="2" charset="0"/>
            </a:endParaRPr>
          </a:p>
          <a:p>
            <a:pPr rtl="0">
              <a:spcBef>
                <a:spcPts val="1400"/>
              </a:spcBef>
              <a:spcAft>
                <a:spcPts val="1400"/>
              </a:spcAft>
              <a:buNone/>
            </a:pPr>
            <a:r>
              <a:rPr lang="es-US" sz="1200" b="0" i="0" u="none" strike="noStrike" dirty="0">
                <a:solidFill>
                  <a:schemeClr val="accent5"/>
                </a:solidFill>
                <a:effectLst/>
                <a:latin typeface="ADLaM Display" panose="02010000000000000000" pitchFamily="2" charset="0"/>
                <a:ea typeface="ADLaM Display" panose="02010000000000000000" pitchFamily="2" charset="0"/>
                <a:cs typeface="ADLaM Display" panose="02010000000000000000" pitchFamily="2" charset="0"/>
              </a:rPr>
              <a:t>Sudáfrica es una </a:t>
            </a:r>
            <a:r>
              <a:rPr lang="es-US" sz="1200" b="1" i="0" u="none" strike="noStrike" dirty="0">
                <a:solidFill>
                  <a:schemeClr val="accent5"/>
                </a:solidFill>
                <a:effectLst/>
                <a:latin typeface="ADLaM Display" panose="02010000000000000000" pitchFamily="2" charset="0"/>
                <a:ea typeface="ADLaM Display" panose="02010000000000000000" pitchFamily="2" charset="0"/>
                <a:cs typeface="ADLaM Display" panose="02010000000000000000" pitchFamily="2" charset="0"/>
              </a:rPr>
              <a:t>república democrática parlamentaria</a:t>
            </a:r>
            <a:r>
              <a:rPr lang="es-US" sz="1200" b="0" i="0" u="none" strike="noStrike" dirty="0">
                <a:solidFill>
                  <a:schemeClr val="accent5"/>
                </a:solidFill>
                <a:effectLst/>
                <a:latin typeface="ADLaM Display" panose="02010000000000000000" pitchFamily="2" charset="0"/>
                <a:ea typeface="ADLaM Display" panose="02010000000000000000" pitchFamily="2" charset="0"/>
                <a:cs typeface="ADLaM Display" panose="02010000000000000000" pitchFamily="2" charset="0"/>
              </a:rPr>
              <a:t> y está dividida en:</a:t>
            </a:r>
            <a:endParaRPr lang="es-AR" sz="1200" dirty="0">
              <a:solidFill>
                <a:schemeClr val="accent5"/>
              </a:solidFill>
              <a:latin typeface="ADLaM Display" panose="02010000000000000000" pitchFamily="2" charset="0"/>
              <a:ea typeface="ADLaM Display" panose="02010000000000000000" pitchFamily="2" charset="0"/>
              <a:cs typeface="ADLaM Display" panose="02010000000000000000" pitchFamily="2" charset="0"/>
            </a:endParaRPr>
          </a:p>
          <a:p>
            <a:pPr rtl="0">
              <a:spcBef>
                <a:spcPts val="1400"/>
              </a:spcBef>
              <a:spcAft>
                <a:spcPts val="1400"/>
              </a:spcAft>
              <a:buNone/>
            </a:pPr>
            <a:r>
              <a:rPr lang="es-US" sz="1200" b="1" i="0" u="none" strike="noStrike" dirty="0">
                <a:solidFill>
                  <a:schemeClr val="accent5"/>
                </a:solidFill>
                <a:effectLst/>
                <a:latin typeface="ADLaM Display" panose="02010000000000000000" pitchFamily="2" charset="0"/>
                <a:ea typeface="ADLaM Display" panose="02010000000000000000" pitchFamily="2" charset="0"/>
                <a:cs typeface="ADLaM Display" panose="02010000000000000000" pitchFamily="2" charset="0"/>
              </a:rPr>
              <a:t>9 provincias</a:t>
            </a:r>
            <a:r>
              <a:rPr lang="es-US" sz="1200" b="0" i="0" u="none" strike="noStrike" dirty="0">
                <a:solidFill>
                  <a:schemeClr val="accent5"/>
                </a:solidFill>
                <a:effectLst/>
                <a:latin typeface="ADLaM Display" panose="02010000000000000000" pitchFamily="2" charset="0"/>
                <a:ea typeface="ADLaM Display" panose="02010000000000000000" pitchFamily="2" charset="0"/>
                <a:cs typeface="ADLaM Display" panose="02010000000000000000" pitchFamily="2" charset="0"/>
              </a:rPr>
              <a:t>: Cabo Occidental, Cabo Oriental, Cabo del Norte, Estado Libre, KwaZulu-Natal, Gauteng, Mpumalanga, Limpopo y Noroeste.</a:t>
            </a:r>
          </a:p>
          <a:p>
            <a:pPr rtl="0" fontAlgn="base">
              <a:buFont typeface="Arial" panose="020B0604020202020204" pitchFamily="34" charset="0"/>
              <a:buChar char="•"/>
            </a:pPr>
            <a:r>
              <a:rPr lang="es-US" sz="1200" b="0" i="0" u="none" strike="noStrike" dirty="0">
                <a:solidFill>
                  <a:schemeClr val="accent5"/>
                </a:solidFill>
                <a:effectLst/>
                <a:latin typeface="ADLaM Display" panose="02010000000000000000" pitchFamily="2" charset="0"/>
                <a:ea typeface="ADLaM Display" panose="02010000000000000000" pitchFamily="2" charset="0"/>
                <a:cs typeface="ADLaM Display" panose="02010000000000000000" pitchFamily="2" charset="0"/>
              </a:rPr>
              <a:t>La capital nacional se divide en tres ciudades:</a:t>
            </a:r>
          </a:p>
          <a:p>
            <a:pPr marL="742950" lvl="1" indent="-285750" rtl="0" fontAlgn="base">
              <a:buFont typeface="Arial" panose="020B0604020202020204" pitchFamily="34" charset="0"/>
              <a:buChar char="•"/>
            </a:pPr>
            <a:r>
              <a:rPr lang="es-US" sz="1200" b="1" i="0" u="none" strike="noStrike" dirty="0">
                <a:solidFill>
                  <a:schemeClr val="accent5"/>
                </a:solidFill>
                <a:effectLst/>
                <a:latin typeface="ADLaM Display" panose="02010000000000000000" pitchFamily="2" charset="0"/>
                <a:ea typeface="ADLaM Display" panose="02010000000000000000" pitchFamily="2" charset="0"/>
                <a:cs typeface="ADLaM Display" panose="02010000000000000000" pitchFamily="2" charset="0"/>
              </a:rPr>
              <a:t>Pretoria</a:t>
            </a:r>
            <a:r>
              <a:rPr lang="es-US" sz="1200" b="0" i="0" u="none" strike="noStrike" dirty="0">
                <a:solidFill>
                  <a:schemeClr val="accent5"/>
                </a:solidFill>
                <a:effectLst/>
                <a:latin typeface="ADLaM Display" panose="02010000000000000000" pitchFamily="2" charset="0"/>
                <a:ea typeface="ADLaM Display" panose="02010000000000000000" pitchFamily="2" charset="0"/>
                <a:cs typeface="ADLaM Display" panose="02010000000000000000" pitchFamily="2" charset="0"/>
              </a:rPr>
              <a:t> (capital administrativa),</a:t>
            </a:r>
          </a:p>
          <a:p>
            <a:pPr marL="742950" lvl="1" indent="-285750" rtl="0" fontAlgn="base">
              <a:buFont typeface="Arial" panose="020B0604020202020204" pitchFamily="34" charset="0"/>
              <a:buChar char="•"/>
            </a:pPr>
            <a:r>
              <a:rPr lang="es-US" sz="1200" b="1" i="0" u="none" strike="noStrike" dirty="0">
                <a:solidFill>
                  <a:schemeClr val="accent5"/>
                </a:solidFill>
                <a:effectLst/>
                <a:latin typeface="ADLaM Display" panose="02010000000000000000" pitchFamily="2" charset="0"/>
                <a:ea typeface="ADLaM Display" panose="02010000000000000000" pitchFamily="2" charset="0"/>
                <a:cs typeface="ADLaM Display" panose="02010000000000000000" pitchFamily="2" charset="0"/>
              </a:rPr>
              <a:t>Ciudad del Cabo</a:t>
            </a:r>
            <a:r>
              <a:rPr lang="es-US" sz="1200" b="0" i="0" u="none" strike="noStrike" dirty="0">
                <a:solidFill>
                  <a:schemeClr val="accent5"/>
                </a:solidFill>
                <a:effectLst/>
                <a:latin typeface="ADLaM Display" panose="02010000000000000000" pitchFamily="2" charset="0"/>
                <a:ea typeface="ADLaM Display" panose="02010000000000000000" pitchFamily="2" charset="0"/>
                <a:cs typeface="ADLaM Display" panose="02010000000000000000" pitchFamily="2" charset="0"/>
              </a:rPr>
              <a:t> (capital legislativa),</a:t>
            </a:r>
          </a:p>
          <a:p>
            <a:pPr marL="742950" lvl="1" indent="-285750" rtl="0" fontAlgn="base">
              <a:spcAft>
                <a:spcPts val="1400"/>
              </a:spcAft>
              <a:buFont typeface="Arial" panose="020B0604020202020204" pitchFamily="34" charset="0"/>
              <a:buChar char="•"/>
            </a:pPr>
            <a:r>
              <a:rPr lang="es-US" sz="1200" b="1" i="0" u="none" strike="noStrike" dirty="0">
                <a:solidFill>
                  <a:schemeClr val="accent5"/>
                </a:solidFill>
                <a:effectLst/>
                <a:latin typeface="ADLaM Display" panose="02010000000000000000" pitchFamily="2" charset="0"/>
                <a:ea typeface="ADLaM Display" panose="02010000000000000000" pitchFamily="2" charset="0"/>
                <a:cs typeface="ADLaM Display" panose="02010000000000000000" pitchFamily="2" charset="0"/>
              </a:rPr>
              <a:t>Bloemfontein</a:t>
            </a:r>
            <a:r>
              <a:rPr lang="es-US" sz="1200" b="0" i="0" u="none" strike="noStrike" dirty="0">
                <a:solidFill>
                  <a:schemeClr val="accent5"/>
                </a:solidFill>
                <a:effectLst/>
                <a:latin typeface="ADLaM Display" panose="02010000000000000000" pitchFamily="2" charset="0"/>
                <a:ea typeface="ADLaM Display" panose="02010000000000000000" pitchFamily="2" charset="0"/>
                <a:cs typeface="ADLaM Display" panose="02010000000000000000" pitchFamily="2" charset="0"/>
              </a:rPr>
              <a:t> (capital judicial).</a:t>
            </a:r>
            <a:endParaRPr lang="es-AR" sz="1200" dirty="0">
              <a:solidFill>
                <a:schemeClr val="accent5"/>
              </a:solidFill>
              <a:latin typeface="ADLaM Display" panose="02010000000000000000" pitchFamily="2" charset="0"/>
              <a:ea typeface="ADLaM Display" panose="02010000000000000000" pitchFamily="2" charset="0"/>
              <a:cs typeface="ADLaM Display" panose="02010000000000000000" pitchFamily="2" charset="0"/>
            </a:endParaRPr>
          </a:p>
          <a:p>
            <a:pPr fontAlgn="base">
              <a:spcAft>
                <a:spcPts val="1400"/>
              </a:spcAft>
            </a:pPr>
            <a:r>
              <a:rPr lang="es-US" sz="1600" b="1" i="0" u="sng" strike="noStrike" dirty="0">
                <a:solidFill>
                  <a:schemeClr val="accent5"/>
                </a:solidFill>
                <a:effectLst/>
                <a:latin typeface="ADLaM Display" panose="02010000000000000000" pitchFamily="2" charset="0"/>
                <a:ea typeface="ADLaM Display" panose="02010000000000000000" pitchFamily="2" charset="0"/>
                <a:cs typeface="ADLaM Display" panose="02010000000000000000" pitchFamily="2" charset="0"/>
              </a:rPr>
              <a:t>¿Cuál es su bandera?</a:t>
            </a:r>
            <a:endParaRPr lang="es-AR" sz="1600" u="sng" dirty="0">
              <a:solidFill>
                <a:schemeClr val="accent5"/>
              </a:solidFill>
              <a:latin typeface="ADLaM Display" panose="02010000000000000000" pitchFamily="2" charset="0"/>
              <a:ea typeface="ADLaM Display" panose="02010000000000000000" pitchFamily="2" charset="0"/>
              <a:cs typeface="ADLaM Display" panose="02010000000000000000" pitchFamily="2" charset="0"/>
            </a:endParaRPr>
          </a:p>
          <a:p>
            <a:pPr fontAlgn="base">
              <a:spcAft>
                <a:spcPts val="1400"/>
              </a:spcAft>
            </a:pPr>
            <a:r>
              <a:rPr lang="es-US" sz="1200" b="0" i="0" u="none" strike="noStrike" dirty="0">
                <a:solidFill>
                  <a:schemeClr val="accent5"/>
                </a:solidFill>
                <a:effectLst/>
                <a:latin typeface="ADLaM Display" panose="02010000000000000000" pitchFamily="2" charset="0"/>
                <a:ea typeface="ADLaM Display" panose="02010000000000000000" pitchFamily="2" charset="0"/>
                <a:cs typeface="ADLaM Display" panose="02010000000000000000" pitchFamily="2" charset="0"/>
              </a:rPr>
              <a:t>La </a:t>
            </a:r>
            <a:r>
              <a:rPr lang="es-US" sz="1200" b="1" i="0" u="none" strike="noStrike" dirty="0">
                <a:solidFill>
                  <a:schemeClr val="accent5"/>
                </a:solidFill>
                <a:effectLst/>
                <a:latin typeface="ADLaM Display" panose="02010000000000000000" pitchFamily="2" charset="0"/>
                <a:ea typeface="ADLaM Display" panose="02010000000000000000" pitchFamily="2" charset="0"/>
                <a:cs typeface="ADLaM Display" panose="02010000000000000000" pitchFamily="2" charset="0"/>
              </a:rPr>
              <a:t>bandera de Sudáfrica</a:t>
            </a:r>
            <a:r>
              <a:rPr lang="es-US" sz="1200" b="0" i="0" u="none" strike="noStrike" dirty="0">
                <a:solidFill>
                  <a:schemeClr val="accent5"/>
                </a:solidFill>
                <a:effectLst/>
                <a:latin typeface="ADLaM Display" panose="02010000000000000000" pitchFamily="2" charset="0"/>
                <a:ea typeface="ADLaM Display" panose="02010000000000000000" pitchFamily="2" charset="0"/>
                <a:cs typeface="ADLaM Display" panose="02010000000000000000" pitchFamily="2" charset="0"/>
              </a:rPr>
              <a:t> es muy colorida y simbólica:</a:t>
            </a:r>
            <a:endParaRPr lang="es-AR" sz="1200" dirty="0">
              <a:solidFill>
                <a:schemeClr val="accent5"/>
              </a:solidFill>
              <a:latin typeface="ADLaM Display" panose="02010000000000000000" pitchFamily="2" charset="0"/>
              <a:ea typeface="ADLaM Display" panose="02010000000000000000" pitchFamily="2" charset="0"/>
              <a:cs typeface="ADLaM Display" panose="02010000000000000000" pitchFamily="2" charset="0"/>
            </a:endParaRPr>
          </a:p>
          <a:p>
            <a:pPr rtl="0">
              <a:spcBef>
                <a:spcPts val="1400"/>
              </a:spcBef>
              <a:spcAft>
                <a:spcPts val="1400"/>
              </a:spcAft>
              <a:buNone/>
            </a:pPr>
            <a:r>
              <a:rPr lang="es-US" sz="1200" b="0" i="0" u="none" strike="noStrike" dirty="0">
                <a:solidFill>
                  <a:schemeClr val="accent5"/>
                </a:solidFill>
                <a:effectLst/>
                <a:latin typeface="ADLaM Display" panose="02010000000000000000" pitchFamily="2" charset="0"/>
                <a:ea typeface="ADLaM Display" panose="02010000000000000000" pitchFamily="2" charset="0"/>
                <a:cs typeface="ADLaM Display" panose="02010000000000000000" pitchFamily="2" charset="0"/>
              </a:rPr>
              <a:t>Tiene seis colores: </a:t>
            </a:r>
            <a:r>
              <a:rPr lang="es-US" sz="1200" b="1" i="0" u="none" strike="noStrike" dirty="0">
                <a:solidFill>
                  <a:schemeClr val="accent5"/>
                </a:solidFill>
                <a:effectLst/>
                <a:latin typeface="ADLaM Display" panose="02010000000000000000" pitchFamily="2" charset="0"/>
                <a:ea typeface="ADLaM Display" panose="02010000000000000000" pitchFamily="2" charset="0"/>
                <a:cs typeface="ADLaM Display" panose="02010000000000000000" pitchFamily="2" charset="0"/>
              </a:rPr>
              <a:t>negro, amarillo, verde, blanco, rojo y azul</a:t>
            </a:r>
            <a:r>
              <a:rPr lang="es-US" sz="1200" b="0" i="0" u="none" strike="noStrike" dirty="0">
                <a:solidFill>
                  <a:schemeClr val="accent5"/>
                </a:solidFill>
                <a:effectLst/>
                <a:latin typeface="ADLaM Display" panose="02010000000000000000" pitchFamily="2" charset="0"/>
                <a:ea typeface="ADLaM Display" panose="02010000000000000000" pitchFamily="2" charset="0"/>
                <a:cs typeface="ADLaM Display" panose="02010000000000000000" pitchFamily="2" charset="0"/>
              </a:rPr>
              <a:t>.</a:t>
            </a:r>
          </a:p>
          <a:p>
            <a:pPr rtl="0" fontAlgn="base">
              <a:buFont typeface="Arial" panose="020B0604020202020204" pitchFamily="34" charset="0"/>
              <a:buChar char="•"/>
            </a:pPr>
            <a:r>
              <a:rPr lang="es-US" sz="1200" b="0" i="0" u="none" strike="noStrike" dirty="0">
                <a:solidFill>
                  <a:schemeClr val="accent5"/>
                </a:solidFill>
                <a:effectLst/>
                <a:latin typeface="ADLaM Display" panose="02010000000000000000" pitchFamily="2" charset="0"/>
                <a:ea typeface="ADLaM Display" panose="02010000000000000000" pitchFamily="2" charset="0"/>
                <a:cs typeface="ADLaM Display" panose="02010000000000000000" pitchFamily="2" charset="0"/>
              </a:rPr>
              <a:t>Su diseño en forma de "Y" representa la </a:t>
            </a:r>
            <a:r>
              <a:rPr lang="es-US" sz="1200" b="1" i="0" u="none" strike="noStrike" dirty="0">
                <a:solidFill>
                  <a:schemeClr val="accent5"/>
                </a:solidFill>
                <a:effectLst/>
                <a:latin typeface="ADLaM Display" panose="02010000000000000000" pitchFamily="2" charset="0"/>
                <a:ea typeface="ADLaM Display" panose="02010000000000000000" pitchFamily="2" charset="0"/>
                <a:cs typeface="ADLaM Display" panose="02010000000000000000" pitchFamily="2" charset="0"/>
              </a:rPr>
              <a:t>unidad del país</a:t>
            </a:r>
            <a:r>
              <a:rPr lang="es-US" sz="1200" b="0" i="0" u="none" strike="noStrike" dirty="0">
                <a:solidFill>
                  <a:schemeClr val="accent5"/>
                </a:solidFill>
                <a:effectLst/>
                <a:latin typeface="ADLaM Display" panose="02010000000000000000" pitchFamily="2" charset="0"/>
                <a:ea typeface="ADLaM Display" panose="02010000000000000000" pitchFamily="2" charset="0"/>
                <a:cs typeface="ADLaM Display" panose="02010000000000000000" pitchFamily="2" charset="0"/>
              </a:rPr>
              <a:t> tras el apartheid.</a:t>
            </a:r>
          </a:p>
          <a:p>
            <a:pPr rtl="0" fontAlgn="base">
              <a:spcAft>
                <a:spcPts val="1400"/>
              </a:spcAft>
              <a:buFont typeface="Arial" panose="020B0604020202020204" pitchFamily="34" charset="0"/>
              <a:buChar char="•"/>
            </a:pPr>
            <a:r>
              <a:rPr lang="es-US" sz="1200" b="0" i="0" u="none" strike="noStrike" dirty="0">
                <a:solidFill>
                  <a:schemeClr val="accent5"/>
                </a:solidFill>
                <a:effectLst/>
                <a:latin typeface="ADLaM Display" panose="02010000000000000000" pitchFamily="2" charset="0"/>
                <a:ea typeface="ADLaM Display" panose="02010000000000000000" pitchFamily="2" charset="0"/>
                <a:cs typeface="ADLaM Display" panose="02010000000000000000" pitchFamily="2" charset="0"/>
              </a:rPr>
              <a:t>Es un símbolo de </a:t>
            </a:r>
            <a:r>
              <a:rPr lang="es-US" sz="1200" b="1" i="0" u="none" strike="noStrike" dirty="0">
                <a:solidFill>
                  <a:schemeClr val="accent5"/>
                </a:solidFill>
                <a:effectLst/>
                <a:latin typeface="ADLaM Display" panose="02010000000000000000" pitchFamily="2" charset="0"/>
                <a:ea typeface="ADLaM Display" panose="02010000000000000000" pitchFamily="2" charset="0"/>
                <a:cs typeface="ADLaM Display" panose="02010000000000000000" pitchFamily="2" charset="0"/>
              </a:rPr>
              <a:t>diversidad y reconciliación</a:t>
            </a:r>
            <a:r>
              <a:rPr lang="es-US" sz="1200" b="0" i="0" u="none" strike="noStrike" dirty="0">
                <a:solidFill>
                  <a:schemeClr val="accent5"/>
                </a:solidFill>
                <a:effectLst/>
                <a:latin typeface="ADLaM Display" panose="02010000000000000000" pitchFamily="2" charset="0"/>
                <a:ea typeface="ADLaM Display" panose="02010000000000000000" pitchFamily="2" charset="0"/>
                <a:cs typeface="ADLaM Display" panose="02010000000000000000" pitchFamily="2" charset="0"/>
              </a:rPr>
              <a:t>.</a:t>
            </a:r>
          </a:p>
        </p:txBody>
      </p:sp>
      <p:pic>
        <p:nvPicPr>
          <p:cNvPr id="6" name="Imagen 5">
            <a:extLst>
              <a:ext uri="{FF2B5EF4-FFF2-40B4-BE49-F238E27FC236}">
                <a16:creationId xmlns:a16="http://schemas.microsoft.com/office/drawing/2014/main" id="{9B5CC350-31D2-7085-80F1-AC000C571E3C}"/>
              </a:ext>
            </a:extLst>
          </p:cNvPr>
          <p:cNvPicPr>
            <a:picLocks noChangeAspect="1"/>
          </p:cNvPicPr>
          <p:nvPr/>
        </p:nvPicPr>
        <p:blipFill>
          <a:blip r:embed="rId2"/>
          <a:stretch>
            <a:fillRect/>
          </a:stretch>
        </p:blipFill>
        <p:spPr>
          <a:xfrm>
            <a:off x="8439892" y="112674"/>
            <a:ext cx="3240457" cy="2756881"/>
          </a:xfrm>
          <a:prstGeom prst="rect">
            <a:avLst/>
          </a:prstGeom>
        </p:spPr>
      </p:pic>
      <p:pic>
        <p:nvPicPr>
          <p:cNvPr id="7" name="Imagen 6">
            <a:extLst>
              <a:ext uri="{FF2B5EF4-FFF2-40B4-BE49-F238E27FC236}">
                <a16:creationId xmlns:a16="http://schemas.microsoft.com/office/drawing/2014/main" id="{35456E2B-89AF-03FC-EDC0-DF55E83A6E05}"/>
              </a:ext>
            </a:extLst>
          </p:cNvPr>
          <p:cNvPicPr>
            <a:picLocks noChangeAspect="1"/>
          </p:cNvPicPr>
          <p:nvPr/>
        </p:nvPicPr>
        <p:blipFill>
          <a:blip r:embed="rId3"/>
          <a:stretch>
            <a:fillRect/>
          </a:stretch>
        </p:blipFill>
        <p:spPr>
          <a:xfrm>
            <a:off x="6777019" y="3429000"/>
            <a:ext cx="2236101" cy="2519152"/>
          </a:xfrm>
          <a:prstGeom prst="rect">
            <a:avLst/>
          </a:prstGeom>
        </p:spPr>
      </p:pic>
    </p:spTree>
    <p:extLst>
      <p:ext uri="{BB962C8B-B14F-4D97-AF65-F5344CB8AC3E}">
        <p14:creationId xmlns:p14="http://schemas.microsoft.com/office/powerpoint/2010/main" val="27264719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665F49-067E-3461-E0F4-ECF7DFE5E805}"/>
              </a:ext>
            </a:extLst>
          </p:cNvPr>
          <p:cNvSpPr>
            <a:spLocks noGrp="1"/>
          </p:cNvSpPr>
          <p:nvPr>
            <p:ph type="title"/>
          </p:nvPr>
        </p:nvSpPr>
        <p:spPr/>
        <p:txBody>
          <a:bodyPr/>
          <a:lstStyle/>
          <a:p>
            <a:r>
              <a:rPr lang="es-AR" dirty="0"/>
              <a:t>Sudáfrica </a:t>
            </a:r>
            <a:endParaRPr lang="es-US" dirty="0"/>
          </a:p>
        </p:txBody>
      </p:sp>
      <p:sp>
        <p:nvSpPr>
          <p:cNvPr id="3" name="Marcador de contenido 2">
            <a:extLst>
              <a:ext uri="{FF2B5EF4-FFF2-40B4-BE49-F238E27FC236}">
                <a16:creationId xmlns:a16="http://schemas.microsoft.com/office/drawing/2014/main" id="{7CA1AEB0-ED5B-6DE7-0F5C-624250113D6C}"/>
              </a:ext>
            </a:extLst>
          </p:cNvPr>
          <p:cNvSpPr>
            <a:spLocks noGrp="1"/>
          </p:cNvSpPr>
          <p:nvPr>
            <p:ph idx="1"/>
          </p:nvPr>
        </p:nvSpPr>
        <p:spPr>
          <a:xfrm>
            <a:off x="1294362" y="1620694"/>
            <a:ext cx="9603275" cy="4526328"/>
          </a:xfrm>
        </p:spPr>
        <p:txBody>
          <a:bodyPr>
            <a:normAutofit fontScale="25000" lnSpcReduction="20000"/>
          </a:bodyPr>
          <a:lstStyle/>
          <a:p>
            <a:r>
              <a:rPr lang="es-AR" sz="4800" u="sng" dirty="0">
                <a:solidFill>
                  <a:schemeClr val="accent5"/>
                </a:solidFill>
                <a:latin typeface="ADLaM Display" panose="02010000000000000000" pitchFamily="2" charset="0"/>
                <a:ea typeface="ADLaM Display" panose="02010000000000000000" pitchFamily="2" charset="0"/>
                <a:cs typeface="ADLaM Display" panose="02010000000000000000" pitchFamily="2" charset="0"/>
              </a:rPr>
              <a:t>Cantidad de habitantes*</a:t>
            </a:r>
            <a:r>
              <a:rPr lang="es-AR" sz="4800" dirty="0">
                <a:solidFill>
                  <a:schemeClr val="accent5"/>
                </a:solidFill>
                <a:latin typeface="ADLaM Display" panose="02010000000000000000" pitchFamily="2" charset="0"/>
                <a:ea typeface="ADLaM Display" panose="02010000000000000000" pitchFamily="2" charset="0"/>
                <a:cs typeface="ADLaM Display" panose="02010000000000000000" pitchFamily="2" charset="0"/>
              </a:rPr>
              <a:t>
Sudáfrica tiene una población de alrededor de 60 millones de personas. La mayoría de los sudafricanos viven en ciudades y pueblos, especialmente en las provincias de Gauteng y KwaZulu-Natal.
*</a:t>
            </a:r>
            <a:r>
              <a:rPr lang="es-AR" sz="4800" u="sng" dirty="0">
                <a:solidFill>
                  <a:schemeClr val="accent5"/>
                </a:solidFill>
                <a:latin typeface="ADLaM Display" panose="02010000000000000000" pitchFamily="2" charset="0"/>
                <a:ea typeface="ADLaM Display" panose="02010000000000000000" pitchFamily="2" charset="0"/>
                <a:cs typeface="ADLaM Display" panose="02010000000000000000" pitchFamily="2" charset="0"/>
              </a:rPr>
              <a:t>Actividad económica*</a:t>
            </a:r>
            <a:r>
              <a:rPr lang="es-AR" sz="4800" dirty="0">
                <a:solidFill>
                  <a:schemeClr val="accent5"/>
                </a:solidFill>
                <a:latin typeface="ADLaM Display" panose="02010000000000000000" pitchFamily="2" charset="0"/>
                <a:ea typeface="ADLaM Display" panose="02010000000000000000" pitchFamily="2" charset="0"/>
                <a:cs typeface="ADLaM Display" panose="02010000000000000000" pitchFamily="2" charset="0"/>
              </a:rPr>
              <a:t>
La economía de Sudáfrica se basa en:
- La minería, con recursos como oro, diamantes y platino
- La agricultura, con productos como frutas, verduras y vino
- La industria manufacturera, con productos como automóviles y maquinaria
</a:t>
            </a:r>
            <a:r>
              <a:rPr lang="es-AR" sz="4800" u="sng" dirty="0">
                <a:solidFill>
                  <a:schemeClr val="accent5"/>
                </a:solidFill>
                <a:latin typeface="ADLaM Display" panose="02010000000000000000" pitchFamily="2" charset="0"/>
                <a:ea typeface="ADLaM Display" panose="02010000000000000000" pitchFamily="2" charset="0"/>
                <a:cs typeface="ADLaM Display" panose="02010000000000000000" pitchFamily="2" charset="0"/>
              </a:rPr>
              <a:t>*Relieve*</a:t>
            </a:r>
            <a:r>
              <a:rPr lang="es-AR" sz="4800" dirty="0">
                <a:solidFill>
                  <a:schemeClr val="accent5"/>
                </a:solidFill>
                <a:latin typeface="ADLaM Display" panose="02010000000000000000" pitchFamily="2" charset="0"/>
                <a:ea typeface="ADLaM Display" panose="02010000000000000000" pitchFamily="2" charset="0"/>
                <a:cs typeface="ADLaM Display" panose="02010000000000000000" pitchFamily="2" charset="0"/>
              </a:rPr>
              <a:t>
Sudáfrica tiene un relieve muy variado, con:- Montañas en el sur y este, como las montañas </a:t>
            </a:r>
            <a:r>
              <a:rPr lang="es-AR" sz="4800" dirty="0" err="1">
                <a:solidFill>
                  <a:schemeClr val="accent5"/>
                </a:solidFill>
                <a:latin typeface="ADLaM Display" panose="02010000000000000000" pitchFamily="2" charset="0"/>
                <a:ea typeface="ADLaM Display" panose="02010000000000000000" pitchFamily="2" charset="0"/>
                <a:cs typeface="ADLaM Display" panose="02010000000000000000" pitchFamily="2" charset="0"/>
              </a:rPr>
              <a:t>Drakensberg</a:t>
            </a:r>
            <a:r>
              <a:rPr lang="es-AR" sz="4800" dirty="0">
                <a:solidFill>
                  <a:schemeClr val="accent5"/>
                </a:solidFill>
                <a:latin typeface="ADLaM Display" panose="02010000000000000000" pitchFamily="2" charset="0"/>
                <a:ea typeface="ADLaM Display" panose="02010000000000000000" pitchFamily="2" charset="0"/>
                <a:cs typeface="ADLaM Display" panose="02010000000000000000" pitchFamily="2" charset="0"/>
              </a:rPr>
              <a:t>, Llanuras en el centro y norte, como el </a:t>
            </a:r>
            <a:r>
              <a:rPr lang="es-AR" sz="4800" dirty="0" err="1">
                <a:solidFill>
                  <a:schemeClr val="accent5"/>
                </a:solidFill>
                <a:latin typeface="ADLaM Display" panose="02010000000000000000" pitchFamily="2" charset="0"/>
                <a:ea typeface="ADLaM Display" panose="02010000000000000000" pitchFamily="2" charset="0"/>
                <a:cs typeface="ADLaM Display" panose="02010000000000000000" pitchFamily="2" charset="0"/>
              </a:rPr>
              <a:t>Highveld</a:t>
            </a:r>
            <a:r>
              <a:rPr lang="es-AR" sz="4800" dirty="0">
                <a:solidFill>
                  <a:schemeClr val="accent5"/>
                </a:solidFill>
                <a:latin typeface="ADLaM Display" panose="02010000000000000000" pitchFamily="2" charset="0"/>
                <a:ea typeface="ADLaM Display" panose="02010000000000000000" pitchFamily="2" charset="0"/>
                <a:cs typeface="ADLaM Display" panose="02010000000000000000" pitchFamily="2" charset="0"/>
              </a:rPr>
              <a:t>, Desiertos en el oeste, como el desierto del Kalahari, Costas en el sur y este, con playas y acantilados
</a:t>
            </a:r>
            <a:r>
              <a:rPr lang="es-AR" sz="4800" u="sng" dirty="0">
                <a:solidFill>
                  <a:schemeClr val="accent5"/>
                </a:solidFill>
                <a:latin typeface="ADLaM Display" panose="02010000000000000000" pitchFamily="2" charset="0"/>
                <a:ea typeface="ADLaM Display" panose="02010000000000000000" pitchFamily="2" charset="0"/>
                <a:cs typeface="ADLaM Display" panose="02010000000000000000" pitchFamily="2" charset="0"/>
              </a:rPr>
              <a:t>Hidrografía</a:t>
            </a:r>
            <a:r>
              <a:rPr lang="es-AR" sz="4800" dirty="0">
                <a:solidFill>
                  <a:schemeClr val="accent5"/>
                </a:solidFill>
                <a:latin typeface="ADLaM Display" panose="02010000000000000000" pitchFamily="2" charset="0"/>
                <a:ea typeface="ADLaM Display" panose="02010000000000000000" pitchFamily="2" charset="0"/>
                <a:cs typeface="ADLaM Display" panose="02010000000000000000" pitchFamily="2" charset="0"/>
              </a:rPr>
              <a:t>*
Sudáfrica tiene muchos ríos y lagos importantes, incluyendo: El río Orange, que fluye hacia el Océano </a:t>
            </a:r>
            <a:r>
              <a:rPr lang="es-AR" sz="4800" dirty="0" err="1">
                <a:solidFill>
                  <a:schemeClr val="accent5"/>
                </a:solidFill>
                <a:latin typeface="ADLaM Display" panose="02010000000000000000" pitchFamily="2" charset="0"/>
                <a:ea typeface="ADLaM Display" panose="02010000000000000000" pitchFamily="2" charset="0"/>
                <a:cs typeface="ADLaM Display" panose="02010000000000000000" pitchFamily="2" charset="0"/>
              </a:rPr>
              <a:t>Atlántico,El</a:t>
            </a:r>
            <a:r>
              <a:rPr lang="es-AR" sz="4800" dirty="0">
                <a:solidFill>
                  <a:schemeClr val="accent5"/>
                </a:solidFill>
                <a:latin typeface="ADLaM Display" panose="02010000000000000000" pitchFamily="2" charset="0"/>
                <a:ea typeface="ADLaM Display" panose="02010000000000000000" pitchFamily="2" charset="0"/>
                <a:cs typeface="ADLaM Display" panose="02010000000000000000" pitchFamily="2" charset="0"/>
              </a:rPr>
              <a:t> río Vaal, que es un importante afluente del río Orange, El lago artificial de </a:t>
            </a:r>
            <a:r>
              <a:rPr lang="es-AR" sz="4800" dirty="0" err="1">
                <a:solidFill>
                  <a:schemeClr val="accent5"/>
                </a:solidFill>
                <a:latin typeface="ADLaM Display" panose="02010000000000000000" pitchFamily="2" charset="0"/>
                <a:ea typeface="ADLaM Display" panose="02010000000000000000" pitchFamily="2" charset="0"/>
                <a:cs typeface="ADLaM Display" panose="02010000000000000000" pitchFamily="2" charset="0"/>
              </a:rPr>
              <a:t>Gariep</a:t>
            </a:r>
            <a:r>
              <a:rPr lang="es-AR" sz="4800" dirty="0">
                <a:solidFill>
                  <a:schemeClr val="accent5"/>
                </a:solidFill>
                <a:latin typeface="ADLaM Display" panose="02010000000000000000" pitchFamily="2" charset="0"/>
                <a:ea typeface="ADLaM Display" panose="02010000000000000000" pitchFamily="2" charset="0"/>
                <a:cs typeface="ADLaM Display" panose="02010000000000000000" pitchFamily="2" charset="0"/>
              </a:rPr>
              <a:t>, que es uno de los lagos más grandes del país
- La costa sudafricana tiene una longitud de más de 2.500 kilómetros y baña el Océano Atlántico y el Océano Índico.</a:t>
            </a:r>
            <a:endParaRPr lang="es-US" sz="4800" dirty="0">
              <a:solidFill>
                <a:schemeClr val="accent5"/>
              </a:solidFill>
              <a:latin typeface="ADLaM Display" panose="02010000000000000000" pitchFamily="2" charset="0"/>
              <a:ea typeface="ADLaM Display" panose="02010000000000000000" pitchFamily="2" charset="0"/>
              <a:cs typeface="ADLaM Display" panose="02010000000000000000" pitchFamily="2" charset="0"/>
            </a:endParaRPr>
          </a:p>
        </p:txBody>
      </p:sp>
    </p:spTree>
    <p:extLst>
      <p:ext uri="{BB962C8B-B14F-4D97-AF65-F5344CB8AC3E}">
        <p14:creationId xmlns:p14="http://schemas.microsoft.com/office/powerpoint/2010/main" val="36141122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77C917-45EB-7311-CDB1-2F19CFEC3DEA}"/>
              </a:ext>
            </a:extLst>
          </p:cNvPr>
          <p:cNvSpPr>
            <a:spLocks noGrp="1"/>
          </p:cNvSpPr>
          <p:nvPr>
            <p:ph type="title"/>
          </p:nvPr>
        </p:nvSpPr>
        <p:spPr/>
        <p:txBody>
          <a:bodyPr/>
          <a:lstStyle/>
          <a:p>
            <a:r>
              <a:rPr lang="es-AR" dirty="0"/>
              <a:t>Sudáfrica </a:t>
            </a:r>
            <a:endParaRPr lang="es-US" dirty="0"/>
          </a:p>
        </p:txBody>
      </p:sp>
      <p:sp>
        <p:nvSpPr>
          <p:cNvPr id="3" name="Marcador de contenido 2">
            <a:extLst>
              <a:ext uri="{FF2B5EF4-FFF2-40B4-BE49-F238E27FC236}">
                <a16:creationId xmlns:a16="http://schemas.microsoft.com/office/drawing/2014/main" id="{1A1AF02D-6A7A-7441-EC5D-37240179AA2D}"/>
              </a:ext>
            </a:extLst>
          </p:cNvPr>
          <p:cNvSpPr>
            <a:spLocks noGrp="1"/>
          </p:cNvSpPr>
          <p:nvPr>
            <p:ph idx="1"/>
          </p:nvPr>
        </p:nvSpPr>
        <p:spPr>
          <a:xfrm>
            <a:off x="1238984" y="1997509"/>
            <a:ext cx="9603275" cy="3450613"/>
          </a:xfrm>
        </p:spPr>
        <p:txBody>
          <a:bodyPr>
            <a:normAutofit fontScale="25000" lnSpcReduction="20000"/>
          </a:bodyPr>
          <a:lstStyle/>
          <a:p>
            <a:pPr marL="0" indent="0" rtl="0">
              <a:buNone/>
            </a:pPr>
            <a:r>
              <a:rPr lang="es-US" sz="6400" b="1" i="0" u="sng" strike="noStrike" dirty="0">
                <a:solidFill>
                  <a:srgbClr val="000000"/>
                </a:solidFill>
                <a:effectLst/>
                <a:latin typeface="ADLaM Display" panose="02010000000000000000" pitchFamily="2" charset="0"/>
                <a:ea typeface="ADLaM Display" panose="02010000000000000000" pitchFamily="2" charset="0"/>
                <a:cs typeface="ADLaM Display" panose="02010000000000000000" pitchFamily="2" charset="0"/>
              </a:rPr>
              <a:t> ¿</a:t>
            </a:r>
            <a:r>
              <a:rPr lang="es-US" sz="6400" b="1" i="0" u="sng" strike="noStrike" dirty="0">
                <a:solidFill>
                  <a:schemeClr val="accent5"/>
                </a:solidFill>
                <a:effectLst/>
                <a:latin typeface="ADLaM Display" panose="02010000000000000000" pitchFamily="2" charset="0"/>
                <a:ea typeface="ADLaM Display" panose="02010000000000000000" pitchFamily="2" charset="0"/>
                <a:cs typeface="ADLaM Display" panose="02010000000000000000" pitchFamily="2" charset="0"/>
              </a:rPr>
              <a:t>Cómo es su cultura?</a:t>
            </a:r>
            <a:endParaRPr lang="es-US" sz="6400" b="1" u="sng" dirty="0">
              <a:solidFill>
                <a:schemeClr val="accent5"/>
              </a:solidFill>
              <a:effectLst/>
              <a:latin typeface="ADLaM Display" panose="02010000000000000000" pitchFamily="2" charset="0"/>
              <a:ea typeface="ADLaM Display" panose="02010000000000000000" pitchFamily="2" charset="0"/>
              <a:cs typeface="ADLaM Display" panose="02010000000000000000" pitchFamily="2" charset="0"/>
            </a:endParaRPr>
          </a:p>
          <a:p>
            <a:pPr rtl="0"/>
            <a:r>
              <a:rPr lang="es-US" sz="4800" b="0" i="0" u="none" strike="noStrike" dirty="0">
                <a:solidFill>
                  <a:schemeClr val="accent5"/>
                </a:solidFill>
                <a:effectLst/>
                <a:latin typeface="ADLaM Display" panose="02010000000000000000" pitchFamily="2" charset="0"/>
                <a:ea typeface="ADLaM Display" panose="02010000000000000000" pitchFamily="2" charset="0"/>
                <a:cs typeface="ADLaM Display" panose="02010000000000000000" pitchFamily="2" charset="0"/>
              </a:rPr>
              <a:t>La cultura sudafricana es:</a:t>
            </a:r>
            <a:endParaRPr lang="es-US" sz="4800" dirty="0">
              <a:solidFill>
                <a:schemeClr val="accent5"/>
              </a:solidFill>
              <a:effectLst/>
              <a:latin typeface="ADLaM Display" panose="02010000000000000000" pitchFamily="2" charset="0"/>
              <a:ea typeface="ADLaM Display" panose="02010000000000000000" pitchFamily="2" charset="0"/>
              <a:cs typeface="ADLaM Display" panose="02010000000000000000" pitchFamily="2" charset="0"/>
            </a:endParaRPr>
          </a:p>
          <a:p>
            <a:pPr rtl="0" fontAlgn="base"/>
            <a:r>
              <a:rPr lang="es-US" sz="4800" b="0" i="0" u="none" strike="noStrike" dirty="0">
                <a:solidFill>
                  <a:schemeClr val="accent5"/>
                </a:solidFill>
                <a:effectLst/>
                <a:latin typeface="ADLaM Display" panose="02010000000000000000" pitchFamily="2" charset="0"/>
                <a:ea typeface="ADLaM Display" panose="02010000000000000000" pitchFamily="2" charset="0"/>
                <a:cs typeface="ADLaM Display" panose="02010000000000000000" pitchFamily="2" charset="0"/>
              </a:rPr>
              <a:t>Extremadamente </a:t>
            </a:r>
            <a:r>
              <a:rPr lang="es-US" sz="4800" b="1" i="0" u="none" strike="noStrike" dirty="0">
                <a:solidFill>
                  <a:schemeClr val="accent5"/>
                </a:solidFill>
                <a:effectLst/>
                <a:latin typeface="ADLaM Display" panose="02010000000000000000" pitchFamily="2" charset="0"/>
                <a:ea typeface="ADLaM Display" panose="02010000000000000000" pitchFamily="2" charset="0"/>
                <a:cs typeface="ADLaM Display" panose="02010000000000000000" pitchFamily="2" charset="0"/>
              </a:rPr>
              <a:t>diversa</a:t>
            </a:r>
            <a:r>
              <a:rPr lang="es-US" sz="4800" b="0" i="0" u="none" strike="noStrike" dirty="0">
                <a:solidFill>
                  <a:schemeClr val="accent5"/>
                </a:solidFill>
                <a:effectLst/>
                <a:latin typeface="ADLaM Display" panose="02010000000000000000" pitchFamily="2" charset="0"/>
                <a:ea typeface="ADLaM Display" panose="02010000000000000000" pitchFamily="2" charset="0"/>
                <a:cs typeface="ADLaM Display" panose="02010000000000000000" pitchFamily="2" charset="0"/>
              </a:rPr>
              <a:t>, por eso el país es conocido como la "</a:t>
            </a:r>
            <a:r>
              <a:rPr lang="es-US" sz="4800" b="1" i="0" u="none" strike="noStrike" dirty="0">
                <a:solidFill>
                  <a:schemeClr val="accent5"/>
                </a:solidFill>
                <a:effectLst/>
                <a:latin typeface="ADLaM Display" panose="02010000000000000000" pitchFamily="2" charset="0"/>
                <a:ea typeface="ADLaM Display" panose="02010000000000000000" pitchFamily="2" charset="0"/>
                <a:cs typeface="ADLaM Display" panose="02010000000000000000" pitchFamily="2" charset="0"/>
              </a:rPr>
              <a:t>nación del arco iris</a:t>
            </a:r>
            <a:r>
              <a:rPr lang="es-US" sz="4800" b="0" i="0" u="none" strike="noStrike" dirty="0">
                <a:solidFill>
                  <a:schemeClr val="accent5"/>
                </a:solidFill>
                <a:effectLst/>
                <a:latin typeface="ADLaM Display" panose="02010000000000000000" pitchFamily="2" charset="0"/>
                <a:ea typeface="ADLaM Display" panose="02010000000000000000" pitchFamily="2" charset="0"/>
                <a:cs typeface="ADLaM Display" panose="02010000000000000000" pitchFamily="2" charset="0"/>
              </a:rPr>
              <a:t>".</a:t>
            </a:r>
          </a:p>
          <a:p>
            <a:pPr rtl="0" fontAlgn="base"/>
            <a:r>
              <a:rPr lang="es-US" sz="4800" b="0" i="0" u="none" strike="noStrike" dirty="0">
                <a:solidFill>
                  <a:schemeClr val="accent5"/>
                </a:solidFill>
                <a:effectLst/>
                <a:latin typeface="ADLaM Display" panose="02010000000000000000" pitchFamily="2" charset="0"/>
                <a:ea typeface="ADLaM Display" panose="02010000000000000000" pitchFamily="2" charset="0"/>
                <a:cs typeface="ADLaM Display" panose="02010000000000000000" pitchFamily="2" charset="0"/>
              </a:rPr>
              <a:t>Tiene </a:t>
            </a:r>
            <a:r>
              <a:rPr lang="es-US" sz="4800" b="1" i="0" u="none" strike="noStrike" dirty="0">
                <a:solidFill>
                  <a:schemeClr val="accent5"/>
                </a:solidFill>
                <a:effectLst/>
                <a:latin typeface="ADLaM Display" panose="02010000000000000000" pitchFamily="2" charset="0"/>
                <a:ea typeface="ADLaM Display" panose="02010000000000000000" pitchFamily="2" charset="0"/>
                <a:cs typeface="ADLaM Display" panose="02010000000000000000" pitchFamily="2" charset="0"/>
              </a:rPr>
              <a:t>11 idiomas oficiales</a:t>
            </a:r>
            <a:r>
              <a:rPr lang="es-US" sz="4800" b="0" i="0" u="none" strike="noStrike" dirty="0">
                <a:solidFill>
                  <a:schemeClr val="accent5"/>
                </a:solidFill>
                <a:effectLst/>
                <a:latin typeface="ADLaM Display" panose="02010000000000000000" pitchFamily="2" charset="0"/>
                <a:ea typeface="ADLaM Display" panose="02010000000000000000" pitchFamily="2" charset="0"/>
                <a:cs typeface="ADLaM Display" panose="02010000000000000000" pitchFamily="2" charset="0"/>
              </a:rPr>
              <a:t>, entre ellos el zulú, xhosa, afrikáans e inglés.</a:t>
            </a:r>
          </a:p>
          <a:p>
            <a:pPr rtl="0" fontAlgn="base"/>
            <a:r>
              <a:rPr lang="es-US" sz="4800" b="0" i="0" u="none" strike="noStrike" dirty="0">
                <a:solidFill>
                  <a:schemeClr val="accent5"/>
                </a:solidFill>
                <a:effectLst/>
                <a:latin typeface="ADLaM Display" panose="02010000000000000000" pitchFamily="2" charset="0"/>
                <a:ea typeface="ADLaM Display" panose="02010000000000000000" pitchFamily="2" charset="0"/>
                <a:cs typeface="ADLaM Display" panose="02010000000000000000" pitchFamily="2" charset="0"/>
              </a:rPr>
              <a:t>La población mezcla tradiciones </a:t>
            </a:r>
            <a:r>
              <a:rPr lang="es-US" sz="4800" b="1" i="0" u="none" strike="noStrike" dirty="0">
                <a:solidFill>
                  <a:schemeClr val="accent5"/>
                </a:solidFill>
                <a:effectLst/>
                <a:latin typeface="ADLaM Display" panose="02010000000000000000" pitchFamily="2" charset="0"/>
                <a:ea typeface="ADLaM Display" panose="02010000000000000000" pitchFamily="2" charset="0"/>
                <a:cs typeface="ADLaM Display" panose="02010000000000000000" pitchFamily="2" charset="0"/>
              </a:rPr>
              <a:t>africanas</a:t>
            </a:r>
            <a:r>
              <a:rPr lang="es-US" sz="4800" b="0" i="0" u="none" strike="noStrike" dirty="0">
                <a:solidFill>
                  <a:schemeClr val="accent5"/>
                </a:solidFill>
                <a:effectLst/>
                <a:latin typeface="ADLaM Display" panose="02010000000000000000" pitchFamily="2" charset="0"/>
                <a:ea typeface="ADLaM Display" panose="02010000000000000000" pitchFamily="2" charset="0"/>
                <a:cs typeface="ADLaM Display" panose="02010000000000000000" pitchFamily="2" charset="0"/>
              </a:rPr>
              <a:t>, </a:t>
            </a:r>
            <a:r>
              <a:rPr lang="es-US" sz="4800" b="1" i="0" u="none" strike="noStrike" dirty="0">
                <a:solidFill>
                  <a:schemeClr val="accent5"/>
                </a:solidFill>
                <a:effectLst/>
                <a:latin typeface="ADLaM Display" panose="02010000000000000000" pitchFamily="2" charset="0"/>
                <a:ea typeface="ADLaM Display" panose="02010000000000000000" pitchFamily="2" charset="0"/>
                <a:cs typeface="ADLaM Display" panose="02010000000000000000" pitchFamily="2" charset="0"/>
              </a:rPr>
              <a:t>europeas</a:t>
            </a:r>
            <a:r>
              <a:rPr lang="es-US" sz="4800" b="0" i="0" u="none" strike="noStrike" dirty="0">
                <a:solidFill>
                  <a:schemeClr val="accent5"/>
                </a:solidFill>
                <a:effectLst/>
                <a:latin typeface="ADLaM Display" panose="02010000000000000000" pitchFamily="2" charset="0"/>
                <a:ea typeface="ADLaM Display" panose="02010000000000000000" pitchFamily="2" charset="0"/>
                <a:cs typeface="ADLaM Display" panose="02010000000000000000" pitchFamily="2" charset="0"/>
              </a:rPr>
              <a:t> y </a:t>
            </a:r>
            <a:r>
              <a:rPr lang="es-US" sz="4800" b="1" i="0" u="none" strike="noStrike" dirty="0">
                <a:solidFill>
                  <a:schemeClr val="accent5"/>
                </a:solidFill>
                <a:effectLst/>
                <a:latin typeface="ADLaM Display" panose="02010000000000000000" pitchFamily="2" charset="0"/>
                <a:ea typeface="ADLaM Display" panose="02010000000000000000" pitchFamily="2" charset="0"/>
                <a:cs typeface="ADLaM Display" panose="02010000000000000000" pitchFamily="2" charset="0"/>
              </a:rPr>
              <a:t>asiáticas</a:t>
            </a:r>
            <a:r>
              <a:rPr lang="es-US" sz="4800" b="0" i="0" u="none" strike="noStrike" dirty="0">
                <a:solidFill>
                  <a:schemeClr val="accent5"/>
                </a:solidFill>
                <a:effectLst/>
                <a:latin typeface="ADLaM Display" panose="02010000000000000000" pitchFamily="2" charset="0"/>
                <a:ea typeface="ADLaM Display" panose="02010000000000000000" pitchFamily="2" charset="0"/>
                <a:cs typeface="ADLaM Display" panose="02010000000000000000" pitchFamily="2" charset="0"/>
              </a:rPr>
              <a:t>.</a:t>
            </a:r>
          </a:p>
          <a:p>
            <a:pPr rtl="0" fontAlgn="base"/>
            <a:r>
              <a:rPr lang="es-US" sz="4800" b="0" i="0" u="none" strike="noStrike" dirty="0">
                <a:solidFill>
                  <a:schemeClr val="accent5"/>
                </a:solidFill>
                <a:effectLst/>
                <a:latin typeface="ADLaM Display" panose="02010000000000000000" pitchFamily="2" charset="0"/>
                <a:ea typeface="ADLaM Display" panose="02010000000000000000" pitchFamily="2" charset="0"/>
                <a:cs typeface="ADLaM Display" panose="02010000000000000000" pitchFamily="2" charset="0"/>
              </a:rPr>
              <a:t>Gran riqueza en </a:t>
            </a:r>
            <a:r>
              <a:rPr lang="es-US" sz="4800" b="1" i="0" u="none" strike="noStrike" dirty="0">
                <a:solidFill>
                  <a:schemeClr val="accent5"/>
                </a:solidFill>
                <a:effectLst/>
                <a:latin typeface="ADLaM Display" panose="02010000000000000000" pitchFamily="2" charset="0"/>
                <a:ea typeface="ADLaM Display" panose="02010000000000000000" pitchFamily="2" charset="0"/>
                <a:cs typeface="ADLaM Display" panose="02010000000000000000" pitchFamily="2" charset="0"/>
              </a:rPr>
              <a:t>danza, música tribal, gastronomía y vestimenta tradicional</a:t>
            </a:r>
            <a:r>
              <a:rPr lang="es-US" sz="4800" b="0" i="0" u="none" strike="noStrike" dirty="0">
                <a:solidFill>
                  <a:schemeClr val="accent5"/>
                </a:solidFill>
                <a:effectLst/>
                <a:latin typeface="ADLaM Display" panose="02010000000000000000" pitchFamily="2" charset="0"/>
                <a:ea typeface="ADLaM Display" panose="02010000000000000000" pitchFamily="2" charset="0"/>
                <a:cs typeface="ADLaM Display" panose="02010000000000000000" pitchFamily="2" charset="0"/>
              </a:rPr>
              <a:t>.</a:t>
            </a:r>
            <a:endParaRPr lang="es-AR" sz="4800" b="0" i="0" u="none" strike="noStrike" dirty="0">
              <a:solidFill>
                <a:schemeClr val="accent5"/>
              </a:solidFill>
              <a:effectLst/>
              <a:latin typeface="ADLaM Display" panose="02010000000000000000" pitchFamily="2" charset="0"/>
              <a:ea typeface="ADLaM Display" panose="02010000000000000000" pitchFamily="2" charset="0"/>
              <a:cs typeface="ADLaM Display" panose="02010000000000000000" pitchFamily="2" charset="0"/>
            </a:endParaRPr>
          </a:p>
          <a:p>
            <a:pPr rtl="0" fontAlgn="base"/>
            <a:endParaRPr lang="es-US" sz="4800" b="0" i="0" u="none" strike="noStrike" dirty="0">
              <a:solidFill>
                <a:schemeClr val="accent5"/>
              </a:solidFill>
              <a:effectLst/>
              <a:latin typeface="ADLaM Display" panose="02010000000000000000" pitchFamily="2" charset="0"/>
              <a:ea typeface="ADLaM Display" panose="02010000000000000000" pitchFamily="2" charset="0"/>
              <a:cs typeface="ADLaM Display" panose="02010000000000000000" pitchFamily="2" charset="0"/>
            </a:endParaRPr>
          </a:p>
          <a:p>
            <a:pPr marL="0" indent="0" rtl="0">
              <a:buNone/>
            </a:pPr>
            <a:r>
              <a:rPr lang="es-US" sz="4800" b="1" i="0" u="none" strike="noStrike" dirty="0">
                <a:solidFill>
                  <a:schemeClr val="accent5"/>
                </a:solidFill>
                <a:effectLst/>
                <a:latin typeface="ADLaM Display" panose="02010000000000000000" pitchFamily="2" charset="0"/>
                <a:ea typeface="ADLaM Display" panose="02010000000000000000" pitchFamily="2" charset="0"/>
                <a:cs typeface="ADLaM Display" panose="02010000000000000000" pitchFamily="2" charset="0"/>
              </a:rPr>
              <a:t> ¿</a:t>
            </a:r>
            <a:r>
              <a:rPr lang="es-US" sz="6400" b="1" i="0" u="sng" strike="noStrike" dirty="0">
                <a:solidFill>
                  <a:schemeClr val="accent5"/>
                </a:solidFill>
                <a:effectLst/>
                <a:latin typeface="ADLaM Display" panose="02010000000000000000" pitchFamily="2" charset="0"/>
                <a:ea typeface="ADLaM Display" panose="02010000000000000000" pitchFamily="2" charset="0"/>
                <a:cs typeface="ADLaM Display" panose="02010000000000000000" pitchFamily="2" charset="0"/>
              </a:rPr>
              <a:t>Cuál es su latitud y longitud?</a:t>
            </a:r>
            <a:endParaRPr lang="es-US" sz="6400" u="sng" dirty="0">
              <a:solidFill>
                <a:schemeClr val="accent5"/>
              </a:solidFill>
              <a:effectLst/>
              <a:latin typeface="ADLaM Display" panose="02010000000000000000" pitchFamily="2" charset="0"/>
              <a:ea typeface="ADLaM Display" panose="02010000000000000000" pitchFamily="2" charset="0"/>
              <a:cs typeface="ADLaM Display" panose="02010000000000000000" pitchFamily="2" charset="0"/>
            </a:endParaRPr>
          </a:p>
          <a:p>
            <a:pPr rtl="0"/>
            <a:r>
              <a:rPr lang="es-US" sz="4800" b="0" i="0" u="none" strike="noStrike" dirty="0">
                <a:solidFill>
                  <a:schemeClr val="accent5"/>
                </a:solidFill>
                <a:effectLst/>
                <a:latin typeface="ADLaM Display" panose="02010000000000000000" pitchFamily="2" charset="0"/>
                <a:ea typeface="ADLaM Display" panose="02010000000000000000" pitchFamily="2" charset="0"/>
                <a:cs typeface="ADLaM Display" panose="02010000000000000000" pitchFamily="2" charset="0"/>
              </a:rPr>
              <a:t>La ubicación aproximada del </a:t>
            </a:r>
            <a:r>
              <a:rPr lang="es-US" sz="4800" b="1" i="0" u="none" strike="noStrike" dirty="0">
                <a:solidFill>
                  <a:schemeClr val="accent5"/>
                </a:solidFill>
                <a:effectLst/>
                <a:latin typeface="ADLaM Display" panose="02010000000000000000" pitchFamily="2" charset="0"/>
                <a:ea typeface="ADLaM Display" panose="02010000000000000000" pitchFamily="2" charset="0"/>
                <a:cs typeface="ADLaM Display" panose="02010000000000000000" pitchFamily="2" charset="0"/>
              </a:rPr>
              <a:t>centro de Sudáfrica</a:t>
            </a:r>
            <a:r>
              <a:rPr lang="es-US" sz="4800" b="0" i="0" u="none" strike="noStrike" dirty="0">
                <a:solidFill>
                  <a:schemeClr val="accent5"/>
                </a:solidFill>
                <a:effectLst/>
                <a:latin typeface="ADLaM Display" panose="02010000000000000000" pitchFamily="2" charset="0"/>
                <a:ea typeface="ADLaM Display" panose="02010000000000000000" pitchFamily="2" charset="0"/>
                <a:cs typeface="ADLaM Display" panose="02010000000000000000" pitchFamily="2" charset="0"/>
              </a:rPr>
              <a:t> es:</a:t>
            </a:r>
            <a:endParaRPr lang="es-US" sz="4800" dirty="0">
              <a:solidFill>
                <a:schemeClr val="accent5"/>
              </a:solidFill>
              <a:effectLst/>
              <a:latin typeface="ADLaM Display" panose="02010000000000000000" pitchFamily="2" charset="0"/>
              <a:ea typeface="ADLaM Display" panose="02010000000000000000" pitchFamily="2" charset="0"/>
              <a:cs typeface="ADLaM Display" panose="02010000000000000000" pitchFamily="2" charset="0"/>
            </a:endParaRPr>
          </a:p>
          <a:p>
            <a:pPr rtl="0" fontAlgn="base"/>
            <a:r>
              <a:rPr lang="es-US" sz="4800" b="1" i="0" u="none" strike="noStrike" dirty="0">
                <a:solidFill>
                  <a:schemeClr val="accent5"/>
                </a:solidFill>
                <a:effectLst/>
                <a:latin typeface="ADLaM Display" panose="02010000000000000000" pitchFamily="2" charset="0"/>
                <a:ea typeface="ADLaM Display" panose="02010000000000000000" pitchFamily="2" charset="0"/>
                <a:cs typeface="ADLaM Display" panose="02010000000000000000" pitchFamily="2" charset="0"/>
              </a:rPr>
              <a:t>Latitud:</a:t>
            </a:r>
            <a:r>
              <a:rPr lang="es-US" sz="4800" b="0" i="0" u="none" strike="noStrike" dirty="0">
                <a:solidFill>
                  <a:schemeClr val="accent5"/>
                </a:solidFill>
                <a:effectLst/>
                <a:latin typeface="ADLaM Display" panose="02010000000000000000" pitchFamily="2" charset="0"/>
                <a:ea typeface="ADLaM Display" panose="02010000000000000000" pitchFamily="2" charset="0"/>
                <a:cs typeface="ADLaM Display" panose="02010000000000000000" pitchFamily="2" charset="0"/>
              </a:rPr>
              <a:t> 30° S</a:t>
            </a:r>
          </a:p>
          <a:p>
            <a:pPr rtl="0" fontAlgn="base"/>
            <a:r>
              <a:rPr lang="es-US" sz="4800" b="1" i="0" u="none" strike="noStrike" dirty="0">
                <a:solidFill>
                  <a:schemeClr val="accent5"/>
                </a:solidFill>
                <a:effectLst/>
                <a:latin typeface="ADLaM Display" panose="02010000000000000000" pitchFamily="2" charset="0"/>
                <a:ea typeface="ADLaM Display" panose="02010000000000000000" pitchFamily="2" charset="0"/>
                <a:cs typeface="ADLaM Display" panose="02010000000000000000" pitchFamily="2" charset="0"/>
              </a:rPr>
              <a:t>Longitud:</a:t>
            </a:r>
            <a:r>
              <a:rPr lang="es-US" sz="4800" b="0" i="0" u="none" strike="noStrike" dirty="0">
                <a:solidFill>
                  <a:schemeClr val="accent5"/>
                </a:solidFill>
                <a:effectLst/>
                <a:latin typeface="ADLaM Display" panose="02010000000000000000" pitchFamily="2" charset="0"/>
                <a:ea typeface="ADLaM Display" panose="02010000000000000000" pitchFamily="2" charset="0"/>
                <a:cs typeface="ADLaM Display" panose="02010000000000000000" pitchFamily="2" charset="0"/>
              </a:rPr>
              <a:t> 25° E</a:t>
            </a:r>
          </a:p>
          <a:p>
            <a:br>
              <a:rPr lang="es-US" dirty="0"/>
            </a:br>
            <a:endParaRPr lang="es-US" dirty="0"/>
          </a:p>
        </p:txBody>
      </p:sp>
      <p:pic>
        <p:nvPicPr>
          <p:cNvPr id="4" name="Imagen 3">
            <a:extLst>
              <a:ext uri="{FF2B5EF4-FFF2-40B4-BE49-F238E27FC236}">
                <a16:creationId xmlns:a16="http://schemas.microsoft.com/office/drawing/2014/main" id="{22B9B54C-D36F-89C9-EAA2-87A9E9311504}"/>
              </a:ext>
            </a:extLst>
          </p:cNvPr>
          <p:cNvPicPr>
            <a:picLocks noChangeAspect="1"/>
          </p:cNvPicPr>
          <p:nvPr/>
        </p:nvPicPr>
        <p:blipFill>
          <a:blip r:embed="rId2"/>
          <a:stretch>
            <a:fillRect/>
          </a:stretch>
        </p:blipFill>
        <p:spPr>
          <a:xfrm>
            <a:off x="10009000" y="2040832"/>
            <a:ext cx="1666517" cy="2112189"/>
          </a:xfrm>
          <a:prstGeom prst="rect">
            <a:avLst/>
          </a:prstGeom>
        </p:spPr>
      </p:pic>
      <p:pic>
        <p:nvPicPr>
          <p:cNvPr id="5" name="Imagen 4">
            <a:extLst>
              <a:ext uri="{FF2B5EF4-FFF2-40B4-BE49-F238E27FC236}">
                <a16:creationId xmlns:a16="http://schemas.microsoft.com/office/drawing/2014/main" id="{F6CB603E-4343-55CE-A0F5-3545EEF09D07}"/>
              </a:ext>
            </a:extLst>
          </p:cNvPr>
          <p:cNvPicPr>
            <a:picLocks noChangeAspect="1"/>
          </p:cNvPicPr>
          <p:nvPr/>
        </p:nvPicPr>
        <p:blipFill>
          <a:blip r:embed="rId3"/>
          <a:stretch>
            <a:fillRect/>
          </a:stretch>
        </p:blipFill>
        <p:spPr>
          <a:xfrm>
            <a:off x="7408886" y="3598011"/>
            <a:ext cx="2476500" cy="2286000"/>
          </a:xfrm>
          <a:prstGeom prst="rect">
            <a:avLst/>
          </a:prstGeom>
        </p:spPr>
      </p:pic>
    </p:spTree>
    <p:extLst>
      <p:ext uri="{BB962C8B-B14F-4D97-AF65-F5344CB8AC3E}">
        <p14:creationId xmlns:p14="http://schemas.microsoft.com/office/powerpoint/2010/main" val="3808155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FF2496-EADB-604F-4B0B-671DA6086AA2}"/>
              </a:ext>
            </a:extLst>
          </p:cNvPr>
          <p:cNvSpPr>
            <a:spLocks noGrp="1"/>
          </p:cNvSpPr>
          <p:nvPr>
            <p:ph type="title"/>
          </p:nvPr>
        </p:nvSpPr>
        <p:spPr>
          <a:xfrm>
            <a:off x="1451579" y="804520"/>
            <a:ext cx="9603275" cy="714014"/>
          </a:xfrm>
        </p:spPr>
        <p:txBody>
          <a:bodyPr/>
          <a:lstStyle/>
          <a:p>
            <a:r>
              <a:rPr lang="es-AR" dirty="0"/>
              <a:t>Dinamarca </a:t>
            </a:r>
            <a:endParaRPr lang="es-US" dirty="0"/>
          </a:p>
        </p:txBody>
      </p:sp>
      <p:sp>
        <p:nvSpPr>
          <p:cNvPr id="3" name="Marcador de contenido 2">
            <a:extLst>
              <a:ext uri="{FF2B5EF4-FFF2-40B4-BE49-F238E27FC236}">
                <a16:creationId xmlns:a16="http://schemas.microsoft.com/office/drawing/2014/main" id="{1FA19684-A629-CB00-EEC0-1CD4117330A6}"/>
              </a:ext>
            </a:extLst>
          </p:cNvPr>
          <p:cNvSpPr>
            <a:spLocks noGrp="1"/>
          </p:cNvSpPr>
          <p:nvPr>
            <p:ph idx="1"/>
          </p:nvPr>
        </p:nvSpPr>
        <p:spPr>
          <a:xfrm>
            <a:off x="1451579" y="2015732"/>
            <a:ext cx="9603275" cy="4037748"/>
          </a:xfrm>
        </p:spPr>
        <p:txBody>
          <a:bodyPr anchor="t">
            <a:noAutofit/>
          </a:bodyPr>
          <a:lstStyle/>
          <a:p>
            <a:r>
              <a:rPr lang="es-AR" sz="1600" b="1" u="sng" dirty="0">
                <a:solidFill>
                  <a:schemeClr val="accent5"/>
                </a:solidFill>
                <a:latin typeface="ADLaM Display" panose="02010000000000000000" pitchFamily="2" charset="0"/>
                <a:ea typeface="ADLaM Display" panose="02010000000000000000" pitchFamily="2" charset="0"/>
                <a:cs typeface="ADLaM Display" panose="02010000000000000000" pitchFamily="2" charset="0"/>
              </a:rPr>
              <a:t>Dónde está Dinamarca?*</a:t>
            </a:r>
            <a:r>
              <a:rPr lang="es-AR" sz="1200" dirty="0">
                <a:solidFill>
                  <a:schemeClr val="accent5"/>
                </a:solidFill>
                <a:latin typeface="ADLaM Display" panose="02010000000000000000" pitchFamily="2" charset="0"/>
                <a:ea typeface="ADLaM Display" panose="02010000000000000000" pitchFamily="2" charset="0"/>
                <a:cs typeface="ADLaM Display" panose="02010000000000000000" pitchFamily="2" charset="0"/>
              </a:rPr>
              <a:t>
Dinamarca está en el continente de Europa, en el norte del continente.
</a:t>
            </a:r>
            <a:r>
              <a:rPr lang="es-AR" sz="1600" b="1" u="sng" dirty="0">
                <a:solidFill>
                  <a:schemeClr val="accent5"/>
                </a:solidFill>
                <a:latin typeface="ADLaM Display" panose="02010000000000000000" pitchFamily="2" charset="0"/>
                <a:ea typeface="ADLaM Display" panose="02010000000000000000" pitchFamily="2" charset="0"/>
                <a:cs typeface="ADLaM Display" panose="02010000000000000000" pitchFamily="2" charset="0"/>
              </a:rPr>
              <a:t>*Mares que rodean Dinamarca*
</a:t>
            </a:r>
            <a:r>
              <a:rPr lang="es-AR" sz="1200" dirty="0">
                <a:solidFill>
                  <a:schemeClr val="accent5"/>
                </a:solidFill>
                <a:latin typeface="ADLaM Display" panose="02010000000000000000" pitchFamily="2" charset="0"/>
                <a:ea typeface="ADLaM Display" panose="02010000000000000000" pitchFamily="2" charset="0"/>
                <a:cs typeface="ADLaM Display" panose="02010000000000000000" pitchFamily="2" charset="0"/>
              </a:rPr>
              <a:t>Dinamarca está rodeada por:</a:t>
            </a:r>
          </a:p>
          <a:p>
            <a:r>
              <a:rPr lang="es-AR" sz="1200" dirty="0">
                <a:solidFill>
                  <a:schemeClr val="accent5"/>
                </a:solidFill>
                <a:latin typeface="ADLaM Display" panose="02010000000000000000" pitchFamily="2" charset="0"/>
                <a:ea typeface="ADLaM Display" panose="02010000000000000000" pitchFamily="2" charset="0"/>
                <a:cs typeface="ADLaM Display" panose="02010000000000000000" pitchFamily="2" charset="0"/>
              </a:rPr>
              <a:t>- El Mar Báltico al este
- El Mar del Norte al oeste
- El </a:t>
            </a:r>
            <a:r>
              <a:rPr lang="es-AR" sz="1200" dirty="0" err="1">
                <a:solidFill>
                  <a:schemeClr val="accent5"/>
                </a:solidFill>
                <a:latin typeface="ADLaM Display" panose="02010000000000000000" pitchFamily="2" charset="0"/>
                <a:ea typeface="ADLaM Display" panose="02010000000000000000" pitchFamily="2" charset="0"/>
                <a:cs typeface="ADLaM Display" panose="02010000000000000000" pitchFamily="2" charset="0"/>
              </a:rPr>
              <a:t>Skagerrak</a:t>
            </a:r>
            <a:r>
              <a:rPr lang="es-AR" sz="1200" dirty="0">
                <a:solidFill>
                  <a:schemeClr val="accent5"/>
                </a:solidFill>
                <a:latin typeface="ADLaM Display" panose="02010000000000000000" pitchFamily="2" charset="0"/>
                <a:ea typeface="ADLaM Display" panose="02010000000000000000" pitchFamily="2" charset="0"/>
                <a:cs typeface="ADLaM Display" panose="02010000000000000000" pitchFamily="2" charset="0"/>
              </a:rPr>
              <a:t> al norte</a:t>
            </a:r>
          </a:p>
          <a:p>
            <a:r>
              <a:rPr lang="es-AR" sz="1200" dirty="0">
                <a:solidFill>
                  <a:schemeClr val="accent5"/>
                </a:solidFill>
                <a:latin typeface="ADLaM Display" panose="02010000000000000000" pitchFamily="2" charset="0"/>
                <a:ea typeface="ADLaM Display" panose="02010000000000000000" pitchFamily="2" charset="0"/>
                <a:cs typeface="ADLaM Display" panose="02010000000000000000" pitchFamily="2" charset="0"/>
              </a:rPr>
              <a:t>*</a:t>
            </a:r>
            <a:r>
              <a:rPr lang="es-AR" sz="1600" b="1" u="sng" dirty="0">
                <a:solidFill>
                  <a:schemeClr val="accent5"/>
                </a:solidFill>
                <a:latin typeface="ADLaM Display" panose="02010000000000000000" pitchFamily="2" charset="0"/>
                <a:ea typeface="ADLaM Display" panose="02010000000000000000" pitchFamily="2" charset="0"/>
                <a:cs typeface="ADLaM Display" panose="02010000000000000000" pitchFamily="2" charset="0"/>
              </a:rPr>
              <a:t>Hidrografía</a:t>
            </a:r>
            <a:r>
              <a:rPr lang="es-AR" sz="1200" dirty="0">
                <a:solidFill>
                  <a:schemeClr val="accent5"/>
                </a:solidFill>
                <a:latin typeface="ADLaM Display" panose="02010000000000000000" pitchFamily="2" charset="0"/>
                <a:ea typeface="ADLaM Display" panose="02010000000000000000" pitchFamily="2" charset="0"/>
                <a:cs typeface="ADLaM Display" panose="02010000000000000000" pitchFamily="2" charset="0"/>
              </a:rPr>
              <a:t>*
Dinamarca tiene una costa extensa y muchos ríos y lagos, incluyendo:
- El Mar Báltico al este, El Mar del Norte al oeste,  El estrecho de </a:t>
            </a:r>
            <a:r>
              <a:rPr lang="es-AR" sz="1200" dirty="0" err="1">
                <a:solidFill>
                  <a:schemeClr val="accent5"/>
                </a:solidFill>
                <a:latin typeface="ADLaM Display" panose="02010000000000000000" pitchFamily="2" charset="0"/>
                <a:ea typeface="ADLaM Display" panose="02010000000000000000" pitchFamily="2" charset="0"/>
                <a:cs typeface="ADLaM Display" panose="02010000000000000000" pitchFamily="2" charset="0"/>
              </a:rPr>
              <a:t>Skagerrak</a:t>
            </a:r>
            <a:r>
              <a:rPr lang="es-AR" sz="1200" dirty="0">
                <a:solidFill>
                  <a:schemeClr val="accent5"/>
                </a:solidFill>
                <a:latin typeface="ADLaM Display" panose="02010000000000000000" pitchFamily="2" charset="0"/>
                <a:ea typeface="ADLaM Display" panose="02010000000000000000" pitchFamily="2" charset="0"/>
                <a:cs typeface="ADLaM Display" panose="02010000000000000000" pitchFamily="2" charset="0"/>
              </a:rPr>
              <a:t> y el estrecho de </a:t>
            </a:r>
            <a:r>
              <a:rPr lang="es-AR" sz="1200" dirty="0" err="1">
                <a:solidFill>
                  <a:schemeClr val="accent5"/>
                </a:solidFill>
                <a:latin typeface="ADLaM Display" panose="02010000000000000000" pitchFamily="2" charset="0"/>
                <a:ea typeface="ADLaM Display" panose="02010000000000000000" pitchFamily="2" charset="0"/>
                <a:cs typeface="ADLaM Display" panose="02010000000000000000" pitchFamily="2" charset="0"/>
              </a:rPr>
              <a:t>Kattegat</a:t>
            </a:r>
            <a:r>
              <a:rPr lang="es-AR" sz="1200" dirty="0">
                <a:solidFill>
                  <a:schemeClr val="accent5"/>
                </a:solidFill>
                <a:latin typeface="ADLaM Display" panose="02010000000000000000" pitchFamily="2" charset="0"/>
                <a:ea typeface="ADLaM Display" panose="02010000000000000000" pitchFamily="2" charset="0"/>
                <a:cs typeface="ADLaM Display" panose="02010000000000000000" pitchFamily="2" charset="0"/>
              </a:rPr>
              <a:t>, Ríos como el </a:t>
            </a:r>
            <a:r>
              <a:rPr lang="es-AR" sz="1200" dirty="0" err="1">
                <a:solidFill>
                  <a:schemeClr val="accent5"/>
                </a:solidFill>
                <a:latin typeface="ADLaM Display" panose="02010000000000000000" pitchFamily="2" charset="0"/>
                <a:ea typeface="ADLaM Display" panose="02010000000000000000" pitchFamily="2" charset="0"/>
                <a:cs typeface="ADLaM Display" panose="02010000000000000000" pitchFamily="2" charset="0"/>
              </a:rPr>
              <a:t>Gudenå</a:t>
            </a:r>
            <a:r>
              <a:rPr lang="es-AR" sz="1200" dirty="0">
                <a:solidFill>
                  <a:schemeClr val="accent5"/>
                </a:solidFill>
                <a:latin typeface="ADLaM Display" panose="02010000000000000000" pitchFamily="2" charset="0"/>
                <a:ea typeface="ADLaM Display" panose="02010000000000000000" pitchFamily="2" charset="0"/>
                <a:cs typeface="ADLaM Display" panose="02010000000000000000" pitchFamily="2" charset="0"/>
              </a:rPr>
              <a:t> y el </a:t>
            </a:r>
            <a:r>
              <a:rPr lang="es-AR" sz="1200" dirty="0" err="1">
                <a:solidFill>
                  <a:schemeClr val="accent5"/>
                </a:solidFill>
                <a:latin typeface="ADLaM Display" panose="02010000000000000000" pitchFamily="2" charset="0"/>
                <a:ea typeface="ADLaM Display" panose="02010000000000000000" pitchFamily="2" charset="0"/>
                <a:cs typeface="ADLaM Display" panose="02010000000000000000" pitchFamily="2" charset="0"/>
              </a:rPr>
              <a:t>StorLagos</a:t>
            </a:r>
            <a:r>
              <a:rPr lang="es-AR" sz="1200" dirty="0">
                <a:solidFill>
                  <a:schemeClr val="accent5"/>
                </a:solidFill>
                <a:latin typeface="ADLaM Display" panose="02010000000000000000" pitchFamily="2" charset="0"/>
                <a:ea typeface="ADLaM Display" panose="02010000000000000000" pitchFamily="2" charset="0"/>
                <a:cs typeface="ADLaM Display" panose="02010000000000000000" pitchFamily="2" charset="0"/>
              </a:rPr>
              <a:t> como el </a:t>
            </a:r>
            <a:r>
              <a:rPr lang="es-AR" sz="1200" dirty="0" err="1">
                <a:solidFill>
                  <a:schemeClr val="accent5"/>
                </a:solidFill>
                <a:latin typeface="ADLaM Display" panose="02010000000000000000" pitchFamily="2" charset="0"/>
                <a:ea typeface="ADLaM Display" panose="02010000000000000000" pitchFamily="2" charset="0"/>
                <a:cs typeface="ADLaM Display" panose="02010000000000000000" pitchFamily="2" charset="0"/>
              </a:rPr>
              <a:t>Arreso</a:t>
            </a:r>
            <a:r>
              <a:rPr lang="es-AR" sz="1200" dirty="0">
                <a:solidFill>
                  <a:schemeClr val="accent5"/>
                </a:solidFill>
                <a:latin typeface="ADLaM Display" panose="02010000000000000000" pitchFamily="2" charset="0"/>
                <a:ea typeface="ADLaM Display" panose="02010000000000000000" pitchFamily="2" charset="0"/>
                <a:cs typeface="ADLaM Display" panose="02010000000000000000" pitchFamily="2" charset="0"/>
              </a:rPr>
              <a:t> y el </a:t>
            </a:r>
            <a:r>
              <a:rPr lang="es-AR" sz="1200" dirty="0" err="1">
                <a:solidFill>
                  <a:schemeClr val="accent5"/>
                </a:solidFill>
                <a:latin typeface="ADLaM Display" panose="02010000000000000000" pitchFamily="2" charset="0"/>
                <a:ea typeface="ADLaM Display" panose="02010000000000000000" pitchFamily="2" charset="0"/>
                <a:cs typeface="ADLaM Display" panose="02010000000000000000" pitchFamily="2" charset="0"/>
              </a:rPr>
              <a:t>Esrum</a:t>
            </a:r>
            <a:r>
              <a:rPr lang="es-AR" sz="1200" dirty="0">
                <a:solidFill>
                  <a:schemeClr val="accent5"/>
                </a:solidFill>
                <a:latin typeface="ADLaM Display" panose="02010000000000000000" pitchFamily="2" charset="0"/>
                <a:ea typeface="ADLaM Display" panose="02010000000000000000" pitchFamily="2" charset="0"/>
                <a:cs typeface="ADLaM Display" panose="02010000000000000000" pitchFamily="2" charset="0"/>
              </a:rPr>
              <a:t>.</a:t>
            </a:r>
            <a:endParaRPr lang="es-US" sz="1200" dirty="0">
              <a:solidFill>
                <a:schemeClr val="accent5"/>
              </a:solidFill>
              <a:latin typeface="ADLaM Display" panose="02010000000000000000" pitchFamily="2" charset="0"/>
              <a:ea typeface="ADLaM Display" panose="02010000000000000000" pitchFamily="2" charset="0"/>
              <a:cs typeface="ADLaM Display" panose="02010000000000000000" pitchFamily="2" charset="0"/>
            </a:endParaRPr>
          </a:p>
        </p:txBody>
      </p:sp>
    </p:spTree>
    <p:extLst>
      <p:ext uri="{BB962C8B-B14F-4D97-AF65-F5344CB8AC3E}">
        <p14:creationId xmlns:p14="http://schemas.microsoft.com/office/powerpoint/2010/main" val="373552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2FD7F0-5084-3C31-7071-EE744589761B}"/>
              </a:ext>
            </a:extLst>
          </p:cNvPr>
          <p:cNvSpPr>
            <a:spLocks noGrp="1"/>
          </p:cNvSpPr>
          <p:nvPr>
            <p:ph type="title"/>
          </p:nvPr>
        </p:nvSpPr>
        <p:spPr/>
        <p:txBody>
          <a:bodyPr/>
          <a:lstStyle/>
          <a:p>
            <a:r>
              <a:rPr lang="es-AR" dirty="0"/>
              <a:t>Dinamarca</a:t>
            </a:r>
            <a:endParaRPr lang="es-US" dirty="0"/>
          </a:p>
        </p:txBody>
      </p:sp>
      <p:sp>
        <p:nvSpPr>
          <p:cNvPr id="3" name="Marcador de contenido 2">
            <a:extLst>
              <a:ext uri="{FF2B5EF4-FFF2-40B4-BE49-F238E27FC236}">
                <a16:creationId xmlns:a16="http://schemas.microsoft.com/office/drawing/2014/main" id="{7652AADC-0939-F34F-9B60-CF9292F8597D}"/>
              </a:ext>
            </a:extLst>
          </p:cNvPr>
          <p:cNvSpPr>
            <a:spLocks noGrp="1"/>
          </p:cNvSpPr>
          <p:nvPr>
            <p:ph idx="1"/>
          </p:nvPr>
        </p:nvSpPr>
        <p:spPr>
          <a:xfrm>
            <a:off x="1451579" y="2015733"/>
            <a:ext cx="9603275" cy="3657508"/>
          </a:xfrm>
        </p:spPr>
        <p:txBody>
          <a:bodyPr>
            <a:normAutofit fontScale="70000" lnSpcReduction="20000"/>
          </a:bodyPr>
          <a:lstStyle/>
          <a:p>
            <a:r>
              <a:rPr lang="es-AR" sz="2300" b="1" u="sng" dirty="0">
                <a:solidFill>
                  <a:srgbClr val="002060"/>
                </a:solidFill>
                <a:latin typeface="ADLaM Display" panose="02010000000000000000" pitchFamily="2" charset="0"/>
                <a:ea typeface="ADLaM Display" panose="02010000000000000000" pitchFamily="2" charset="0"/>
                <a:cs typeface="ADLaM Display" panose="02010000000000000000" pitchFamily="2" charset="0"/>
              </a:rPr>
              <a:t>División política*</a:t>
            </a:r>
            <a:r>
              <a:rPr lang="es-AR" dirty="0"/>
              <a:t>
</a:t>
            </a:r>
            <a:r>
              <a:rPr lang="es-AR" dirty="0">
                <a:solidFill>
                  <a:srgbClr val="002060"/>
                </a:solidFill>
                <a:latin typeface="ADLaM Display" panose="02010000000000000000" pitchFamily="2" charset="0"/>
                <a:ea typeface="ADLaM Display" panose="02010000000000000000" pitchFamily="2" charset="0"/>
                <a:cs typeface="ADLaM Display" panose="02010000000000000000" pitchFamily="2" charset="0"/>
              </a:rPr>
              <a:t>Dinamarca se divide en 5 regiones:</a:t>
            </a:r>
          </a:p>
          <a:p>
            <a:r>
              <a:rPr lang="es-AR" dirty="0">
                <a:solidFill>
                  <a:srgbClr val="002060"/>
                </a:solidFill>
                <a:latin typeface="ADLaM Display" panose="02010000000000000000" pitchFamily="2" charset="0"/>
                <a:ea typeface="ADLaM Display" panose="02010000000000000000" pitchFamily="2" charset="0"/>
                <a:cs typeface="ADLaM Display" panose="02010000000000000000" pitchFamily="2" charset="0"/>
              </a:rPr>
              <a:t>- Región Capital
- Región </a:t>
            </a:r>
            <a:r>
              <a:rPr lang="es-AR" dirty="0" err="1">
                <a:solidFill>
                  <a:srgbClr val="002060"/>
                </a:solidFill>
                <a:latin typeface="ADLaM Display" panose="02010000000000000000" pitchFamily="2" charset="0"/>
                <a:ea typeface="ADLaM Display" panose="02010000000000000000" pitchFamily="2" charset="0"/>
                <a:cs typeface="ADLaM Display" panose="02010000000000000000" pitchFamily="2" charset="0"/>
              </a:rPr>
              <a:t>Selandia</a:t>
            </a:r>
            <a:r>
              <a:rPr lang="es-AR" dirty="0">
                <a:solidFill>
                  <a:srgbClr val="002060"/>
                </a:solidFill>
                <a:latin typeface="ADLaM Display" panose="02010000000000000000" pitchFamily="2" charset="0"/>
                <a:ea typeface="ADLaM Display" panose="02010000000000000000" pitchFamily="2" charset="0"/>
                <a:cs typeface="ADLaM Display" panose="02010000000000000000" pitchFamily="2" charset="0"/>
              </a:rPr>
              <a:t> 
- Región Dinamarca Meridional 
- Región Central Jutlandia
- Región Norte Jutlandia </a:t>
            </a:r>
            <a:r>
              <a:rPr lang="es-AR" dirty="0">
                <a:solidFill>
                  <a:srgbClr val="002060"/>
                </a:solidFill>
              </a:rPr>
              <a:t>
</a:t>
            </a:r>
          </a:p>
          <a:p>
            <a:r>
              <a:rPr lang="es-AR" sz="2300" b="1" u="sng" dirty="0">
                <a:solidFill>
                  <a:srgbClr val="002060"/>
                </a:solidFill>
                <a:latin typeface="ADLaM Display" panose="02010000000000000000" pitchFamily="2" charset="0"/>
                <a:ea typeface="ADLaM Display" panose="02010000000000000000" pitchFamily="2" charset="0"/>
                <a:cs typeface="ADLaM Display" panose="02010000000000000000" pitchFamily="2" charset="0"/>
              </a:rPr>
              <a:t>*Bandera de Dinamarca*</a:t>
            </a:r>
            <a:r>
              <a:rPr lang="es-AR" dirty="0">
                <a:solidFill>
                  <a:srgbClr val="002060"/>
                </a:solidFill>
                <a:latin typeface="ADLaM Display" panose="02010000000000000000" pitchFamily="2" charset="0"/>
                <a:ea typeface="ADLaM Display" panose="02010000000000000000" pitchFamily="2" charset="0"/>
                <a:cs typeface="ADLaM Display" panose="02010000000000000000" pitchFamily="2" charset="0"/>
              </a:rPr>
              <a:t>
</a:t>
            </a:r>
            <a:r>
              <a:rPr lang="es-AR" b="1" dirty="0">
                <a:solidFill>
                  <a:srgbClr val="002060"/>
                </a:solidFill>
              </a:rPr>
              <a:t>La bandera de Dinamarca es roja con una cruz blanca. Se llama la “</a:t>
            </a:r>
            <a:r>
              <a:rPr lang="es-AR" b="1" dirty="0" err="1">
                <a:solidFill>
                  <a:srgbClr val="002060"/>
                </a:solidFill>
              </a:rPr>
              <a:t>Dannebrog</a:t>
            </a:r>
            <a:r>
              <a:rPr lang="es-AR" b="1" dirty="0">
                <a:solidFill>
                  <a:srgbClr val="002060"/>
                </a:solidFill>
              </a:rPr>
              <a:t>” y es una de las banderas más antiguas del mundo.</a:t>
            </a:r>
          </a:p>
          <a:p>
            <a:endParaRPr lang="es-US" dirty="0"/>
          </a:p>
        </p:txBody>
      </p:sp>
      <p:pic>
        <p:nvPicPr>
          <p:cNvPr id="4" name="Imagen 3">
            <a:extLst>
              <a:ext uri="{FF2B5EF4-FFF2-40B4-BE49-F238E27FC236}">
                <a16:creationId xmlns:a16="http://schemas.microsoft.com/office/drawing/2014/main" id="{AA5F2445-AF7D-52D0-B0B3-F4984AC5C17E}"/>
              </a:ext>
            </a:extLst>
          </p:cNvPr>
          <p:cNvPicPr>
            <a:picLocks noChangeAspect="1"/>
          </p:cNvPicPr>
          <p:nvPr/>
        </p:nvPicPr>
        <p:blipFill>
          <a:blip r:embed="rId2"/>
          <a:stretch>
            <a:fillRect/>
          </a:stretch>
        </p:blipFill>
        <p:spPr>
          <a:xfrm>
            <a:off x="8937923" y="1982059"/>
            <a:ext cx="2299224" cy="2759067"/>
          </a:xfrm>
          <a:prstGeom prst="rect">
            <a:avLst/>
          </a:prstGeom>
        </p:spPr>
      </p:pic>
      <p:pic>
        <p:nvPicPr>
          <p:cNvPr id="5" name="Imagen 4">
            <a:extLst>
              <a:ext uri="{FF2B5EF4-FFF2-40B4-BE49-F238E27FC236}">
                <a16:creationId xmlns:a16="http://schemas.microsoft.com/office/drawing/2014/main" id="{D3BDC282-41A2-636B-1B4A-B2179B8F4754}"/>
              </a:ext>
            </a:extLst>
          </p:cNvPr>
          <p:cNvPicPr>
            <a:picLocks noChangeAspect="1"/>
          </p:cNvPicPr>
          <p:nvPr/>
        </p:nvPicPr>
        <p:blipFill>
          <a:blip r:embed="rId3"/>
          <a:stretch>
            <a:fillRect/>
          </a:stretch>
        </p:blipFill>
        <p:spPr>
          <a:xfrm>
            <a:off x="5369532" y="3214346"/>
            <a:ext cx="2299224" cy="1853946"/>
          </a:xfrm>
          <a:prstGeom prst="rect">
            <a:avLst/>
          </a:prstGeom>
        </p:spPr>
      </p:pic>
    </p:spTree>
    <p:extLst>
      <p:ext uri="{BB962C8B-B14F-4D97-AF65-F5344CB8AC3E}">
        <p14:creationId xmlns:p14="http://schemas.microsoft.com/office/powerpoint/2010/main" val="2946209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06C449-C59F-310E-1040-7ABC980A2257}"/>
              </a:ext>
            </a:extLst>
          </p:cNvPr>
          <p:cNvSpPr>
            <a:spLocks noGrp="1"/>
          </p:cNvSpPr>
          <p:nvPr>
            <p:ph type="title"/>
          </p:nvPr>
        </p:nvSpPr>
        <p:spPr/>
        <p:txBody>
          <a:bodyPr/>
          <a:lstStyle/>
          <a:p>
            <a:r>
              <a:rPr lang="es-AR" dirty="0"/>
              <a:t>Dinamarca </a:t>
            </a:r>
            <a:endParaRPr lang="es-US" dirty="0"/>
          </a:p>
        </p:txBody>
      </p:sp>
      <p:sp>
        <p:nvSpPr>
          <p:cNvPr id="3" name="Marcador de contenido 2">
            <a:extLst>
              <a:ext uri="{FF2B5EF4-FFF2-40B4-BE49-F238E27FC236}">
                <a16:creationId xmlns:a16="http://schemas.microsoft.com/office/drawing/2014/main" id="{1FEC5998-4994-3765-5489-E0C6D7EB645E}"/>
              </a:ext>
            </a:extLst>
          </p:cNvPr>
          <p:cNvSpPr>
            <a:spLocks noGrp="1"/>
          </p:cNvSpPr>
          <p:nvPr>
            <p:ph idx="1"/>
          </p:nvPr>
        </p:nvSpPr>
        <p:spPr/>
        <p:txBody>
          <a:bodyPr>
            <a:normAutofit/>
          </a:bodyPr>
          <a:lstStyle/>
          <a:p>
            <a:r>
              <a:rPr lang="es-AR" sz="1900" b="1" u="sng" dirty="0">
                <a:solidFill>
                  <a:schemeClr val="accent5"/>
                </a:solidFill>
                <a:latin typeface="ADLaM Display" panose="02010000000000000000" pitchFamily="2" charset="0"/>
                <a:ea typeface="ADLaM Display" panose="02010000000000000000" pitchFamily="2" charset="0"/>
                <a:cs typeface="ADLaM Display" panose="02010000000000000000" pitchFamily="2" charset="0"/>
              </a:rPr>
              <a:t>Forma de gobierno</a:t>
            </a:r>
            <a:r>
              <a:rPr lang="es-AR" dirty="0">
                <a:solidFill>
                  <a:schemeClr val="accent5"/>
                </a:solidFill>
                <a:latin typeface="ADLaM Display" panose="02010000000000000000" pitchFamily="2" charset="0"/>
                <a:ea typeface="ADLaM Display" panose="02010000000000000000" pitchFamily="2" charset="0"/>
                <a:cs typeface="ADLaM Display" panose="02010000000000000000" pitchFamily="2" charset="0"/>
              </a:rPr>
              <a:t>
</a:t>
            </a:r>
            <a:r>
              <a:rPr lang="es-AR" sz="1200" dirty="0">
                <a:solidFill>
                  <a:schemeClr val="accent5"/>
                </a:solidFill>
                <a:latin typeface="ADLaM Display" panose="02010000000000000000" pitchFamily="2" charset="0"/>
                <a:ea typeface="ADLaM Display" panose="02010000000000000000" pitchFamily="2" charset="0"/>
                <a:cs typeface="ADLaM Display" panose="02010000000000000000" pitchFamily="2" charset="0"/>
              </a:rPr>
              <a:t>Dinamarca es una monarquía constitucional y una democracia parlamentaria. Esto significa que el país tiene una reina como jefe de estado, pero el poder real lo tiene el primer ministro y el parlamento.</a:t>
            </a:r>
          </a:p>
          <a:p>
            <a:r>
              <a:rPr lang="es-AR" sz="1900" b="1" u="sng" dirty="0">
                <a:solidFill>
                  <a:schemeClr val="accent5"/>
                </a:solidFill>
                <a:latin typeface="ADLaM Display" panose="02010000000000000000" pitchFamily="2" charset="0"/>
                <a:ea typeface="ADLaM Display" panose="02010000000000000000" pitchFamily="2" charset="0"/>
                <a:cs typeface="ADLaM Display" panose="02010000000000000000" pitchFamily="2" charset="0"/>
              </a:rPr>
              <a:t>Superficie</a:t>
            </a:r>
          </a:p>
          <a:p>
            <a:r>
              <a:rPr lang="es-AR" sz="1200" dirty="0">
                <a:solidFill>
                  <a:schemeClr val="accent5"/>
                </a:solidFill>
                <a:latin typeface="ADLaM Display" panose="02010000000000000000" pitchFamily="2" charset="0"/>
                <a:ea typeface="ADLaM Display" panose="02010000000000000000" pitchFamily="2" charset="0"/>
                <a:cs typeface="ADLaM Display" panose="02010000000000000000" pitchFamily="2" charset="0"/>
              </a:rPr>
              <a:t>Dinamarca es un país pequeño, con una superficie de aproximadamente 43.000 kilómetros cuadrados. Está compuesto por la península de Jutlandia y más de 400 islas.</a:t>
            </a:r>
          </a:p>
          <a:p>
            <a:r>
              <a:rPr lang="es-AR" sz="1900" b="1" u="sng" dirty="0">
                <a:solidFill>
                  <a:schemeClr val="accent5"/>
                </a:solidFill>
                <a:latin typeface="ADLaM Display" panose="02010000000000000000" pitchFamily="2" charset="0"/>
                <a:ea typeface="ADLaM Display" panose="02010000000000000000" pitchFamily="2" charset="0"/>
                <a:cs typeface="ADLaM Display" panose="02010000000000000000" pitchFamily="2" charset="0"/>
              </a:rPr>
              <a:t>Cantidad de habitantes</a:t>
            </a:r>
          </a:p>
          <a:p>
            <a:r>
              <a:rPr lang="es-AR" sz="1200" dirty="0">
                <a:solidFill>
                  <a:schemeClr val="accent5"/>
                </a:solidFill>
                <a:latin typeface="ADLaM Display" panose="02010000000000000000" pitchFamily="2" charset="0"/>
                <a:ea typeface="ADLaM Display" panose="02010000000000000000" pitchFamily="2" charset="0"/>
                <a:cs typeface="ADLaM Display" panose="02010000000000000000" pitchFamily="2" charset="0"/>
              </a:rPr>
              <a:t>Dinamarca tiene una población de alrededor de 5,8 millones de personas. La mayoría de los daneses viven en ciudades y pueblos, especialmente en la capital, Copenhague.</a:t>
            </a:r>
            <a:endParaRPr lang="es-US" sz="1200" dirty="0">
              <a:solidFill>
                <a:schemeClr val="accent5"/>
              </a:solidFill>
              <a:latin typeface="ADLaM Display" panose="02010000000000000000" pitchFamily="2" charset="0"/>
              <a:ea typeface="ADLaM Display" panose="02010000000000000000" pitchFamily="2" charset="0"/>
              <a:cs typeface="ADLaM Display" panose="02010000000000000000" pitchFamily="2" charset="0"/>
            </a:endParaRPr>
          </a:p>
        </p:txBody>
      </p:sp>
    </p:spTree>
    <p:extLst>
      <p:ext uri="{BB962C8B-B14F-4D97-AF65-F5344CB8AC3E}">
        <p14:creationId xmlns:p14="http://schemas.microsoft.com/office/powerpoint/2010/main" val="929959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153FD7-AAAA-7806-A622-FB8F3E678BBD}"/>
              </a:ext>
            </a:extLst>
          </p:cNvPr>
          <p:cNvSpPr>
            <a:spLocks noGrp="1"/>
          </p:cNvSpPr>
          <p:nvPr>
            <p:ph type="title"/>
          </p:nvPr>
        </p:nvSpPr>
        <p:spPr>
          <a:xfrm>
            <a:off x="1451580" y="723124"/>
            <a:ext cx="5618712" cy="871942"/>
          </a:xfrm>
        </p:spPr>
        <p:txBody>
          <a:bodyPr/>
          <a:lstStyle/>
          <a:p>
            <a:r>
              <a:rPr lang="es-AR" dirty="0"/>
              <a:t>Dinamarca </a:t>
            </a:r>
            <a:endParaRPr lang="es-US" dirty="0"/>
          </a:p>
        </p:txBody>
      </p:sp>
      <p:sp>
        <p:nvSpPr>
          <p:cNvPr id="3" name="Marcador de contenido 2">
            <a:extLst>
              <a:ext uri="{FF2B5EF4-FFF2-40B4-BE49-F238E27FC236}">
                <a16:creationId xmlns:a16="http://schemas.microsoft.com/office/drawing/2014/main" id="{C58E5685-2AF3-006C-A4C3-B97609747D27}"/>
              </a:ext>
            </a:extLst>
          </p:cNvPr>
          <p:cNvSpPr>
            <a:spLocks noGrp="1"/>
          </p:cNvSpPr>
          <p:nvPr>
            <p:ph idx="1"/>
          </p:nvPr>
        </p:nvSpPr>
        <p:spPr>
          <a:xfrm>
            <a:off x="1294362" y="1949145"/>
            <a:ext cx="9603275" cy="4185731"/>
          </a:xfrm>
        </p:spPr>
        <p:txBody>
          <a:bodyPr>
            <a:normAutofit fontScale="40000" lnSpcReduction="20000"/>
          </a:bodyPr>
          <a:lstStyle/>
          <a:p>
            <a:r>
              <a:rPr lang="es-AR" sz="4800" b="1" u="sng" dirty="0">
                <a:solidFill>
                  <a:schemeClr val="accent5"/>
                </a:solidFill>
                <a:latin typeface="ADLaM Display" panose="02010000000000000000" pitchFamily="2" charset="0"/>
                <a:ea typeface="ADLaM Display" panose="02010000000000000000" pitchFamily="2" charset="0"/>
                <a:cs typeface="ADLaM Display" panose="02010000000000000000" pitchFamily="2" charset="0"/>
              </a:rPr>
              <a:t>Actividad económica</a:t>
            </a:r>
            <a:r>
              <a:rPr lang="es-AR" sz="4800" dirty="0">
                <a:solidFill>
                  <a:schemeClr val="accent5"/>
                </a:solidFill>
                <a:latin typeface="ADLaM Display" panose="02010000000000000000" pitchFamily="2" charset="0"/>
                <a:ea typeface="ADLaM Display" panose="02010000000000000000" pitchFamily="2" charset="0"/>
                <a:cs typeface="ADLaM Display" panose="02010000000000000000" pitchFamily="2" charset="0"/>
              </a:rPr>
              <a:t>
La economía de Dinamarca se basa en:
La industria manufacturera, con productos como maquinaria, electrónica y muebles</a:t>
            </a:r>
          </a:p>
          <a:p>
            <a:r>
              <a:rPr lang="es-AR" sz="4800" dirty="0">
                <a:solidFill>
                  <a:schemeClr val="accent5"/>
                </a:solidFill>
                <a:latin typeface="ADLaM Display" panose="02010000000000000000" pitchFamily="2" charset="0"/>
                <a:ea typeface="ADLaM Display" panose="02010000000000000000" pitchFamily="2" charset="0"/>
                <a:cs typeface="ADLaM Display" panose="02010000000000000000" pitchFamily="2" charset="0"/>
              </a:rPr>
              <a:t>La agricultura, con productos. como carne de cerdo, productos lácteos y frutas</a:t>
            </a:r>
          </a:p>
          <a:p>
            <a:r>
              <a:rPr lang="es-AR" sz="4800" b="1" u="sng" dirty="0">
                <a:solidFill>
                  <a:schemeClr val="accent5"/>
                </a:solidFill>
                <a:latin typeface="ADLaM Display" panose="02010000000000000000" pitchFamily="2" charset="0"/>
                <a:ea typeface="ADLaM Display" panose="02010000000000000000" pitchFamily="2" charset="0"/>
                <a:cs typeface="ADLaM Display" panose="02010000000000000000" pitchFamily="2" charset="0"/>
              </a:rPr>
              <a:t>Relieve</a:t>
            </a:r>
            <a:r>
              <a:rPr lang="es-AR" sz="4800" dirty="0">
                <a:solidFill>
                  <a:schemeClr val="accent5"/>
                </a:solidFill>
                <a:latin typeface="ADLaM Display" panose="02010000000000000000" pitchFamily="2" charset="0"/>
                <a:ea typeface="ADLaM Display" panose="02010000000000000000" pitchFamily="2" charset="0"/>
                <a:cs typeface="ADLaM Display" panose="02010000000000000000" pitchFamily="2" charset="0"/>
              </a:rPr>
              <a:t>
Dinamarca es un país relativamente plano, con:</a:t>
            </a:r>
          </a:p>
          <a:p>
            <a:r>
              <a:rPr lang="es-AR" sz="4800" dirty="0">
                <a:solidFill>
                  <a:schemeClr val="accent5"/>
                </a:solidFill>
                <a:latin typeface="ADLaM Display" panose="02010000000000000000" pitchFamily="2" charset="0"/>
                <a:ea typeface="ADLaM Display" panose="02010000000000000000" pitchFamily="2" charset="0"/>
                <a:cs typeface="ADLaM Display" panose="02010000000000000000" pitchFamily="2" charset="0"/>
              </a:rPr>
              <a:t>- Colinas suaves y tierras bajas en la península de Jutlandia
- Islas y costas con playas y acantilados
- Un punto más alto llamado </a:t>
            </a:r>
            <a:r>
              <a:rPr lang="es-AR" sz="4800" dirty="0" err="1">
                <a:solidFill>
                  <a:schemeClr val="accent5"/>
                </a:solidFill>
                <a:latin typeface="ADLaM Display" panose="02010000000000000000" pitchFamily="2" charset="0"/>
                <a:ea typeface="ADLaM Display" panose="02010000000000000000" pitchFamily="2" charset="0"/>
                <a:cs typeface="ADLaM Display" panose="02010000000000000000" pitchFamily="2" charset="0"/>
              </a:rPr>
              <a:t>Møllehøj</a:t>
            </a:r>
            <a:r>
              <a:rPr lang="es-AR" sz="4800" dirty="0">
                <a:solidFill>
                  <a:schemeClr val="accent5"/>
                </a:solidFill>
                <a:latin typeface="ADLaM Display" panose="02010000000000000000" pitchFamily="2" charset="0"/>
                <a:ea typeface="ADLaM Display" panose="02010000000000000000" pitchFamily="2" charset="0"/>
                <a:cs typeface="ADLaM Display" panose="02010000000000000000" pitchFamily="2" charset="0"/>
              </a:rPr>
              <a:t>, que tiene una altura de 170 metros.</a:t>
            </a:r>
            <a:endParaRPr lang="es-US" sz="4800" dirty="0">
              <a:solidFill>
                <a:schemeClr val="accent5"/>
              </a:solidFill>
              <a:latin typeface="ADLaM Display" panose="02010000000000000000" pitchFamily="2" charset="0"/>
              <a:ea typeface="ADLaM Display" panose="02010000000000000000" pitchFamily="2" charset="0"/>
              <a:cs typeface="ADLaM Display" panose="02010000000000000000" pitchFamily="2" charset="0"/>
            </a:endParaRPr>
          </a:p>
        </p:txBody>
      </p:sp>
    </p:spTree>
    <p:extLst>
      <p:ext uri="{BB962C8B-B14F-4D97-AF65-F5344CB8AC3E}">
        <p14:creationId xmlns:p14="http://schemas.microsoft.com/office/powerpoint/2010/main" val="11203320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B77786-EC6A-FBFD-FCA8-6AE8B90552EE}"/>
              </a:ext>
            </a:extLst>
          </p:cNvPr>
          <p:cNvSpPr>
            <a:spLocks noGrp="1"/>
          </p:cNvSpPr>
          <p:nvPr>
            <p:ph type="title"/>
          </p:nvPr>
        </p:nvSpPr>
        <p:spPr>
          <a:xfrm>
            <a:off x="1451579" y="804520"/>
            <a:ext cx="9603275" cy="587136"/>
          </a:xfrm>
        </p:spPr>
        <p:txBody>
          <a:bodyPr/>
          <a:lstStyle/>
          <a:p>
            <a:r>
              <a:rPr lang="es-AR" dirty="0"/>
              <a:t>Dinamarca </a:t>
            </a:r>
            <a:endParaRPr lang="es-US" dirty="0"/>
          </a:p>
        </p:txBody>
      </p:sp>
      <p:sp>
        <p:nvSpPr>
          <p:cNvPr id="3" name="Marcador de contenido 2">
            <a:extLst>
              <a:ext uri="{FF2B5EF4-FFF2-40B4-BE49-F238E27FC236}">
                <a16:creationId xmlns:a16="http://schemas.microsoft.com/office/drawing/2014/main" id="{B5EA7910-5770-AB94-D6CF-31F06E1FC514}"/>
              </a:ext>
            </a:extLst>
          </p:cNvPr>
          <p:cNvSpPr>
            <a:spLocks noGrp="1"/>
          </p:cNvSpPr>
          <p:nvPr>
            <p:ph idx="1"/>
          </p:nvPr>
        </p:nvSpPr>
        <p:spPr>
          <a:xfrm>
            <a:off x="1308417" y="1936926"/>
            <a:ext cx="8967754" cy="3796333"/>
          </a:xfrm>
        </p:spPr>
        <p:txBody>
          <a:bodyPr>
            <a:noAutofit/>
          </a:bodyPr>
          <a:lstStyle/>
          <a:p>
            <a:r>
              <a:rPr lang="es-AR" sz="1600" b="1" u="sng" dirty="0">
                <a:solidFill>
                  <a:schemeClr val="accent5"/>
                </a:solidFill>
                <a:latin typeface="ADLaM Display" panose="02010000000000000000" pitchFamily="2" charset="0"/>
                <a:ea typeface="ADLaM Display" panose="02010000000000000000" pitchFamily="2" charset="0"/>
                <a:cs typeface="ADLaM Display" panose="02010000000000000000" pitchFamily="2" charset="0"/>
              </a:rPr>
              <a:t>Cultura de Dinamarca*</a:t>
            </a:r>
            <a:r>
              <a:rPr lang="es-AR" sz="1200" dirty="0">
                <a:solidFill>
                  <a:schemeClr val="accent5"/>
                </a:solidFill>
                <a:latin typeface="ADLaM Display" panose="02010000000000000000" pitchFamily="2" charset="0"/>
                <a:ea typeface="ADLaM Display" panose="02010000000000000000" pitchFamily="2" charset="0"/>
                <a:cs typeface="ADLaM Display" panose="02010000000000000000" pitchFamily="2" charset="0"/>
              </a:rPr>
              <a:t>
La cultura danesa es conocida por:
Su diseño minimalista y funcional
- Su amor por la naturaleza y el aire libre
- Su pasión por la comida tradicional, como los </a:t>
            </a:r>
            <a:r>
              <a:rPr lang="es-AR" sz="1200" dirty="0" err="1">
                <a:solidFill>
                  <a:schemeClr val="accent5"/>
                </a:solidFill>
                <a:latin typeface="ADLaM Display" panose="02010000000000000000" pitchFamily="2" charset="0"/>
                <a:ea typeface="ADLaM Display" panose="02010000000000000000" pitchFamily="2" charset="0"/>
                <a:cs typeface="ADLaM Display" panose="02010000000000000000" pitchFamily="2" charset="0"/>
              </a:rPr>
              <a:t>smørrebrød</a:t>
            </a:r>
            <a:r>
              <a:rPr lang="es-AR" sz="1200" dirty="0">
                <a:solidFill>
                  <a:schemeClr val="accent5"/>
                </a:solidFill>
                <a:latin typeface="ADLaM Display" panose="02010000000000000000" pitchFamily="2" charset="0"/>
                <a:ea typeface="ADLaM Display" panose="02010000000000000000" pitchFamily="2" charset="0"/>
                <a:cs typeface="ADLaM Display" panose="02010000000000000000" pitchFamily="2" charset="0"/>
              </a:rPr>
              <a:t> (sándwiches de pan de centeno)
- Su rica historia y patrimonio cultural, incluyendo la famosa estatua de la Sirenita en Copenhague
</a:t>
            </a:r>
            <a:r>
              <a:rPr lang="es-AR" sz="1600" b="1" u="sng" dirty="0">
                <a:solidFill>
                  <a:schemeClr val="accent5"/>
                </a:solidFill>
                <a:latin typeface="ADLaM Display" panose="02010000000000000000" pitchFamily="2" charset="0"/>
                <a:ea typeface="ADLaM Display" panose="02010000000000000000" pitchFamily="2" charset="0"/>
                <a:cs typeface="ADLaM Display" panose="02010000000000000000" pitchFamily="2" charset="0"/>
              </a:rPr>
              <a:t>*Latitud y longitud*</a:t>
            </a:r>
            <a:r>
              <a:rPr lang="es-AR" sz="1200" dirty="0">
                <a:solidFill>
                  <a:schemeClr val="accent5"/>
                </a:solidFill>
                <a:latin typeface="ADLaM Display" panose="02010000000000000000" pitchFamily="2" charset="0"/>
                <a:ea typeface="ADLaM Display" panose="02010000000000000000" pitchFamily="2" charset="0"/>
                <a:cs typeface="ADLaM Display" panose="02010000000000000000" pitchFamily="2" charset="0"/>
              </a:rPr>
              <a:t>
Dinamarca se encuentra en:
- Latitud: 56°N
- Longitud: 10°E</a:t>
            </a:r>
            <a:endParaRPr lang="es-US" sz="1200" dirty="0">
              <a:solidFill>
                <a:schemeClr val="accent5"/>
              </a:solidFill>
              <a:latin typeface="ADLaM Display" panose="02010000000000000000" pitchFamily="2" charset="0"/>
              <a:ea typeface="ADLaM Display" panose="02010000000000000000" pitchFamily="2" charset="0"/>
              <a:cs typeface="ADLaM Display" panose="02010000000000000000" pitchFamily="2" charset="0"/>
            </a:endParaRPr>
          </a:p>
        </p:txBody>
      </p:sp>
      <p:sp>
        <p:nvSpPr>
          <p:cNvPr id="4" name="CuadroTexto 3">
            <a:extLst>
              <a:ext uri="{FF2B5EF4-FFF2-40B4-BE49-F238E27FC236}">
                <a16:creationId xmlns:a16="http://schemas.microsoft.com/office/drawing/2014/main" id="{3978A3D2-DDCA-87A1-53B3-7770EC6D215C}"/>
              </a:ext>
            </a:extLst>
          </p:cNvPr>
          <p:cNvSpPr txBox="1"/>
          <p:nvPr/>
        </p:nvSpPr>
        <p:spPr>
          <a:xfrm>
            <a:off x="5423957" y="1475771"/>
            <a:ext cx="1828800" cy="1828800"/>
          </a:xfrm>
          <a:prstGeom prst="rect">
            <a:avLst/>
          </a:prstGeom>
          <a:noFill/>
        </p:spPr>
        <p:txBody>
          <a:bodyPr wrap="square" rtlCol="0">
            <a:spAutoFit/>
          </a:bodyPr>
          <a:lstStyle/>
          <a:p>
            <a:pPr algn="l"/>
            <a:endParaRPr lang="es-US" dirty="0"/>
          </a:p>
        </p:txBody>
      </p:sp>
      <p:pic>
        <p:nvPicPr>
          <p:cNvPr id="5" name="Imagen 4">
            <a:extLst>
              <a:ext uri="{FF2B5EF4-FFF2-40B4-BE49-F238E27FC236}">
                <a16:creationId xmlns:a16="http://schemas.microsoft.com/office/drawing/2014/main" id="{4F153450-E19E-0679-2D4C-0AB0289108FE}"/>
              </a:ext>
            </a:extLst>
          </p:cNvPr>
          <p:cNvPicPr>
            <a:picLocks noChangeAspect="1"/>
          </p:cNvPicPr>
          <p:nvPr/>
        </p:nvPicPr>
        <p:blipFill>
          <a:blip r:embed="rId2"/>
          <a:srcRect b="50537"/>
          <a:stretch>
            <a:fillRect/>
          </a:stretch>
        </p:blipFill>
        <p:spPr>
          <a:xfrm>
            <a:off x="5792294" y="2028760"/>
            <a:ext cx="3616342" cy="1117641"/>
          </a:xfrm>
          <a:prstGeom prst="rect">
            <a:avLst/>
          </a:prstGeom>
        </p:spPr>
      </p:pic>
      <p:pic>
        <p:nvPicPr>
          <p:cNvPr id="6" name="Imagen 5">
            <a:extLst>
              <a:ext uri="{FF2B5EF4-FFF2-40B4-BE49-F238E27FC236}">
                <a16:creationId xmlns:a16="http://schemas.microsoft.com/office/drawing/2014/main" id="{F8A588C8-FF8F-0A24-C953-403DF15EDE84}"/>
              </a:ext>
            </a:extLst>
          </p:cNvPr>
          <p:cNvPicPr>
            <a:picLocks noChangeAspect="1"/>
          </p:cNvPicPr>
          <p:nvPr/>
        </p:nvPicPr>
        <p:blipFill>
          <a:blip r:embed="rId3"/>
          <a:stretch>
            <a:fillRect/>
          </a:stretch>
        </p:blipFill>
        <p:spPr>
          <a:xfrm flipH="1">
            <a:off x="5792293" y="4334808"/>
            <a:ext cx="3191613" cy="1398451"/>
          </a:xfrm>
          <a:prstGeom prst="rect">
            <a:avLst/>
          </a:prstGeom>
        </p:spPr>
      </p:pic>
    </p:spTree>
    <p:extLst>
      <p:ext uri="{BB962C8B-B14F-4D97-AF65-F5344CB8AC3E}">
        <p14:creationId xmlns:p14="http://schemas.microsoft.com/office/powerpoint/2010/main" val="2000453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14786A-0416-9D3E-5C45-04063A267C6C}"/>
              </a:ext>
            </a:extLst>
          </p:cNvPr>
          <p:cNvSpPr>
            <a:spLocks noGrp="1"/>
          </p:cNvSpPr>
          <p:nvPr>
            <p:ph type="title"/>
          </p:nvPr>
        </p:nvSpPr>
        <p:spPr/>
        <p:txBody>
          <a:bodyPr/>
          <a:lstStyle/>
          <a:p>
            <a:r>
              <a:rPr lang="es-AR" dirty="0"/>
              <a:t>China </a:t>
            </a:r>
            <a:endParaRPr lang="es-US" dirty="0"/>
          </a:p>
        </p:txBody>
      </p:sp>
      <p:pic>
        <p:nvPicPr>
          <p:cNvPr id="4" name="Marcador de contenido 3">
            <a:extLst>
              <a:ext uri="{FF2B5EF4-FFF2-40B4-BE49-F238E27FC236}">
                <a16:creationId xmlns:a16="http://schemas.microsoft.com/office/drawing/2014/main" id="{43EC3314-6E71-A8B4-CBCF-89345345AAF9}"/>
              </a:ext>
            </a:extLst>
          </p:cNvPr>
          <p:cNvPicPr>
            <a:picLocks noGrp="1" noChangeAspect="1"/>
          </p:cNvPicPr>
          <p:nvPr>
            <p:ph idx="1"/>
          </p:nvPr>
        </p:nvPicPr>
        <p:blipFill>
          <a:blip r:embed="rId2"/>
          <a:stretch>
            <a:fillRect/>
          </a:stretch>
        </p:blipFill>
        <p:spPr>
          <a:xfrm>
            <a:off x="2696361" y="1853754"/>
            <a:ext cx="6487153" cy="3960335"/>
          </a:xfrm>
        </p:spPr>
      </p:pic>
    </p:spTree>
    <p:extLst>
      <p:ext uri="{BB962C8B-B14F-4D97-AF65-F5344CB8AC3E}">
        <p14:creationId xmlns:p14="http://schemas.microsoft.com/office/powerpoint/2010/main" val="31005565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6F0AE6-5471-A3B2-4633-8A762CDA89C4}"/>
              </a:ext>
            </a:extLst>
          </p:cNvPr>
          <p:cNvSpPr>
            <a:spLocks noGrp="1"/>
          </p:cNvSpPr>
          <p:nvPr>
            <p:ph type="title"/>
          </p:nvPr>
        </p:nvSpPr>
        <p:spPr>
          <a:xfrm>
            <a:off x="1348319" y="1067074"/>
            <a:ext cx="9603275" cy="871942"/>
          </a:xfrm>
        </p:spPr>
        <p:txBody>
          <a:bodyPr/>
          <a:lstStyle/>
          <a:p>
            <a:r>
              <a:rPr lang="es-AR" dirty="0"/>
              <a:t>China </a:t>
            </a:r>
            <a:endParaRPr lang="es-US" dirty="0"/>
          </a:p>
        </p:txBody>
      </p:sp>
      <p:sp>
        <p:nvSpPr>
          <p:cNvPr id="3" name="Marcador de contenido 2">
            <a:extLst>
              <a:ext uri="{FF2B5EF4-FFF2-40B4-BE49-F238E27FC236}">
                <a16:creationId xmlns:a16="http://schemas.microsoft.com/office/drawing/2014/main" id="{AAB935A7-1E4C-7CDC-7660-03A16A928FF3}"/>
              </a:ext>
            </a:extLst>
          </p:cNvPr>
          <p:cNvSpPr>
            <a:spLocks noGrp="1"/>
          </p:cNvSpPr>
          <p:nvPr>
            <p:ph idx="1"/>
          </p:nvPr>
        </p:nvSpPr>
        <p:spPr>
          <a:xfrm>
            <a:off x="1052108" y="1939016"/>
            <a:ext cx="9603275" cy="4542084"/>
          </a:xfrm>
        </p:spPr>
        <p:txBody>
          <a:bodyPr>
            <a:normAutofit/>
          </a:bodyPr>
          <a:lstStyle/>
          <a:p>
            <a:r>
              <a:rPr lang="es-AR" sz="1600" b="1" u="sng" dirty="0">
                <a:solidFill>
                  <a:schemeClr val="accent5"/>
                </a:solidFill>
                <a:latin typeface="ADLaM Display" panose="02010000000000000000" pitchFamily="2" charset="0"/>
                <a:ea typeface="ADLaM Display" panose="02010000000000000000" pitchFamily="2" charset="0"/>
                <a:cs typeface="ADLaM Display" panose="02010000000000000000" pitchFamily="2" charset="0"/>
              </a:rPr>
              <a:t>Dónde está China?*</a:t>
            </a:r>
            <a:r>
              <a:rPr lang="es-AR" sz="1300" dirty="0">
                <a:solidFill>
                  <a:schemeClr val="accent5"/>
                </a:solidFill>
                <a:latin typeface="ADLaM Display" panose="02010000000000000000" pitchFamily="2" charset="0"/>
                <a:ea typeface="ADLaM Display" panose="02010000000000000000" pitchFamily="2" charset="0"/>
                <a:cs typeface="ADLaM Display" panose="02010000000000000000" pitchFamily="2" charset="0"/>
              </a:rPr>
              <a:t>
China está en el continente de Asia, en el este del continente.
*</a:t>
            </a:r>
            <a:r>
              <a:rPr lang="es-AR" sz="1600" b="1" u="sng" dirty="0">
                <a:solidFill>
                  <a:schemeClr val="accent5"/>
                </a:solidFill>
                <a:latin typeface="ADLaM Display" panose="02010000000000000000" pitchFamily="2" charset="0"/>
                <a:ea typeface="ADLaM Display" panose="02010000000000000000" pitchFamily="2" charset="0"/>
                <a:cs typeface="ADLaM Display" panose="02010000000000000000" pitchFamily="2" charset="0"/>
              </a:rPr>
              <a:t>Mares que rodean China*</a:t>
            </a:r>
            <a:r>
              <a:rPr lang="es-AR" sz="1300" dirty="0">
                <a:solidFill>
                  <a:schemeClr val="accent5"/>
                </a:solidFill>
                <a:latin typeface="ADLaM Display" panose="02010000000000000000" pitchFamily="2" charset="0"/>
                <a:ea typeface="ADLaM Display" panose="02010000000000000000" pitchFamily="2" charset="0"/>
                <a:cs typeface="ADLaM Display" panose="02010000000000000000" pitchFamily="2" charset="0"/>
              </a:rPr>
              <a:t>
</a:t>
            </a:r>
            <a:r>
              <a:rPr lang="es-AR" sz="1200" dirty="0">
                <a:solidFill>
                  <a:schemeClr val="accent5"/>
                </a:solidFill>
                <a:latin typeface="ADLaM Display" panose="02010000000000000000" pitchFamily="2" charset="0"/>
                <a:ea typeface="ADLaM Display" panose="02010000000000000000" pitchFamily="2" charset="0"/>
                <a:cs typeface="ADLaM Display" panose="02010000000000000000" pitchFamily="2" charset="0"/>
              </a:rPr>
              <a:t>China está rodeada por:
- El Mar de China Oriental al este
- El Mar de China Meridional al sureste
- El Mar Amarillo al norte</a:t>
            </a:r>
          </a:p>
          <a:p>
            <a:r>
              <a:rPr lang="es-AR" sz="1600" b="1" u="sng" dirty="0">
                <a:solidFill>
                  <a:schemeClr val="accent5"/>
                </a:solidFill>
              </a:rPr>
              <a:t>Hidrografía</a:t>
            </a:r>
          </a:p>
          <a:p>
            <a:r>
              <a:rPr lang="es-AR" sz="1200" dirty="0">
                <a:solidFill>
                  <a:schemeClr val="accent5"/>
                </a:solidFill>
                <a:latin typeface="ADLaM Display" panose="02010000000000000000" pitchFamily="2" charset="0"/>
                <a:ea typeface="ADLaM Display" panose="02010000000000000000" pitchFamily="2" charset="0"/>
                <a:cs typeface="ADLaM Display" panose="02010000000000000000" pitchFamily="2" charset="0"/>
              </a:rPr>
              <a:t>China tiene muchos ríos y lagos importantes, incluyendo:- El río Yangtsé, que es el río más largo de Asia- El río Amarillo, que es uno de los ríos más importantes de China- El lago Qinghai, que es el lago más grande de China- La costa china tiene una longitud de más de 14.000 kilómetros y baña el Mar de China Oriental y el Mar de China Meridional.</a:t>
            </a:r>
            <a:endParaRPr lang="es-US" sz="1200" dirty="0">
              <a:solidFill>
                <a:schemeClr val="accent5"/>
              </a:solidFill>
              <a:latin typeface="ADLaM Display" panose="02010000000000000000" pitchFamily="2" charset="0"/>
              <a:ea typeface="ADLaM Display" panose="02010000000000000000" pitchFamily="2" charset="0"/>
              <a:cs typeface="ADLaM Display" panose="02010000000000000000" pitchFamily="2" charset="0"/>
            </a:endParaRPr>
          </a:p>
        </p:txBody>
      </p:sp>
    </p:spTree>
    <p:extLst>
      <p:ext uri="{BB962C8B-B14F-4D97-AF65-F5344CB8AC3E}">
        <p14:creationId xmlns:p14="http://schemas.microsoft.com/office/powerpoint/2010/main" val="1083973051"/>
      </p:ext>
    </p:extLst>
  </p:cSld>
  <p:clrMapOvr>
    <a:masterClrMapping/>
  </p:clrMapOvr>
</p:sld>
</file>

<file path=ppt/theme/theme1.xml><?xml version="1.0" encoding="utf-8"?>
<a:theme xmlns:a="http://schemas.openxmlformats.org/drawingml/2006/main" name="Galería">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Panorámica</PresentationFormat>
  <Slides>29</Slides>
  <Notes>0</Notes>
  <HiddenSlides>0</HiddenSlides>
  <ScaleCrop>false</ScaleCrop>
  <HeadingPairs>
    <vt:vector size="4" baseType="variant">
      <vt:variant>
        <vt:lpstr>Tema</vt:lpstr>
      </vt:variant>
      <vt:variant>
        <vt:i4>1</vt:i4>
      </vt:variant>
      <vt:variant>
        <vt:lpstr>Títulos de diapositiva</vt:lpstr>
      </vt:variant>
      <vt:variant>
        <vt:i4>29</vt:i4>
      </vt:variant>
    </vt:vector>
  </HeadingPairs>
  <TitlesOfParts>
    <vt:vector size="30" baseType="lpstr">
      <vt:lpstr>Galería</vt:lpstr>
      <vt:lpstr>Geografía </vt:lpstr>
      <vt:lpstr>Dinamarca</vt:lpstr>
      <vt:lpstr>Dinamarca </vt:lpstr>
      <vt:lpstr>Dinamarca</vt:lpstr>
      <vt:lpstr>Dinamarca </vt:lpstr>
      <vt:lpstr>Dinamarca </vt:lpstr>
      <vt:lpstr>Dinamarca </vt:lpstr>
      <vt:lpstr>China </vt:lpstr>
      <vt:lpstr>China </vt:lpstr>
      <vt:lpstr>China </vt:lpstr>
      <vt:lpstr>China </vt:lpstr>
      <vt:lpstr>China</vt:lpstr>
      <vt:lpstr>China </vt:lpstr>
      <vt:lpstr>Estados Unidos </vt:lpstr>
      <vt:lpstr>Estados Unidos </vt:lpstr>
      <vt:lpstr>Estados Unidos </vt:lpstr>
      <vt:lpstr>Estados Unidos </vt:lpstr>
      <vt:lpstr>Estados Unidos </vt:lpstr>
      <vt:lpstr>Australia </vt:lpstr>
      <vt:lpstr>Australia </vt:lpstr>
      <vt:lpstr>Australia </vt:lpstr>
      <vt:lpstr>Australia </vt:lpstr>
      <vt:lpstr>Australia </vt:lpstr>
      <vt:lpstr>Australia </vt:lpstr>
      <vt:lpstr>Sudáfrica </vt:lpstr>
      <vt:lpstr>Sudáfrica </vt:lpstr>
      <vt:lpstr>Sudáfrica </vt:lpstr>
      <vt:lpstr>Sudáfrica </vt:lpstr>
      <vt:lpstr>Sudáfrica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Geografía </dc:title>
  <dc:creator>Nata Manrique</dc:creator>
  <cp:lastModifiedBy>Nata Manrique</cp:lastModifiedBy>
  <cp:revision>6</cp:revision>
  <dcterms:created xsi:type="dcterms:W3CDTF">2025-06-13T00:30:45Z</dcterms:created>
  <dcterms:modified xsi:type="dcterms:W3CDTF">2025-06-16T22:22:32Z</dcterms:modified>
</cp:coreProperties>
</file>