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FAC01B-BDC1-40A2-842C-DC756D00EFCB}" type="datetimeFigureOut">
              <a:rPr lang="es-AR" smtClean="0"/>
              <a:pPr/>
              <a:t>16/06/2025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91108B-9571-4E64-995C-0905A118B319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8572560" cy="1928826"/>
          </a:xfrm>
        </p:spPr>
        <p:txBody>
          <a:bodyPr/>
          <a:lstStyle/>
          <a:p>
            <a:r>
              <a:rPr lang="es-AR" dirty="0" smtClean="0"/>
              <a:t>INTEGRANTES</a:t>
            </a:r>
            <a:r>
              <a:rPr lang="es-AR" dirty="0" smtClean="0"/>
              <a:t>: </a:t>
            </a:r>
          </a:p>
          <a:p>
            <a:r>
              <a:rPr lang="es-AR" sz="1800" dirty="0" smtClean="0"/>
              <a:t>AGUSTIN GONZALEZ</a:t>
            </a:r>
          </a:p>
          <a:p>
            <a:r>
              <a:rPr lang="es-AR" sz="1800" dirty="0" smtClean="0"/>
              <a:t>ALEXANDER CASTRO</a:t>
            </a:r>
          </a:p>
          <a:p>
            <a:r>
              <a:rPr lang="es-AR" sz="1800" dirty="0" smtClean="0"/>
              <a:t>BENICIO GIL</a:t>
            </a:r>
          </a:p>
          <a:p>
            <a:r>
              <a:rPr lang="es-AR" sz="1800" dirty="0" smtClean="0"/>
              <a:t>CIRO ILLANES</a:t>
            </a:r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728" y="785794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PROYECTO INTEGRADOR DE GEOGRAFÍA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2428860" y="585789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COLEGIO MODELO</a:t>
            </a:r>
          </a:p>
          <a:p>
            <a:pPr algn="ctr"/>
            <a:r>
              <a:rPr lang="es-AR" b="1" dirty="0" smtClean="0"/>
              <a:t>1° “A”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d7dcb663eb9bdc303168f78dc3f7ab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501253" cy="6858000"/>
          </a:xfrm>
        </p:spPr>
      </p:pic>
      <p:sp>
        <p:nvSpPr>
          <p:cNvPr id="9" name="8 CuadroTexto"/>
          <p:cNvSpPr txBox="1"/>
          <p:nvPr/>
        </p:nvSpPr>
        <p:spPr>
          <a:xfrm>
            <a:off x="2928926" y="-2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 smtClean="0">
                <a:solidFill>
                  <a:srgbClr val="FF0000"/>
                </a:solidFill>
                <a:latin typeface="Bernard MT Condensed" pitchFamily="18" charset="0"/>
              </a:rPr>
              <a:t>P E R Ú</a:t>
            </a:r>
            <a:endParaRPr lang="es-AR" sz="7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29388" y="571480"/>
            <a:ext cx="2714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Bernard MT Condensed" pitchFamily="18" charset="0"/>
              </a:rPr>
              <a:t>Perú pertenece a América</a:t>
            </a:r>
            <a:endParaRPr lang="es-AR" sz="2800" dirty="0">
              <a:latin typeface="Bernard MT Condensed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14612" y="100010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Perú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está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ubicado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 en 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América del Sur frente al Océano pacifico.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3" name="12 Imagen" descr="IMG-20250609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929066"/>
            <a:ext cx="2808039" cy="2546736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14348" y="3786190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La economía de Perú se basa principalmente en la extracción, procesamiento y exportación de recursos naturales, como minerales, productos agrícolas y pesqueros.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5" name="14 Imagen" descr="32369289-a-map-of-south-america-with-a-selected-country-of-pe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6176"/>
            <a:ext cx="2571736" cy="248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7dcb663eb9bdc303168f78dc3f7ab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92" y="0"/>
            <a:ext cx="9572692" cy="6858000"/>
          </a:xfrm>
        </p:spPr>
      </p:pic>
      <p:pic>
        <p:nvPicPr>
          <p:cNvPr id="5" name="4 Imagen" descr="IMG-20250609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142852"/>
            <a:ext cx="2721549" cy="314327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071802" y="214290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Perú posee una gran variedad de recursos naturales, incluyendo minerales como cobre, oro, plata, zinc plomo y petróleo.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7" name="6 Imagen" descr="IMG-20250609-WA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446" y="3143248"/>
            <a:ext cx="2974554" cy="3429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3571876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La política de la república de Perú se desarrolla en el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arco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de una república democrática representativa, unitaria y </a:t>
            </a:r>
            <a:r>
              <a:rPr lang="es-AR" sz="2400" b="1" dirty="0" err="1" smtClean="0">
                <a:solidFill>
                  <a:schemeClr val="bg1"/>
                </a:solidFill>
                <a:latin typeface="Baskerville Old Face" pitchFamily="18" charset="0"/>
              </a:rPr>
              <a:t>semipresidencialista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, en la que el presidente de Perú es a la vez jefe de Estado y jefe de Gobierno, y de un sistema multipartidista </a:t>
            </a:r>
            <a:r>
              <a:rPr lang="es-AR" sz="2400" b="1" dirty="0" err="1" smtClean="0">
                <a:solidFill>
                  <a:schemeClr val="bg1"/>
                </a:solidFill>
                <a:latin typeface="Baskerville Old Face" pitchFamily="18" charset="0"/>
              </a:rPr>
              <a:t>pluriforme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7dcb663eb9bdc303168f78dc3f7ab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4256" cy="6858000"/>
          </a:xfrm>
        </p:spPr>
      </p:pic>
      <p:pic>
        <p:nvPicPr>
          <p:cNvPr id="5" name="4 Imagen" descr="642f7d5f47e229a0ac2db1bc06af4e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3069536" cy="257174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43636" y="0"/>
            <a:ext cx="3000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división política del Perú se organiza en 24 departamentos, la provincia constitucional del callao, y la provincia de Lima, la cual no pertenece a ninguna región.</a:t>
            </a:r>
            <a:endParaRPr lang="es-AR" sz="2400" b="1" dirty="0">
              <a:latin typeface="Baskerville Old Face" pitchFamily="18" charset="0"/>
            </a:endParaRPr>
          </a:p>
        </p:txBody>
      </p:sp>
      <p:pic>
        <p:nvPicPr>
          <p:cNvPr id="7" name="6 Imagen" descr="IMG-20250609-WA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84" y="3643314"/>
            <a:ext cx="2286016" cy="285752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143240" y="3714752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Perú tiene una superficie de 1.285.220km cuadrados, por lo que puede considerarse grande.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0" name="9 Imagen" descr="64e625f322b52d73191a52e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71876"/>
            <a:ext cx="2571768" cy="214314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14282" y="5715016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La población estimada de Perú para el 30/6/2025 es de 34.350.200 habitantes, según </a:t>
            </a:r>
            <a:r>
              <a:rPr lang="es-AR" sz="2400" b="1" dirty="0" err="1" smtClean="0">
                <a:solidFill>
                  <a:schemeClr val="bg1"/>
                </a:solidFill>
                <a:latin typeface="Baskerville Old Face" pitchFamily="18" charset="0"/>
              </a:rPr>
              <a:t>Ipsos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214678" y="928670"/>
            <a:ext cx="264320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7dcb663eb9bdc303168f78dc3f7ab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" y="0"/>
            <a:ext cx="9143389" cy="6858000"/>
          </a:xfrm>
        </p:spPr>
      </p:pic>
      <p:pic>
        <p:nvPicPr>
          <p:cNvPr id="5" name="4 Imagen" descr="photo0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71480"/>
            <a:ext cx="3571900" cy="271464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6248" y="714356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Perú es un destino turístico muy popular que atrae visitantes de todo el mundo con su rica historia, cultura y paisajes diversos.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5786" y="-2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ernard MT Condensed" pitchFamily="18" charset="0"/>
              </a:rPr>
              <a:t>T U R I S M O </a:t>
            </a:r>
            <a:endParaRPr lang="es-AR" sz="2800" b="1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" name="7 Imagen" descr="cocina-perua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32" y="4000504"/>
            <a:ext cx="4179124" cy="278606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429256" y="335756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Bernard MT Condensed" pitchFamily="18" charset="0"/>
              </a:rPr>
              <a:t>G A S T R O N O M I </a:t>
            </a:r>
            <a:r>
              <a:rPr lang="es-AR" sz="2800" dirty="0" smtClean="0">
                <a:solidFill>
                  <a:schemeClr val="bg1"/>
                </a:solidFill>
                <a:latin typeface="Bernard MT Condensed" pitchFamily="18" charset="0"/>
              </a:rPr>
              <a:t>A</a:t>
            </a:r>
            <a:endParaRPr lang="es-AR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4000504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La comida peruana es reconocida mundialmente  por su diversidad y sabores únicos, resultado de la fusión de influencias indígenas, españolas, africanas, chinas y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japonesas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llustration-of-egypt-flag-and-editable-egypt-country-flag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378" y="0"/>
            <a:ext cx="9185378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2928926" y="-14290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 smtClean="0">
                <a:latin typeface="Andalus" pitchFamily="18" charset="-78"/>
                <a:cs typeface="Andalus" pitchFamily="18" charset="-78"/>
              </a:rPr>
              <a:t>EGIPTO</a:t>
            </a:r>
            <a:endParaRPr lang="es-AR" sz="7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57950" y="285728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Andalus" pitchFamily="18" charset="-78"/>
                <a:cs typeface="Andalus" pitchFamily="18" charset="-78"/>
              </a:rPr>
              <a:t>Egipto pertenece al continente África.</a:t>
            </a:r>
            <a:endParaRPr lang="es-AR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6 Imagen" descr="b4401c1feb18114a2d65f4c75a4311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2773501" cy="293052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14678" y="1071546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Egipto no está completamente rodeado por mares, pero si tiene costas en dos mares importantes. Se encuentra en el extremo noroeste del continente africano, con costas en el mar mediterráneo y el mar rojo.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9" name="8 Imagen" descr="92275084_egyptcurrenc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254" y="4429132"/>
            <a:ext cx="3683026" cy="207170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643042" y="4429132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economía de Egipto es la segunda </a:t>
            </a:r>
            <a:r>
              <a:rPr lang="es-AR" sz="2400" b="1" dirty="0" smtClean="0">
                <a:latin typeface="Baskerville Old Face" pitchFamily="18" charset="0"/>
              </a:rPr>
              <a:t>más </a:t>
            </a:r>
            <a:r>
              <a:rPr lang="es-AR" sz="2400" b="1" dirty="0" smtClean="0">
                <a:latin typeface="Baskerville Old Face" pitchFamily="18" charset="0"/>
              </a:rPr>
              <a:t>grande de África, clasificada como una economía mixta.</a:t>
            </a:r>
            <a:endParaRPr lang="es-AR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llustration-of-egypt-flag-and-editable-egypt-country-flag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500034" y="28572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Recursos</a:t>
            </a:r>
            <a:r>
              <a:rPr lang="es-AR" sz="36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:</a:t>
            </a:r>
            <a:endParaRPr lang="es-AR" sz="36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928670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Los recursos de Egipto son variados e incluyen recursos naturales como el petróleo, gas natural, minerales y agua, así como recursos económicos como el Canal de Suez, el turismo y las remesas de trabajadores egipcios en el extranjero.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7" name="6 Imagen" descr="21894100-c65b-466b-9862-30e2a85169ee_16-9-discover-aspect-ratio_default_10011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071961"/>
            <a:ext cx="4317996" cy="242887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14282" y="4357694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Según su Constitución, Egipto es una República árabe con un sistema democrático donde el islam es la religión oficial del Estado y las norma jurídicas está basadas en el Corán.</a:t>
            </a:r>
            <a:endParaRPr lang="es-AR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llustration-of-egypt-flag-and-editable-egypt-country-flag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378" y="0"/>
            <a:ext cx="9185378" cy="7143776"/>
          </a:xfrm>
        </p:spPr>
      </p:pic>
      <p:pic>
        <p:nvPicPr>
          <p:cNvPr id="5" name="4 Imagen" descr="800px-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52"/>
            <a:ext cx="2928958" cy="257176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857620" y="357166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Egipto está dividido en 27 gobernaciones (</a:t>
            </a:r>
            <a:r>
              <a:rPr lang="es-AR" sz="2400" b="1" dirty="0" err="1" smtClean="0">
                <a:latin typeface="Baskerville Old Face" pitchFamily="18" charset="0"/>
              </a:rPr>
              <a:t>muhafazah</a:t>
            </a:r>
            <a:r>
              <a:rPr lang="es-AR" sz="2400" b="1" dirty="0" smtClean="0">
                <a:latin typeface="Baskerville Old Face" pitchFamily="18" charset="0"/>
              </a:rPr>
              <a:t>)</a:t>
            </a:r>
            <a:endParaRPr lang="es-AR" sz="2400" b="1" dirty="0">
              <a:latin typeface="Baskerville Old Face" pitchFamily="18" charset="0"/>
            </a:endParaRPr>
          </a:p>
        </p:txBody>
      </p:sp>
      <p:pic>
        <p:nvPicPr>
          <p:cNvPr id="7" name="6 Imagen" descr="Egypt_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000240"/>
            <a:ext cx="2864662" cy="3429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857620" y="2500306"/>
            <a:ext cx="1857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La superficie de Egipto es de 1.001.450km cuadrados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9" name="8 Imagen" descr="103424366-vector-population-egypt-map-demography-abstraction-of-egypt-map-organized-of-people-with-variab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643314"/>
            <a:ext cx="2928958" cy="214314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0" y="5657671"/>
            <a:ext cx="564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población actual de Egipto se estima en alrededor de 114. 535.772 habitantes aproximadamente.</a:t>
            </a:r>
            <a:endParaRPr lang="es-AR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llustration-of-egypt-flag-and-editable-egypt-country-flag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346" y="0"/>
            <a:ext cx="9185378" cy="6858000"/>
          </a:xfrm>
        </p:spPr>
      </p:pic>
      <p:sp>
        <p:nvSpPr>
          <p:cNvPr id="7" name="6 CuadroTexto"/>
          <p:cNvSpPr txBox="1"/>
          <p:nvPr/>
        </p:nvSpPr>
        <p:spPr>
          <a:xfrm>
            <a:off x="428596" y="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latin typeface="Andalus" pitchFamily="18" charset="-78"/>
                <a:cs typeface="Andalus" pitchFamily="18" charset="-78"/>
              </a:rPr>
              <a:t>TURISMO</a:t>
            </a:r>
            <a:endParaRPr lang="es-AR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7 Imagen" descr="IMG-20250609-WA0012~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14356"/>
            <a:ext cx="3218702" cy="298609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643306" y="714356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Egipto es un destino turístico popular con una rica historia y cultura, ofreciendo a los visitantes una variedad de acciones como las pirámides de </a:t>
            </a:r>
            <a:r>
              <a:rPr lang="es-AR" sz="2400" b="1" dirty="0" err="1" smtClean="0">
                <a:solidFill>
                  <a:schemeClr val="bg1"/>
                </a:solidFill>
                <a:latin typeface="Baskerville Old Face" pitchFamily="18" charset="0"/>
              </a:rPr>
              <a:t>Giza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, el valle de los Reyes y templos antiguos a lo largo del rio Nilo.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72198" y="400050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Andalus" pitchFamily="18" charset="-78"/>
                <a:cs typeface="Andalus" pitchFamily="18" charset="-78"/>
              </a:rPr>
              <a:t>CULTURA</a:t>
            </a:r>
            <a:endParaRPr lang="es-AR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10 Imagen" descr="IMG-20250609-WA0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429132"/>
            <a:ext cx="3857628" cy="221457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142976" y="4429132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cultura de Egipto es rica y diversa, con raíces que se hunden en la antigüedad.</a:t>
            </a:r>
            <a:endParaRPr lang="es-AR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5144f6a-f48b-b613-c25f-bd037ed2c43e_Bandera_rus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1857356" y="0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b="1" dirty="0" smtClean="0">
                <a:solidFill>
                  <a:schemeClr val="bg1"/>
                </a:solidFill>
                <a:latin typeface="Bodoni MT Poster Compressed" pitchFamily="18" charset="0"/>
              </a:rPr>
              <a:t>R U S I A</a:t>
            </a:r>
            <a:endParaRPr lang="es-AR" sz="7200" b="1" dirty="0">
              <a:solidFill>
                <a:schemeClr val="bg1"/>
              </a:solidFill>
              <a:latin typeface="Bodoni MT Poster Compressed" pitchFamily="18" charset="0"/>
            </a:endParaRPr>
          </a:p>
        </p:txBody>
      </p:sp>
      <p:pic>
        <p:nvPicPr>
          <p:cNvPr id="7" name="6 Imagen" descr="Screenshot_2025-06-16-23-09-58-4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3929090" cy="246080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572000" y="1643050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Rusia es rodeado por el Océano Ártico y por el Océano Pacífico. Es un país que abarca Europa Oriental y el norte de Ásia.</a:t>
            </a:r>
            <a:endParaRPr lang="es-AR" sz="2400" b="1" dirty="0">
              <a:latin typeface="Baskerville Old Face" pitchFamily="18" charset="0"/>
            </a:endParaRPr>
          </a:p>
        </p:txBody>
      </p:sp>
      <p:pic>
        <p:nvPicPr>
          <p:cNvPr id="9" name="8 Imagen" descr="6435d90595f7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071942"/>
            <a:ext cx="3743312" cy="249554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000100" y="4357694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economía de Rusia es una economía mixta de mercado con características de economía emergente y en desarrollo.</a:t>
            </a:r>
            <a:endParaRPr lang="es-AR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5144f6a-f48b-b613-c25f-bd037ed2c43e_Bandera_rus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710" y="0"/>
            <a:ext cx="9259742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714348" y="21429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chemeClr val="bg1"/>
                </a:solidFill>
                <a:latin typeface="Bodoni MT Poster Compressed" pitchFamily="18" charset="0"/>
              </a:rPr>
              <a:t>R E C U R S O S:</a:t>
            </a:r>
            <a:endParaRPr lang="es-AR" sz="3600" b="1" dirty="0">
              <a:solidFill>
                <a:schemeClr val="bg1"/>
              </a:solidFill>
              <a:latin typeface="Bodoni MT Poster Compressed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000108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Rusia es rica en recursos naturales, incluyendo reservas de combustibles fósiles como petróleo, gas natural y carbón, así como minerales como hierro, níquel, cobre y aluminio.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7" name="6 Imagen" descr="F-03-putin-bandera-1024x58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8802"/>
            <a:ext cx="4354316" cy="250033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357686" y="4429132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forma de gobierno de Rusia es una república semi </a:t>
            </a:r>
            <a:r>
              <a:rPr lang="es-AR" sz="2400" b="1" dirty="0" err="1" smtClean="0">
                <a:latin typeface="Baskerville Old Face" pitchFamily="18" charset="0"/>
              </a:rPr>
              <a:t>presidensial</a:t>
            </a:r>
            <a:r>
              <a:rPr lang="es-AR" sz="2400" b="1" dirty="0" smtClean="0">
                <a:latin typeface="Baskerville Old Face" pitchFamily="18" charset="0"/>
              </a:rPr>
              <a:t> federal.</a:t>
            </a:r>
            <a:endParaRPr lang="es-AR" sz="2400" b="1" dirty="0">
              <a:latin typeface="Baskerville Old Face" pitchFamily="18" charset="0"/>
            </a:endParaRPr>
          </a:p>
        </p:txBody>
      </p:sp>
      <p:pic>
        <p:nvPicPr>
          <p:cNvPr id="9" name="8 Imagen" descr="russia-map-administrative-division-separate-260nw-16560445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14752"/>
            <a:ext cx="3395672" cy="200715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28596" y="5786454"/>
            <a:ext cx="6357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300" b="1" dirty="0" smtClean="0">
                <a:latin typeface="Baskerville Old Face" pitchFamily="18" charset="0"/>
              </a:rPr>
              <a:t>Rusia se divide en 22 repúblicas 9 </a:t>
            </a:r>
            <a:r>
              <a:rPr lang="es-AR" sz="2300" b="1" dirty="0" err="1" smtClean="0">
                <a:latin typeface="Baskerville Old Face" pitchFamily="18" charset="0"/>
              </a:rPr>
              <a:t>krais</a:t>
            </a:r>
            <a:r>
              <a:rPr lang="es-AR" sz="2300" b="1" dirty="0" smtClean="0">
                <a:latin typeface="Baskerville Old Face" pitchFamily="18" charset="0"/>
              </a:rPr>
              <a:t>, 46 </a:t>
            </a:r>
            <a:r>
              <a:rPr lang="es-AR" sz="2300" b="1" dirty="0" err="1" smtClean="0">
                <a:latin typeface="Baskerville Old Face" pitchFamily="18" charset="0"/>
              </a:rPr>
              <a:t>óblasts</a:t>
            </a:r>
            <a:r>
              <a:rPr lang="es-AR" sz="2300" b="1" dirty="0" smtClean="0">
                <a:latin typeface="Baskerville Old Face" pitchFamily="18" charset="0"/>
              </a:rPr>
              <a:t>, 3 ciudades federales, 1 </a:t>
            </a:r>
            <a:r>
              <a:rPr lang="es-AR" sz="2300" b="1" dirty="0" err="1" smtClean="0">
                <a:latin typeface="Baskerville Old Face" pitchFamily="18" charset="0"/>
              </a:rPr>
              <a:t>óblast</a:t>
            </a:r>
            <a:r>
              <a:rPr lang="es-AR" sz="2300" b="1" dirty="0" smtClean="0">
                <a:latin typeface="Baskerville Old Face" pitchFamily="18" charset="0"/>
              </a:rPr>
              <a:t> y 4 </a:t>
            </a:r>
            <a:r>
              <a:rPr lang="es-AR" sz="2300" b="1" dirty="0" err="1" smtClean="0">
                <a:latin typeface="Baskerville Old Face" pitchFamily="18" charset="0"/>
              </a:rPr>
              <a:t>ókrugs</a:t>
            </a:r>
            <a:r>
              <a:rPr lang="es-AR" sz="2300" b="1" dirty="0" smtClean="0">
                <a:latin typeface="Baskerville Old Face" pitchFamily="18" charset="0"/>
              </a:rPr>
              <a:t> autónomos.</a:t>
            </a:r>
            <a:endParaRPr lang="es-AR" sz="23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ta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73293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1357290" y="0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0" dirty="0" smtClean="0">
                <a:solidFill>
                  <a:schemeClr val="bg1"/>
                </a:solidFill>
                <a:latin typeface="Bauhaus 93" pitchFamily="82" charset="0"/>
              </a:rPr>
              <a:t>ITALIA</a:t>
            </a:r>
            <a:endParaRPr lang="es-AR" sz="8000" dirty="0">
              <a:solidFill>
                <a:schemeClr val="bg1"/>
              </a:solidFill>
              <a:latin typeface="Bauhaus 93" pitchFamily="82" charset="0"/>
            </a:endParaRPr>
          </a:p>
        </p:txBody>
      </p:sp>
      <p:pic>
        <p:nvPicPr>
          <p:cNvPr id="8" name="7 Imagen" descr="italy_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2150526" cy="250033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285984" y="1357298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Italia no es rodeado por océanos pero si por mares, está ubicada al sur de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Europa, también comparte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fronteras con Francia, suiza, Eslovenia, San Marino y Ciudad del Vaticano.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3" name="12 Imagen" descr="fb5636_ef14478b04b1427c9f39c8c7c42e2eee~m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56" y="2357430"/>
            <a:ext cx="2714644" cy="1845599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6500794" y="4180344"/>
            <a:ext cx="2643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La economía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se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basa en un mercado social altamente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desarrollada,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con una fuerte base manufacturera y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de servicios.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0" name="9 Imagen" descr="mapa-fisico-italia-de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071918"/>
            <a:ext cx="2786082" cy="278608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214282" y="3903345"/>
            <a:ext cx="30003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superficie de Italia es de aproximadamente  301.340 kilómetros cuadrados.</a:t>
            </a:r>
          </a:p>
          <a:p>
            <a:r>
              <a:rPr lang="es-AR" sz="2400" b="1" dirty="0" smtClean="0">
                <a:latin typeface="Baskerville Old Face" pitchFamily="18" charset="0"/>
              </a:rPr>
              <a:t>Es el décimo país más grande de Europa.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5144f6a-f48b-b613-c25f-bd037ed2c43e_Bandera_rus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8938" cy="6858000"/>
          </a:xfrm>
        </p:spPr>
      </p:pic>
      <p:pic>
        <p:nvPicPr>
          <p:cNvPr id="6" name="5 Imagen" descr="81232059-highly-detailed-physical-map-of-russia-in-vector-format-with-all-the-relief-forms-regions-and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4675533" cy="322611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429256" y="78579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La superficie de Rusia es de 17.075.400km cuadrados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9" name="8 Imagen" descr="Screenshot_2025-06-17-00-02-30-3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786190"/>
            <a:ext cx="3714744" cy="2861671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14348" y="400050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57224" y="407194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población de Rusia se estima que hay 143 millones de personas aproximadamente.</a:t>
            </a:r>
            <a:endParaRPr lang="es-AR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ta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60" y="0"/>
            <a:ext cx="9572660" cy="6858000"/>
          </a:xfrm>
        </p:spPr>
      </p:pic>
      <p:sp>
        <p:nvSpPr>
          <p:cNvPr id="6" name="5 CuadroTexto"/>
          <p:cNvSpPr txBox="1"/>
          <p:nvPr/>
        </p:nvSpPr>
        <p:spPr>
          <a:xfrm>
            <a:off x="571472" y="428604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latin typeface="Berlin Sans FB" pitchFamily="34" charset="0"/>
              </a:rPr>
              <a:t>RECURSOS NATURALES</a:t>
            </a:r>
            <a:endParaRPr lang="es-AR" sz="2800" dirty="0">
              <a:latin typeface="Berlin Sans FB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1428736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Italia posee recursos naturales como gas natural, petróleo, linito, azufre, pirita, plomo, magnesio, zinc, hierro, bauxita y mercurio 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9" name="8 Imagen" descr="Italia_Parlamento_panoramica_2octubre2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3714744" cy="285752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857620" y="3500438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Italia es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una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república parlamentaria con un primer ministro, que es el jefe de gobierno. Su gobierno es elegido por el pueblo y los partidos políticos se </a:t>
            </a:r>
            <a:r>
              <a:rPr lang="es-AR" sz="2400" b="1" dirty="0">
                <a:solidFill>
                  <a:schemeClr val="bg1"/>
                </a:solidFill>
                <a:latin typeface="Baskerville Old Face" pitchFamily="18" charset="0"/>
              </a:rPr>
              <a:t>p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ueden formar y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presentar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a las elecciones libremente.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ta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8000"/>
          </a:xfrm>
        </p:spPr>
      </p:pic>
      <p:pic>
        <p:nvPicPr>
          <p:cNvPr id="5" name="4 Imagen" descr="mapa-20-regiones-itali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428860" cy="278608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643174" y="500042"/>
            <a:ext cx="30003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Italia se dividen en 20 regiones que se agrupan en cinco grandes aéreas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geopolíticas: Noroccidenta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l, Nororiental, Central, Meridional e Insular.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0364" y="57148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10" name="9 Imagen" descr="102554395-population-italy-map-demography-vector-abstraction-of-italy-map-done-of-scattered-person-items-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0"/>
            <a:ext cx="1643074" cy="292893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429520" y="357166"/>
            <a:ext cx="1714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En 2025 se estima que la población de Italia ronda los 59 millones de habitantes.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5" name="14 Imagen" descr="Pizza-Napolitana-370x2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2500330" cy="207170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143240" y="3786190"/>
            <a:ext cx="2357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También Italia se caracteriza por tener cultura gastronómica, comidas típicas como la piza a la napolitana </a:t>
            </a:r>
            <a:r>
              <a:rPr lang="es-AR" sz="2000" b="1" dirty="0" err="1" smtClean="0">
                <a:solidFill>
                  <a:schemeClr val="bg1"/>
                </a:solidFill>
                <a:latin typeface="Baskerville Old Face" pitchFamily="18" charset="0"/>
              </a:rPr>
              <a:t>spaghetti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a la carbonada 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o </a:t>
            </a:r>
            <a:r>
              <a:rPr lang="es-AR" sz="2000" b="1" dirty="0" err="1" smtClean="0">
                <a:solidFill>
                  <a:schemeClr val="bg1"/>
                </a:solidFill>
                <a:latin typeface="Baskerville Old Face" pitchFamily="18" charset="0"/>
              </a:rPr>
              <a:t>lasagana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, entre otras.</a:t>
            </a:r>
            <a:endParaRPr lang="es-AR" sz="20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7158" y="3071810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latin typeface="Baskerville Old Face" pitchFamily="18" charset="0"/>
              </a:rPr>
              <a:t>DESTACA POR:</a:t>
            </a:r>
            <a:endParaRPr lang="es-A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ta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714348" y="57148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latin typeface="Baskerville Old Face" pitchFamily="18" charset="0"/>
              </a:rPr>
              <a:t>CULTURA</a:t>
            </a:r>
            <a:endParaRPr lang="es-AR" sz="2800" dirty="0">
              <a:latin typeface="Baskerville Old Face" pitchFamily="18" charset="0"/>
            </a:endParaRPr>
          </a:p>
        </p:txBody>
      </p:sp>
      <p:pic>
        <p:nvPicPr>
          <p:cNvPr id="7" name="6 Imagen" descr="capodanno-fiorent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142984"/>
            <a:ext cx="3000396" cy="228601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643306" y="1357298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La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cultura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italiana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destaca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por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su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arte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,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moda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,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música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y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un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estilo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de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vida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que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valora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familia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,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las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relaciones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sociales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y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el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disfrute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de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la</a:t>
            </a:r>
            <a:r>
              <a:rPr lang="es-AR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vida.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1472" y="364331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Baskerville Old Face" pitchFamily="18" charset="0"/>
              </a:rPr>
              <a:t>TURISMO</a:t>
            </a:r>
            <a:endParaRPr lang="es-AR" sz="2400" dirty="0">
              <a:latin typeface="Baskerville Old Face" pitchFamily="18" charset="0"/>
            </a:endParaRPr>
          </a:p>
        </p:txBody>
      </p:sp>
      <p:pic>
        <p:nvPicPr>
          <p:cNvPr id="13" name="12 Imagen" descr="cultu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4"/>
            <a:ext cx="3143272" cy="268487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929058" y="3929066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Italia es un destino turístico muy popular con una amplia gama de atracciones para todo tipo de viajeros desde ciudades históricas y monumentos emblemáticos, hasta playas, montañas y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paisajes.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andera-de-austr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5 CuadroTexto"/>
          <p:cNvSpPr txBox="1"/>
          <p:nvPr/>
        </p:nvSpPr>
        <p:spPr>
          <a:xfrm>
            <a:off x="2571736" y="357166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solidFill>
                  <a:schemeClr val="bg1"/>
                </a:solidFill>
                <a:latin typeface="Algerian" pitchFamily="82" charset="0"/>
              </a:rPr>
              <a:t>AUSTRALIA</a:t>
            </a:r>
            <a:endParaRPr lang="es-AR" sz="44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7" name="6 Imagen" descr="IMG-20250609-WA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3214710" cy="242889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215074" y="285728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Australia pertenece a Oceanía.</a:t>
            </a:r>
            <a:endParaRPr lang="es-AR" sz="2400" b="1" dirty="0">
              <a:latin typeface="Baskerville Old Face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86282" y="1142984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Los Océanos que rodean a Australia son el océano ártico, océano </a:t>
            </a:r>
            <a:r>
              <a:rPr lang="es-A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Índico </a:t>
            </a:r>
            <a:r>
              <a:rPr lang="es-A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y el Océano Pacifico .Australia es un </a:t>
            </a:r>
            <a:r>
              <a:rPr lang="es-A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país ubicado </a:t>
            </a:r>
            <a:r>
              <a:rPr lang="es-A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en el hemisferio sur, específicamente en Oceanía.</a:t>
            </a:r>
            <a:endParaRPr lang="es-AR" sz="2400" b="1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1" name="10 Imagen" descr="australia-flag-with-stock-market-finance-economy-trend-graph-digital-technology-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71942"/>
            <a:ext cx="3804760" cy="2536507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000496" y="3811012"/>
            <a:ext cx="3357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economía de Australia ha experimentado un crecimiento continuo, con reducción de desempleo, inflación controlada, deuda publica muy reducida, un fuerte y estable sistema financiero.</a:t>
            </a:r>
            <a:endParaRPr lang="es-AR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andera-de-austr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4 Imagen" descr="IMG-20250609-WA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237528" cy="271464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00562" y="571480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 </a:t>
            </a:r>
            <a:r>
              <a:rPr lang="es-AR" sz="2400" b="1" dirty="0" smtClean="0">
                <a:latin typeface="Baskerville Old Face" pitchFamily="18" charset="0"/>
              </a:rPr>
              <a:t>C</a:t>
            </a:r>
            <a:r>
              <a:rPr lang="es-AR" sz="2400" b="1" dirty="0" smtClean="0">
                <a:latin typeface="Baskerville Old Face" pitchFamily="18" charset="0"/>
              </a:rPr>
              <a:t>uenta </a:t>
            </a:r>
            <a:r>
              <a:rPr lang="es-AR" sz="2400" b="1" dirty="0" smtClean="0">
                <a:latin typeface="Baskerville Old Face" pitchFamily="18" charset="0"/>
              </a:rPr>
              <a:t>con una gran variedad de recursos naturales, incluyendo minerales, productos agrícolas y una fauna única.</a:t>
            </a:r>
            <a:endParaRPr lang="es-AR" sz="2400" b="1" dirty="0">
              <a:latin typeface="Baskerville Old Face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57686" y="3357562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T</a:t>
            </a:r>
            <a:r>
              <a:rPr lang="es-AR" sz="2400" b="1" dirty="0" smtClean="0">
                <a:latin typeface="Baskerville Old Face" pitchFamily="18" charset="0"/>
              </a:rPr>
              <a:t>iene </a:t>
            </a:r>
            <a:r>
              <a:rPr lang="es-AR" sz="2400" b="1" dirty="0" smtClean="0">
                <a:latin typeface="Baskerville Old Face" pitchFamily="18" charset="0"/>
              </a:rPr>
              <a:t>una forma de gobierno parlamentaria y una monarquía constitucional. Esto significa que combina una monarquía con un sistema parlamentario democrático</a:t>
            </a:r>
            <a:r>
              <a:rPr lang="es-AR" sz="2400" dirty="0" smtClean="0">
                <a:latin typeface="Baskerville Old Face" pitchFamily="18" charset="0"/>
              </a:rPr>
              <a:t>.</a:t>
            </a:r>
            <a:endParaRPr lang="es-AR" sz="2400" dirty="0">
              <a:latin typeface="Baskerville Old Face" pitchFamily="18" charset="0"/>
            </a:endParaRPr>
          </a:p>
        </p:txBody>
      </p:sp>
      <p:pic>
        <p:nvPicPr>
          <p:cNvPr id="9" name="8 Imagen" descr="il_570xN.4708377653_n28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92" y="3143248"/>
            <a:ext cx="328614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andera-de-austr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</p:spPr>
      </p:pic>
      <p:pic>
        <p:nvPicPr>
          <p:cNvPr id="5" name="4 Imagen" descr="il_fullxfull.3918678921_l8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3357586" cy="278605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643306" y="428604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E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s </a:t>
            </a:r>
            <a:r>
              <a:rPr lang="es-AR" sz="2400" b="1" dirty="0" smtClean="0">
                <a:solidFill>
                  <a:schemeClr val="bg1"/>
                </a:solidFill>
                <a:latin typeface="Baskerville Old Face" pitchFamily="18" charset="0"/>
              </a:rPr>
              <a:t>una nación organizada como una federación, lo que significa que su poder político se divide entre distintos niveles de gobiernos. Está compuesta por 6 estados y 2 territorios principales.</a:t>
            </a:r>
            <a:endParaRPr lang="es-A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7" name="6 Imagen" descr="Australia_satellite_pl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2788" y="2928934"/>
            <a:ext cx="2881212" cy="257176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928926" y="3000372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superficie de Australia es de aproximadamente 7.692.000</a:t>
            </a:r>
            <a:r>
              <a:rPr lang="es-AR" sz="2400" dirty="0" smtClean="0">
                <a:latin typeface="Baskerville Old Face" pitchFamily="18" charset="0"/>
              </a:rPr>
              <a:t>km </a:t>
            </a:r>
            <a:r>
              <a:rPr lang="es-AR" sz="2400" b="1" dirty="0" smtClean="0">
                <a:latin typeface="Baskerville Old Face" pitchFamily="18" charset="0"/>
              </a:rPr>
              <a:t>cuadrado, lo que la convierte en el 6° país mas grande del mundo.</a:t>
            </a:r>
            <a:endParaRPr lang="es-AR" sz="2400" dirty="0">
              <a:latin typeface="Baskerville Old Face" pitchFamily="18" charset="0"/>
            </a:endParaRPr>
          </a:p>
        </p:txBody>
      </p:sp>
      <p:pic>
        <p:nvPicPr>
          <p:cNvPr id="9" name="8 Imagen" descr="Screenshot_2025-06-15-21-42-08-7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86190"/>
            <a:ext cx="2643206" cy="205552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596" y="578645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población estimada en Australia es de aproximadamente 27 millones de habitantes en 2025.</a:t>
            </a:r>
            <a:endParaRPr lang="es-AR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andera-de-austr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-214338"/>
            <a:ext cx="9429784" cy="7286676"/>
          </a:xfrm>
        </p:spPr>
      </p:pic>
      <p:pic>
        <p:nvPicPr>
          <p:cNvPr id="5" name="4 Imagen" descr="IMG-20250610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3857632" cy="25717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596" y="-21433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Algerian" pitchFamily="82" charset="0"/>
              </a:rPr>
              <a:t>TURISMO</a:t>
            </a:r>
            <a:endParaRPr lang="es-AR" sz="2800" dirty="0">
              <a:latin typeface="Algerian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29124" y="214290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Australia ofrece una amplia gama de experiencias turísticas, desde sus playas y vida silvestre hasta sus ciudades vibrantes y paisajes naturales diversos. </a:t>
            </a:r>
            <a:endParaRPr lang="es-AR" sz="2400" b="1" dirty="0">
              <a:latin typeface="Baskerville Old Face" pitchFamily="18" charset="0"/>
            </a:endParaRPr>
          </a:p>
        </p:txBody>
      </p:sp>
      <p:pic>
        <p:nvPicPr>
          <p:cNvPr id="8" name="7 Imagen" descr="IMG-202506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214686"/>
            <a:ext cx="3429024" cy="235745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572132" y="264318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Algerian" pitchFamily="82" charset="0"/>
              </a:rPr>
              <a:t>CULTURA</a:t>
            </a:r>
            <a:endParaRPr lang="es-AR" sz="2800" dirty="0">
              <a:latin typeface="Algerian" pitchFamily="8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43174" y="2928934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 cultura australiana en una mezcla rica y diversa de influencia indígenas, británicas, europeas y asiáticas, con una fuerte identidad propia.</a:t>
            </a:r>
            <a:endParaRPr lang="es-AR" sz="2400" b="1" dirty="0">
              <a:latin typeface="Baskerville Old Face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3500438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Algerian" pitchFamily="82" charset="0"/>
              </a:rPr>
              <a:t>COMIDA</a:t>
            </a:r>
            <a:endParaRPr lang="es-AR" sz="2800" dirty="0">
              <a:latin typeface="Algerian" pitchFamily="82" charset="0"/>
            </a:endParaRPr>
          </a:p>
        </p:txBody>
      </p:sp>
      <p:pic>
        <p:nvPicPr>
          <p:cNvPr id="15" name="14 Imagen" descr="Meat-Pies_2-S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29074"/>
            <a:ext cx="2071670" cy="192881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14282" y="5657671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askerville Old Face" pitchFamily="18" charset="0"/>
              </a:rPr>
              <a:t>Las comidas típicas de Australia reflejan una mezcla de influencias, británicas, indígenas y diversas culturas inmigrantes.</a:t>
            </a:r>
            <a:endParaRPr lang="es-AR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2670</TotalTime>
  <Words>1189</Words>
  <Application>Microsoft Office PowerPoint</Application>
  <PresentationFormat>Presentación en pantalla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Papel</vt:lpstr>
      <vt:lpstr>PROYECTO INTEGRADOR DE GEOGRAFÍA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INTEGRADOR DE GEOGRAFÍA</dc:title>
  <dc:creator>facundo</dc:creator>
  <cp:lastModifiedBy>facundo</cp:lastModifiedBy>
  <cp:revision>85</cp:revision>
  <dcterms:created xsi:type="dcterms:W3CDTF">2025-06-15T00:26:53Z</dcterms:created>
  <dcterms:modified xsi:type="dcterms:W3CDTF">2025-06-17T04:14:19Z</dcterms:modified>
</cp:coreProperties>
</file>