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9" r:id="rId2"/>
    <p:sldId id="261" r:id="rId3"/>
    <p:sldId id="258" r:id="rId4"/>
    <p:sldId id="257" r:id="rId5"/>
    <p:sldId id="256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59" r:id="rId1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911"/>
    <a:srgbClr val="365232"/>
    <a:srgbClr val="662A2A"/>
    <a:srgbClr val="4A3351"/>
    <a:srgbClr val="9C774E"/>
    <a:srgbClr val="DDCAB5"/>
    <a:srgbClr val="13223D"/>
    <a:srgbClr val="839CE3"/>
    <a:srgbClr val="242159"/>
    <a:srgbClr val="E9B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2" d="100"/>
          <a:sy n="72" d="100"/>
        </p:scale>
        <p:origin x="2136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2518B-C449-4E65-B7E9-8C61027E885D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4BBDC-2F9A-4C26-B7C8-877807EE898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950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FC9C3-E866-4E22-94BD-2942B545B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CB07FD-AF5B-493F-9F84-CE28ADA39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B3E659-980A-4586-A767-4B8979129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35B5DB-732E-4E30-A40D-0BF672A7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1B720E-0352-4C1A-A38C-5E5C6AD70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8225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5793D2-A241-4329-981A-D96A1AE3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03EA31-CC9E-4C60-BBF3-8B5E78641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006F8C-AB57-4878-AA83-9F2B4FCEE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769C6E-78EA-4DFA-A523-70DA9B7CF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A80365-2787-404D-A2A1-02B2C990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818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DD684E-95CF-4890-B220-54EC289230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3471A3-748C-4684-80CF-7E5D13368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BEB9B0-5890-47CE-97A2-E926E2B65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3FF746-4B94-4434-A783-0FBEF562F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167E4-06B5-43E2-996F-FAD1B9BF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078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2A36D6-DA77-44CD-973A-588FFF114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21A401-26FD-44F9-87B1-803997433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60A7EC-2691-4ADC-87DB-E466DE712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96F171-E72F-48D9-87C9-1B3036ADF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4751B-B056-4099-B1BB-B012AA58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388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045FD-7BD6-4401-9EC0-4EE7DE1A1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599E1F-DC35-4E96-ACD2-1580F0271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167FE8-E16C-4FE9-83CA-50D6D161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6BC63A-5C6A-48B5-AD70-93983C85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D02136-3081-4EEE-B1DD-7D97995F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336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40B1C-7D1A-4FE0-86F2-A52DAC37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47C80E-AFED-462D-9ABF-3B232FA3E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587D27-FB57-4C71-AD4F-64B93BE9C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81C13E-BA10-41DA-B234-EF322CDB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44421D-0C67-4A8E-902E-970D35816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B663B9-1077-4A5D-9D34-43BFD328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792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62627-5982-4A2D-8689-CC153E376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E1D093-CC3F-4B99-AC5E-1761B61C8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6129CB7-83EC-4B98-B8AC-116AEDF20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C11C46-6EAE-40D1-BEFE-3229875C4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37C8A5-FA8D-4CDA-AE65-CC46461D1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E7BB356-B584-4C9C-BBB7-0D0B9B97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98B84A-79D4-4CDF-A3BB-A5DEF5BE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8B1CB8A-0797-485A-822E-F25F8EA1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808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F35F2-9AB4-4F5F-9BC2-827FEF8C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99F6A33-A13C-41A2-B9B2-B1BAC1F1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FB9DDC-5799-44F7-BB4E-3FF455B6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4CE38A-EFEB-4A0F-918F-850861A9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472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AFF4E43-B8FD-42F3-BD54-522A66A0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55A023C-0355-4A55-A0B2-963B748CD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C0B1E2E-26E5-4282-AD6C-D86A6AB04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220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CBE119-BF8C-486F-9B11-D20CA5386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BA0C0-1F83-4F49-AD2F-C7B55AD5D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D0A0D8-6369-494B-819E-78BDD5908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1FA832-5987-4838-A487-07D3612BD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C27A48-3EAB-411A-8781-8F8AF72E2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4CD2B1-D1AB-40D7-AF54-13E4D341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4713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2A9D4-3789-4115-A7E1-8A442BDAE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6AA1B3C-C66B-47FD-B2F6-DC186DC81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3F322C-C9ED-4DD3-B2E7-3FAB8E397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43A8D5-E8D6-4703-872D-824D29D4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341676-F14F-4BFD-A891-6306B88D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9D0E2E-656F-484B-A6AF-9DD19BE9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7911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1C524EC-01F8-408B-AD60-5AA11762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87D4CA-5885-47E9-B215-2D088CC79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835DA3-FA44-40DB-A014-4861892A4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D0F8C-8790-4A36-9D3F-362FA34F84F4}" type="datetimeFigureOut">
              <a:rPr lang="es-AR" smtClean="0"/>
              <a:t>17/6/2025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FB5FD9-93E5-4ACD-BE1A-92812A696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69B19D-5D69-412B-AA35-6A4B285D4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2B8C1-1E9F-420C-993B-F3F2AD375D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450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47E1DCA-8B47-4619-9700-83693DA3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" y="-24963"/>
            <a:ext cx="6261420" cy="6882963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3192376" y="-4375673"/>
            <a:ext cx="11966324" cy="14734308"/>
          </a:xfrm>
          <a:prstGeom prst="ellipse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75000"/>
                </a:schemeClr>
              </a:gs>
              <a:gs pos="98000">
                <a:schemeClr val="tx1">
                  <a:lumMod val="95000"/>
                  <a:lumOff val="5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242063-80D3-4D17-B84D-C491AABD6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H="1" flipV="1">
            <a:off x="3483521" y="1136543"/>
            <a:ext cx="8533667" cy="1934873"/>
          </a:xfrm>
        </p:spPr>
        <p:txBody>
          <a:bodyPr/>
          <a:lstStyle/>
          <a:p>
            <a:r>
              <a:rPr lang="es-E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‘’Conociendo Argentina’’</a:t>
            </a:r>
            <a:endParaRPr lang="es-AR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EAEC62-3962-4269-BEBD-A780790E6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0293" y="2991481"/>
            <a:ext cx="8439330" cy="3476554"/>
          </a:xfrm>
        </p:spPr>
        <p:txBody>
          <a:bodyPr>
            <a:noAutofit/>
          </a:bodyPr>
          <a:lstStyle/>
          <a:p>
            <a:r>
              <a:rPr lang="es-E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 </a:t>
            </a:r>
          </a:p>
          <a:p>
            <a:r>
              <a:rPr lang="es-E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Alan Diaz, Thiago </a:t>
            </a:r>
            <a:r>
              <a:rPr lang="es-ES" sz="4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Aubone</a:t>
            </a:r>
            <a:r>
              <a:rPr lang="es-E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Soledad Salazar y Delfina Castro</a:t>
            </a:r>
          </a:p>
          <a:p>
            <a:r>
              <a:rPr lang="es-E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Provincias: Santa Fe, Santiago del Estero, Chubut y La Pampa</a:t>
            </a:r>
            <a:endParaRPr lang="es-AR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102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F79D3A-87B2-4ED3-A901-21A67722E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00" y="0"/>
            <a:ext cx="5893600" cy="680615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-4475558" y="-5064969"/>
            <a:ext cx="11966324" cy="14734308"/>
          </a:xfrm>
          <a:prstGeom prst="ellipse">
            <a:avLst/>
          </a:prstGeom>
          <a:gradFill>
            <a:gsLst>
              <a:gs pos="100000">
                <a:srgbClr val="D16199"/>
              </a:gs>
              <a:gs pos="50000">
                <a:srgbClr val="242159"/>
              </a:gs>
              <a:gs pos="99000">
                <a:srgbClr val="839CE3"/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1796492" y="1122505"/>
            <a:ext cx="5601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Chubut</a:t>
            </a:r>
            <a:endParaRPr lang="es-AR" sz="60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1796492" y="2302185"/>
            <a:ext cx="502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Chubut es una provincia donde dónde el mar, la estepa y la cordillera se encuentran en una misma provincia. En Puerto Madryn o Península Valdés, cada año llegan las ballenas francas australes para aparearse y parir a sus crías. Es uno de los espectáculos naturales más increíbles del mundo, y pasa en Argentina. Ubicación: En la región sur de la República Argentina, en el centro-este de la Patagonia.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Límites: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Norte: Río Negro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Oeste: Chile (cordillera de los Andes)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Sur: Santa Cruz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Este: Océano Atlántico</a:t>
            </a:r>
          </a:p>
        </p:txBody>
      </p:sp>
    </p:spTree>
    <p:extLst>
      <p:ext uri="{BB962C8B-B14F-4D97-AF65-F5344CB8AC3E}">
        <p14:creationId xmlns:p14="http://schemas.microsoft.com/office/powerpoint/2010/main" val="994722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809301-F825-4BD7-8BDA-44F25F5F7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9" y="585003"/>
            <a:ext cx="5608438" cy="5466173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4995286" y="-3938154"/>
            <a:ext cx="11966324" cy="14734308"/>
          </a:xfrm>
          <a:prstGeom prst="ellipse">
            <a:avLst/>
          </a:prstGeom>
          <a:gradFill>
            <a:gsLst>
              <a:gs pos="70000">
                <a:schemeClr val="accent1">
                  <a:lumMod val="50000"/>
                </a:schemeClr>
              </a:gs>
              <a:gs pos="15000">
                <a:srgbClr val="DDCAB5"/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6201912" y="2574758"/>
            <a:ext cx="5601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División política</a:t>
            </a:r>
            <a:endParaRPr lang="es-AR" sz="60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6201912" y="3504465"/>
            <a:ext cx="5402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Chubut está dividida en 15 departamentos. Algunas ciudades principales son: Rawson (capital)Comodoro Rivadavia (la ciudad más grande y centro económico)Trelew, Puerto Madryn, Esquel, Sarmiento, </a:t>
            </a:r>
            <a:r>
              <a:rPr lang="es-AR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Gaiman</a:t>
            </a:r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entre otras.</a:t>
            </a:r>
            <a:endParaRPr lang="es-E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48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08C3DD9-BDE9-40C3-8D7D-DE15C5E2D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83" y="0"/>
            <a:ext cx="5605517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-4049818" y="-5064969"/>
            <a:ext cx="11966324" cy="14734308"/>
          </a:xfrm>
          <a:prstGeom prst="ellipse">
            <a:avLst/>
          </a:prstGeom>
          <a:gradFill>
            <a:gsLst>
              <a:gs pos="58000">
                <a:srgbClr val="9C774E"/>
              </a:gs>
              <a:gs pos="100000">
                <a:srgbClr val="DDCAB5"/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1597167" y="1096485"/>
            <a:ext cx="5893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Región geográfica</a:t>
            </a:r>
            <a:endParaRPr lang="es-AR" sz="60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1796492" y="2302185"/>
            <a:ext cx="5029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Pertenece a la Región Patagónica. Esta región se caracteriza por su clima árido, extensas mesetas y baja densidad poblacional.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centro de Chubut es la estepa patagónica, una tierra de horizontes infinitos, viento constante y pueblos con historia.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Predominan las mesetas patagónicas escalonadas que descienden desde la Cordillera de los Andes hacia el Océano Atlántico. Al oeste se encuentra la Cordillera de los Andes, con bosques y lagos andinos. Al este, la costa atlántica presenta acantilados, golfos y playas.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Superficie: Aproximadamente 224.686 km²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Población: Aproximadamente 603.000 habitantes (según estimaciones 2022)</a:t>
            </a:r>
          </a:p>
        </p:txBody>
      </p:sp>
    </p:spTree>
    <p:extLst>
      <p:ext uri="{BB962C8B-B14F-4D97-AF65-F5344CB8AC3E}">
        <p14:creationId xmlns:p14="http://schemas.microsoft.com/office/powerpoint/2010/main" val="235122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0DC949-D82E-4B98-8268-7F8B8F378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4"/>
            <a:ext cx="5563376" cy="6820852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4766686" y="-3938154"/>
            <a:ext cx="11966324" cy="14734308"/>
          </a:xfrm>
          <a:prstGeom prst="ellipse">
            <a:avLst/>
          </a:prstGeom>
          <a:gradFill>
            <a:gsLst>
              <a:gs pos="26000">
                <a:schemeClr val="accent1">
                  <a:lumMod val="50000"/>
                </a:schemeClr>
              </a:gs>
              <a:gs pos="65000">
                <a:srgbClr val="13223D"/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6201912" y="2574758"/>
            <a:ext cx="5601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gobierno</a:t>
            </a:r>
            <a:endParaRPr lang="es-AR" sz="60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6201912" y="3504465"/>
            <a:ext cx="54021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Democracia representativa. Gobierno provincial con gobernador, legislatura unicameral y poder judicial. Divide sus municipios en municipios (autónomos) y comunas rurales.</a:t>
            </a:r>
          </a:p>
          <a:p>
            <a:r>
              <a:rPr lang="es-E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</a:t>
            </a:r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Sede de la legislatura provincial.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Está encabezado por un gobernador y un vicegobernador, elegidos por voto directo del pueblo cada 4 años. El gobernador actual (2025) es Ignacio “Nacho” Torres, del partido PRO dentro de Juntos por el Cambio.</a:t>
            </a:r>
            <a:endParaRPr lang="es-E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4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A643D3-ECDC-408A-B354-AF99591BF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3" y="0"/>
            <a:ext cx="5653475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-3368683" y="-5072302"/>
            <a:ext cx="11966324" cy="14734308"/>
          </a:xfrm>
          <a:prstGeom prst="ellipse">
            <a:avLst/>
          </a:prstGeom>
          <a:gradFill>
            <a:gsLst>
              <a:gs pos="38000">
                <a:schemeClr val="accent2">
                  <a:lumMod val="50000"/>
                </a:schemeClr>
              </a:gs>
              <a:gs pos="85000">
                <a:srgbClr val="DDCAB5"/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1895747" y="1206524"/>
            <a:ext cx="5893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pampa</a:t>
            </a:r>
            <a:endParaRPr lang="es-AR" sz="60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1577489" y="2294852"/>
            <a:ext cx="54111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Extensiones infinitas de llanura, con campos que se tiñen de dorado al atardecer, caminos de tierra que se pierden en el horizonte y una tranquilidad que parece sacada de otro siglo. Este es el territorio de los gauchos, del mate compartido al pie de un molino y del asado bajo las estrellas.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provincia de La Pampa se encuentra en la zona central de la República Argentina, pertenece a la Región Pampeana, aunque por su ubicación intermedia también tiene características de la Región Patagónica en el sur.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Límites: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Norte: Córdoba, San Luis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Sur: Río Negro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Este: Buenos Aires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Oeste: Mendoza</a:t>
            </a:r>
          </a:p>
        </p:txBody>
      </p:sp>
    </p:spTree>
    <p:extLst>
      <p:ext uri="{BB962C8B-B14F-4D97-AF65-F5344CB8AC3E}">
        <p14:creationId xmlns:p14="http://schemas.microsoft.com/office/powerpoint/2010/main" val="2774566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98814C-B8A4-4277-AF73-FC8C1616D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523" y="-262717"/>
            <a:ext cx="6027822" cy="7120717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4766686" y="-3938154"/>
            <a:ext cx="11966324" cy="14734308"/>
          </a:xfrm>
          <a:prstGeom prst="ellipse">
            <a:avLst/>
          </a:prstGeom>
          <a:gradFill>
            <a:gsLst>
              <a:gs pos="13000">
                <a:srgbClr val="4A3351"/>
              </a:gs>
              <a:gs pos="100000">
                <a:srgbClr val="13223D"/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6201912" y="2574758"/>
            <a:ext cx="5601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División política</a:t>
            </a:r>
            <a:endParaRPr lang="es-AR" sz="60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6201912" y="3671596"/>
            <a:ext cx="5402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Pampa está dividida en 22 departamentos. Su capital es Santa Rosa. Las principales ciudades incluyen General Pico, Santa Rosa, Toay, Eduardo Castex, General Acha, entre otras.</a:t>
            </a:r>
            <a:endParaRPr lang="es-E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03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F237644-DC00-4F67-ABB0-8571FF5AC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62" y="0"/>
            <a:ext cx="4753638" cy="670653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-3315674" y="-5072302"/>
            <a:ext cx="11966324" cy="14734308"/>
          </a:xfrm>
          <a:prstGeom prst="ellipse">
            <a:avLst/>
          </a:prstGeom>
          <a:gradFill>
            <a:gsLst>
              <a:gs pos="54000">
                <a:srgbClr val="662A2A"/>
              </a:gs>
              <a:gs pos="100000">
                <a:srgbClr val="DDCAB5"/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2378207" y="1514116"/>
            <a:ext cx="5893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Región geográfica</a:t>
            </a:r>
            <a:endParaRPr lang="es-AR" sz="60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2378207" y="2679165"/>
            <a:ext cx="54111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encuentra en la zona central de la República Argentina. 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Relieve: Es una provincia de llanuras extensas, casi sin montañas. Tiene algunas suaves ondulaciones y zonas de médanos (como dunas de arena).Clima: Templado, con veranos calurosos e inviernos frescos. Llueve más en el este y es más seco hacia el oeste (donde comienza la zona del monte).Vegetación típica: El caldén, un árbol característico que forma pequeños bosques llamados "montes de caldén". También hay pastizales naturales.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Superficie: Aprox. 143.440 km² (es una de las provincias más extensas del país).Población: Alrededor de 360.000 habitantes (según estimaciones recientes).</a:t>
            </a:r>
          </a:p>
        </p:txBody>
      </p:sp>
    </p:spTree>
    <p:extLst>
      <p:ext uri="{BB962C8B-B14F-4D97-AF65-F5344CB8AC3E}">
        <p14:creationId xmlns:p14="http://schemas.microsoft.com/office/powerpoint/2010/main" val="858843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3B674B8-FB11-42FC-B22F-2D827514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291"/>
            <a:ext cx="5300870" cy="7098291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4766686" y="-3938154"/>
            <a:ext cx="11966324" cy="14734308"/>
          </a:xfrm>
          <a:prstGeom prst="ellipse">
            <a:avLst/>
          </a:prstGeom>
          <a:gradFill>
            <a:gsLst>
              <a:gs pos="26000">
                <a:srgbClr val="365232"/>
              </a:gs>
              <a:gs pos="65000">
                <a:srgbClr val="1B2911"/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6201912" y="2574758"/>
            <a:ext cx="5601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gobierno</a:t>
            </a:r>
            <a:endParaRPr lang="es-AR" sz="60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6201912" y="3504465"/>
            <a:ext cx="54021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Tiene un gobierno republicano, democrático y representativo, al igual que el resto del </a:t>
            </a:r>
            <a:r>
              <a:rPr lang="es-AR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país.Posee</a:t>
            </a:r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Poder Ejecutivo (gobernador), un Poder Legislativo unicameral (Cámara de Diputados) y un Poder Judicial. La actual constitución provincial está en vigencia desde 1952 (con reformas posteriores )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encabeza el Gobernador, que es elegido por voto directo cada 4 años. Actualmente (2025), el gobernador es Sergio </a:t>
            </a:r>
            <a:r>
              <a:rPr lang="es-AR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Ziliotto</a:t>
            </a:r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Tiene ministros que lo ayudan, como el de Salud, Educación, Seguridad, etc.</a:t>
            </a:r>
          </a:p>
          <a:p>
            <a:r>
              <a:rPr lang="es-E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s-AR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oto</a:t>
            </a:r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Cámara de diputados</a:t>
            </a:r>
            <a:endParaRPr lang="es-E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77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5ACD88-9301-46B9-A255-2C4F679A1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D51829-F954-40D2-A9E7-B2AE4BEBC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0089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8A1E5E6-8E52-42CD-B128-F7346DD81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1" y="-84221"/>
            <a:ext cx="6749149" cy="7026442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-4980187" y="-3997422"/>
            <a:ext cx="11966324" cy="14734308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55000">
                <a:schemeClr val="accent4">
                  <a:lumMod val="75000"/>
                </a:schemeClr>
              </a:gs>
              <a:gs pos="98000">
                <a:schemeClr val="accent6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242063-80D3-4D17-B84D-C491AABD6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H="1" flipV="1">
            <a:off x="-263423" y="1203630"/>
            <a:ext cx="7834745" cy="1934873"/>
          </a:xfrm>
        </p:spPr>
        <p:txBody>
          <a:bodyPr/>
          <a:lstStyle/>
          <a:p>
            <a:r>
              <a:rPr lang="es-E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Santa Fe</a:t>
            </a:r>
            <a:endParaRPr lang="es-AR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EAEC62-3962-4269-BEBD-A780790E6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959" y="3369732"/>
            <a:ext cx="5650073" cy="3453954"/>
          </a:xfrm>
        </p:spPr>
        <p:txBody>
          <a:bodyPr>
            <a:normAutofit fontScale="85000" lnSpcReduction="20000"/>
          </a:bodyPr>
          <a:lstStyle/>
          <a:p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una de las 23 provincias de Argentina y se encuentra en la región centro-este del país. Es una de las provincias más importantes por su peso económico, su producción agrícola y su rol histórico. Limita con</a:t>
            </a:r>
          </a:p>
          <a:p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Norte: Chaco</a:t>
            </a:r>
          </a:p>
          <a:p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Noreste: Corrientes </a:t>
            </a:r>
          </a:p>
          <a:p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Este: Entre Ríos</a:t>
            </a:r>
          </a:p>
          <a:p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Sur: Buenos Aires </a:t>
            </a:r>
          </a:p>
          <a:p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Oeste: Córdoba</a:t>
            </a:r>
          </a:p>
          <a:p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Noroeste: Santiago del Estero</a:t>
            </a:r>
            <a:endParaRPr lang="es-AR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4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4792A2E-5460-44EB-A80B-884423401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677" y="0"/>
            <a:ext cx="5363567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3337083" y="-4375673"/>
            <a:ext cx="11966324" cy="14734308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75000"/>
                </a:schemeClr>
              </a:gs>
              <a:gs pos="98000">
                <a:schemeClr val="accent6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242063-80D3-4D17-B84D-C491AABD6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H="1" flipV="1">
            <a:off x="3658333" y="2024044"/>
            <a:ext cx="7834745" cy="1934873"/>
          </a:xfrm>
        </p:spPr>
        <p:txBody>
          <a:bodyPr/>
          <a:lstStyle/>
          <a:p>
            <a:r>
              <a:rPr lang="es-ES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División política</a:t>
            </a:r>
            <a:endParaRPr lang="es-AR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EAEC62-3962-4269-BEBD-A780790E6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2166" y="4207958"/>
            <a:ext cx="4759037" cy="1655762"/>
          </a:xfrm>
        </p:spPr>
        <p:txBody>
          <a:bodyPr>
            <a:normAutofit fontScale="85000" lnSpcReduction="10000"/>
          </a:bodyPr>
          <a:lstStyle/>
          <a:p>
            <a:r>
              <a:rPr lang="es-E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Santa fe está dividida en 19 departamentos, cada departamento contiene diferentes municipios y comunas (Específicamente 48 municipios). Los mas importantes son: La capital, Rosario, General lopéz, Castellanos y San Lorenzo</a:t>
            </a:r>
            <a:endParaRPr lang="es-AR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197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4E018A0B-E749-4E71-A899-273318CB6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067227"/>
            <a:ext cx="8435076" cy="8285871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-4469918" y="-4602396"/>
            <a:ext cx="11966324" cy="14734308"/>
          </a:xfrm>
          <a:prstGeom prst="ellipse">
            <a:avLst/>
          </a:prstGeom>
          <a:gradFill>
            <a:gsLst>
              <a:gs pos="88000">
                <a:schemeClr val="accent2">
                  <a:lumMod val="50000"/>
                </a:schemeClr>
              </a:gs>
              <a:gs pos="48000">
                <a:schemeClr val="accent4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958C55-5962-4B44-9DC6-3CEF691DAD84}"/>
              </a:ext>
            </a:extLst>
          </p:cNvPr>
          <p:cNvSpPr txBox="1"/>
          <p:nvPr/>
        </p:nvSpPr>
        <p:spPr>
          <a:xfrm>
            <a:off x="510526" y="2060045"/>
            <a:ext cx="7346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Región geográfica</a:t>
            </a:r>
            <a:endParaRPr lang="es-AR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57F7CE7-8747-4F12-A099-AB5FD244DC2B}"/>
              </a:ext>
            </a:extLst>
          </p:cNvPr>
          <p:cNvSpPr txBox="1"/>
          <p:nvPr/>
        </p:nvSpPr>
        <p:spPr>
          <a:xfrm>
            <a:off x="748322" y="3340658"/>
            <a:ext cx="51098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Pertenece a la región pampeana, caracterizada por:</a:t>
            </a:r>
          </a:p>
          <a:p>
            <a:r>
              <a:rPr lang="es-E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Amplias llanuras, alta productividad agrícola-ganadera e importancia económica y demográfica.</a:t>
            </a:r>
          </a:p>
          <a:p>
            <a:r>
              <a:rPr lang="es-E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físicas: El relieve de Santa Fe es principalmente llano, propio de la llanura pampeana. Tiene suelos fértiles y hay presencia de ríos importantes como el Paraná, Salado y </a:t>
            </a:r>
            <a:r>
              <a:rPr lang="es-ES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Carcaraña</a:t>
            </a:r>
            <a:r>
              <a:rPr lang="es-E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Su población es de aproximadamente 3.6 millones (estimación 2025) Es la tercera provincia mas poblada del país. Su superficie es de aproximadamente 133.007 km².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18501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76CEE0F-F89C-4FDD-B680-38DBA7E20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83" y="0"/>
            <a:ext cx="7834745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5031381" y="-3938154"/>
            <a:ext cx="11966324" cy="14734308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0000">
                <a:schemeClr val="accent2">
                  <a:lumMod val="50000"/>
                </a:schemeClr>
              </a:gs>
              <a:gs pos="41000">
                <a:schemeClr val="accent4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6201912" y="2574758"/>
            <a:ext cx="5601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gobierno</a:t>
            </a:r>
            <a:endParaRPr lang="es-AR" sz="6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6400800" y="3730801"/>
            <a:ext cx="54021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Santa Fe tiene un gobierno republicano, democrático y representativo, como el resto de las provincias argentinas. Su estructura incluye: Poder Ejecutivo: Gobernador 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Poder Legislativo: Cámara de Diputados y Senado provincial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Poder Judicial: Tribunales y Corte Suprema de la provincia</a:t>
            </a:r>
            <a:endParaRPr lang="es-E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46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D1E145-F4C7-4477-AD92-AF6E0870A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94" y="-65328"/>
            <a:ext cx="6548106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-3997650" y="-3938154"/>
            <a:ext cx="11966324" cy="14734308"/>
          </a:xfrm>
          <a:prstGeom prst="ellipse">
            <a:avLst/>
          </a:prstGeom>
          <a:gradFill>
            <a:gsLst>
              <a:gs pos="44000">
                <a:srgbClr val="D16199"/>
              </a:gs>
              <a:gs pos="19000">
                <a:srgbClr val="7030A0"/>
              </a:gs>
              <a:gs pos="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2584398" y="1490008"/>
            <a:ext cx="5601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Santiago del Estero</a:t>
            </a:r>
            <a:endParaRPr lang="es-AR" sz="6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2220070" y="3363672"/>
            <a:ext cx="61821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la provincia más antigua de Argentina: Santiago del Estero fue fundada en 1553 conocida como "Madre de Ciudades".</a:t>
            </a:r>
          </a:p>
          <a:p>
            <a:r>
              <a:rPr lang="es-A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Territorio árido y cálido; clima seco y caluroso en verano.</a:t>
            </a:r>
          </a:p>
          <a:p>
            <a:r>
              <a:rPr lang="es-A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</a:t>
            </a:r>
            <a:r>
              <a:rPr lang="es-A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A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Noroeste-Centro del país, en la región del Gran Chaco</a:t>
            </a:r>
          </a:p>
          <a:p>
            <a:r>
              <a:rPr lang="es-A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Límites:</a:t>
            </a:r>
          </a:p>
          <a:p>
            <a:pPr lvl="1"/>
            <a:r>
              <a:rPr lang="es-A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Norte: Salta</a:t>
            </a:r>
          </a:p>
          <a:p>
            <a:pPr lvl="1"/>
            <a:r>
              <a:rPr lang="es-A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Noreste: Chaco</a:t>
            </a:r>
          </a:p>
          <a:p>
            <a:pPr lvl="1"/>
            <a:r>
              <a:rPr lang="es-A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Este: Santa Fe</a:t>
            </a:r>
          </a:p>
          <a:p>
            <a:pPr lvl="1"/>
            <a:r>
              <a:rPr lang="es-A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Sur: Córdoba</a:t>
            </a:r>
          </a:p>
          <a:p>
            <a:pPr lvl="1"/>
            <a:r>
              <a:rPr lang="es-A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Suroeste: Catamarca</a:t>
            </a:r>
          </a:p>
          <a:p>
            <a:pPr lvl="1"/>
            <a:r>
              <a:rPr lang="es-A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Oeste: Tucumán</a:t>
            </a:r>
          </a:p>
          <a:p>
            <a:endParaRPr lang="es-E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965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9B0D393-E693-4FD4-8FE5-715E4CA5B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45" y="0"/>
            <a:ext cx="4894832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3936847" y="-3524071"/>
            <a:ext cx="11966324" cy="14734308"/>
          </a:xfrm>
          <a:prstGeom prst="ellipse">
            <a:avLst/>
          </a:prstGeom>
          <a:gradFill>
            <a:gsLst>
              <a:gs pos="100000">
                <a:srgbClr val="D16199"/>
              </a:gs>
              <a:gs pos="85000">
                <a:srgbClr val="FB6D6D"/>
              </a:gs>
              <a:gs pos="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5060316" y="2031429"/>
            <a:ext cx="5601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División política</a:t>
            </a:r>
            <a:endParaRPr lang="es-AR" sz="60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8FD0842-4708-412F-B09A-BFA8A70205E3}"/>
              </a:ext>
            </a:extLst>
          </p:cNvPr>
          <p:cNvSpPr txBox="1"/>
          <p:nvPr/>
        </p:nvSpPr>
        <p:spPr>
          <a:xfrm>
            <a:off x="5191598" y="3074258"/>
            <a:ext cx="47284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Capital: Santiago del Estero (ciudad)</a:t>
            </a:r>
          </a:p>
          <a:p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departamentos (Como Capital, Banda, Ojo de agua, </a:t>
            </a:r>
            <a:r>
              <a:rPr lang="es-ES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Con mas de más de 100 municipios y comunas.</a:t>
            </a:r>
          </a:p>
          <a:p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Pertenece a la región del Norte Grande argentino y del Gran Chaco, parcialmente de la región chaqueña seca. </a:t>
            </a:r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Aproximadamente 1.054.000 habitantes (proyección para 2025) Superficie: 136.351 km²</a:t>
            </a:r>
          </a:p>
          <a:p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la 8.ª provincia más extensa del país.</a:t>
            </a:r>
          </a:p>
        </p:txBody>
      </p:sp>
    </p:spTree>
    <p:extLst>
      <p:ext uri="{BB962C8B-B14F-4D97-AF65-F5344CB8AC3E}">
        <p14:creationId xmlns:p14="http://schemas.microsoft.com/office/powerpoint/2010/main" val="1090250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4BCFAC-DA36-4CD8-A29B-D39169254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71" y="-338667"/>
            <a:ext cx="6389629" cy="7196667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-4593253" y="-5076984"/>
            <a:ext cx="11966324" cy="14734308"/>
          </a:xfrm>
          <a:prstGeom prst="ellipse">
            <a:avLst/>
          </a:prstGeom>
          <a:gradFill>
            <a:gsLst>
              <a:gs pos="100000">
                <a:srgbClr val="D16199"/>
              </a:gs>
              <a:gs pos="50000">
                <a:schemeClr val="accent6">
                  <a:lumMod val="5000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1224624" y="889061"/>
            <a:ext cx="5861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Región geográfica</a:t>
            </a:r>
            <a:endParaRPr lang="es-AR" sz="60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1224624" y="2333685"/>
            <a:ext cx="5029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Pertenece a la región del Norte Grande argentino y del Gran Chaco, parcialmente de la región chaqueña seca</a:t>
            </a:r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clima árido o semiárido.</a:t>
            </a:r>
          </a:p>
          <a:p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Relieve llano o suavemente ondulado, típico de la llanura chaqueña. Altura sobre el nivel del mar: entre 100 y 300 metros. Tipos de suelos: áridos, salinos, de baja fertilidad en general. Vegetación natural: monte bajo, con especies como algarrobo, quebracho, mistol. Ríos importantes : Río Dulce (el más importante, atraviesa la provincia de norte a sur) Río Salado, Río Horcones. Hay bañados y esteros, como los Bañados del Río Dulce, que son zonas de inundación estacional. </a:t>
            </a:r>
          </a:p>
          <a:p>
            <a:r>
              <a:rPr lang="es-AR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Clima: semiárido cálido, con veranos muy calurosos y escasas lluvias. Foto: Parque Francisco de Aguirre, principal pulmón verde de la ciudad.</a:t>
            </a:r>
          </a:p>
          <a:p>
            <a:endParaRPr lang="es-E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161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C7CA79-6B21-4333-A378-BD2348842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32"/>
            <a:ext cx="6805448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02E2DE72-797E-4494-97F7-62B77C027505}"/>
              </a:ext>
            </a:extLst>
          </p:cNvPr>
          <p:cNvSpPr/>
          <p:nvPr/>
        </p:nvSpPr>
        <p:spPr>
          <a:xfrm>
            <a:off x="4995286" y="-3938154"/>
            <a:ext cx="11966324" cy="14734308"/>
          </a:xfrm>
          <a:prstGeom prst="ellipse">
            <a:avLst/>
          </a:prstGeom>
          <a:gradFill>
            <a:gsLst>
              <a:gs pos="100000">
                <a:srgbClr val="D16199"/>
              </a:gs>
              <a:gs pos="70000">
                <a:srgbClr val="7030A0"/>
              </a:gs>
              <a:gs pos="15000">
                <a:srgbClr val="DDCAB5"/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B5A3EC-1039-4235-BA9F-84AA92A9D72E}"/>
              </a:ext>
            </a:extLst>
          </p:cNvPr>
          <p:cNvSpPr txBox="1"/>
          <p:nvPr/>
        </p:nvSpPr>
        <p:spPr>
          <a:xfrm>
            <a:off x="6201912" y="2574758"/>
            <a:ext cx="5601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 gobierno</a:t>
            </a:r>
            <a:endParaRPr lang="es-AR" sz="6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FAB4ED-7A58-4A70-9483-FB31ED2496B6}"/>
              </a:ext>
            </a:extLst>
          </p:cNvPr>
          <p:cNvSpPr txBox="1"/>
          <p:nvPr/>
        </p:nvSpPr>
        <p:spPr>
          <a:xfrm>
            <a:off x="6201912" y="3504465"/>
            <a:ext cx="54021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Santiago del Estero tiene autonomía política, como todas las provincias argentinas. Se organiza bajo el sistema republicano, representativo y federal. 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Poder Ejecutivo: Gobernador elegido por voto directo (actualmente Gerardo Zamora)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Poder Legislativo: Cámara de Diputados provincial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Poder Judicial: Tribunal Superior de Justicia de la provincia</a:t>
            </a:r>
          </a:p>
          <a:p>
            <a:r>
              <a:rPr lang="es-AR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Cada municipio tiene su intendente y concejo deliberante. Foto: Casa de gobierno</a:t>
            </a:r>
            <a:endParaRPr lang="es-E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19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1345</Words>
  <Application>Microsoft Office PowerPoint</Application>
  <PresentationFormat>Panorámica</PresentationFormat>
  <Paragraphs>85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Tema de Office</vt:lpstr>
      <vt:lpstr>‘’Conociendo Argentina’’</vt:lpstr>
      <vt:lpstr>Santa Fe</vt:lpstr>
      <vt:lpstr>División política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MARTINA</dc:creator>
  <cp:lastModifiedBy>MARTINA</cp:lastModifiedBy>
  <cp:revision>15</cp:revision>
  <dcterms:created xsi:type="dcterms:W3CDTF">2025-06-11T21:45:49Z</dcterms:created>
  <dcterms:modified xsi:type="dcterms:W3CDTF">2025-06-18T00:13:39Z</dcterms:modified>
</cp:coreProperties>
</file>