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57" r:id="rId2"/>
    <p:sldId id="258" r:id="rId3"/>
    <p:sldId id="259" r:id="rId4"/>
    <p:sldId id="272" r:id="rId5"/>
    <p:sldId id="273" r:id="rId6"/>
    <p:sldId id="274" r:id="rId7"/>
    <p:sldId id="275" r:id="rId8"/>
    <p:sldId id="276" r:id="rId9"/>
    <p:sldId id="277" r:id="rId10"/>
    <p:sldId id="283" r:id="rId11"/>
    <p:sldId id="284" r:id="rId12"/>
    <p:sldId id="285" r:id="rId13"/>
    <p:sldId id="281" r:id="rId14"/>
    <p:sldId id="282" r:id="rId15"/>
    <p:sldId id="286" r:id="rId16"/>
    <p:sldId id="287" r:id="rId17"/>
    <p:sldId id="278" r:id="rId18"/>
    <p:sldId id="279" r:id="rId19"/>
    <p:sldId id="288" r:id="rId20"/>
    <p:sldId id="280" r:id="rId21"/>
    <p:sldId id="260" r:id="rId22"/>
    <p:sldId id="261" r:id="rId23"/>
    <p:sldId id="262" r:id="rId24"/>
    <p:sldId id="289" r:id="rId25"/>
    <p:sldId id="263" r:id="rId26"/>
    <p:sldId id="266" r:id="rId27"/>
    <p:sldId id="268" r:id="rId28"/>
    <p:sldId id="271" r:id="rId29"/>
    <p:sldId id="269" r:id="rId30"/>
    <p:sldId id="270"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15" autoAdjust="0"/>
  </p:normalViewPr>
  <p:slideViewPr>
    <p:cSldViewPr snapToGrid="0">
      <p:cViewPr varScale="1">
        <p:scale>
          <a:sx n="81" d="100"/>
          <a:sy n="81" d="100"/>
        </p:scale>
        <p:origin x="7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6/18/2025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‹Nº›</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3772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6/18/2025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6966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6/18/2025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9199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6/18/2025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4672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E5059C3-6A89-4494-99FF-5A4D6FFD50EB}" type="datetimeFigureOut">
              <a:rPr lang="en-US" smtClean="0"/>
              <a:t>6/18/2025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493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6/18/2025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8114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609285" y="2851331"/>
            <a:ext cx="3893623" cy="307143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66635" y="2851331"/>
            <a:ext cx="3899798" cy="307143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6/18/2025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7179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6/18/2025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733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6/18/2025</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1479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7D525BB-DA17-4BA0-B3C8-3AC3ABC827E6}" type="datetimeFigureOut">
              <a:rPr lang="en-US" smtClean="0"/>
              <a:t>6/18/2025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9467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16C4C9A-3960-41CF-A4E9-2A8FB932454B}" type="datetimeFigureOut">
              <a:rPr lang="en-US" smtClean="0"/>
              <a:t>6/18/2025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17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smtClean="0"/>
              <a:t>6/18/2025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‹Nº›</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880310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commons.wikimedia.org/wiki/File:Presidential_Palace._Ljubljana.jpg"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ommons.wikimedia.org/wiki/File:Sto%C5%BEice_(31669023965).jpg"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commons.wikimedia.org/wiki/File:Ljubljana_farmers_market_type_thing_(9167571868).jp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commons.wikimedia.org/wiki/File:Slovenia_-_Gole_di_Vintgar_(11732379936).jpg"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hyperlink" Target="https://commons.wikimedia.org/wiki/File:Pastoral_Slovenia_View_vineyards.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4697" y="-322218"/>
            <a:ext cx="9892937" cy="7180217"/>
          </a:xfrm>
        </p:spPr>
        <p:txBody>
          <a:bodyPr>
            <a:noAutofit/>
          </a:bodyPr>
          <a:lstStyle/>
          <a:p>
            <a:pPr algn="ctr"/>
            <a:r>
              <a:rPr lang="es-ES" sz="6000" dirty="0" smtClean="0">
                <a:latin typeface="Calibri" panose="020F0502020204030204" pitchFamily="34" charset="0"/>
                <a:cs typeface="Calibri" panose="020F0502020204030204" pitchFamily="34" charset="0"/>
              </a:rPr>
              <a:t/>
            </a:r>
            <a:br>
              <a:rPr lang="es-ES" sz="6000" dirty="0" smtClean="0">
                <a:latin typeface="Calibri" panose="020F0502020204030204" pitchFamily="34" charset="0"/>
                <a:cs typeface="Calibri" panose="020F0502020204030204" pitchFamily="34" charset="0"/>
              </a:rPr>
            </a:br>
            <a:r>
              <a:rPr lang="es-ES" sz="6000" dirty="0">
                <a:latin typeface="Calibri" panose="020F0502020204030204" pitchFamily="34" charset="0"/>
                <a:cs typeface="Calibri" panose="020F0502020204030204" pitchFamily="34" charset="0"/>
              </a:rPr>
              <a:t/>
            </a:r>
            <a:br>
              <a:rPr lang="es-ES" sz="6000" dirty="0">
                <a:latin typeface="Calibri" panose="020F0502020204030204" pitchFamily="34" charset="0"/>
                <a:cs typeface="Calibri" panose="020F0502020204030204" pitchFamily="34" charset="0"/>
              </a:rPr>
            </a:br>
            <a:r>
              <a:rPr lang="es-ES" sz="6000" dirty="0" smtClean="0">
                <a:latin typeface="Calibri" panose="020F0502020204030204" pitchFamily="34" charset="0"/>
                <a:cs typeface="Calibri" panose="020F0502020204030204" pitchFamily="34" charset="0"/>
              </a:rPr>
              <a:t/>
            </a:r>
            <a:br>
              <a:rPr lang="es-ES" sz="6000" dirty="0" smtClean="0">
                <a:latin typeface="Calibri" panose="020F0502020204030204" pitchFamily="34" charset="0"/>
                <a:cs typeface="Calibri" panose="020F0502020204030204" pitchFamily="34" charset="0"/>
              </a:rPr>
            </a:br>
            <a:r>
              <a:rPr lang="es-ES" sz="6000" b="1" i="1" u="sng"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TRABAJO INTEGRADOR DE GEOGRAFIA </a:t>
            </a:r>
            <a:endParaRPr lang="es-AR" sz="6000" b="1" i="1" u="sng" dirty="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562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1808" y="808056"/>
            <a:ext cx="8308741" cy="4425795"/>
          </a:xfrm>
        </p:spPr>
        <p:txBody>
          <a:bodyPr/>
          <a:lstStyle/>
          <a:p>
            <a:pPr algn="l">
              <a:lnSpc>
                <a:spcPct val="100000"/>
              </a:lnSpc>
            </a:pPr>
            <a:r>
              <a:rPr lang="es-ES" sz="32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Cultura y costumbres: </a:t>
            </a:r>
            <a:r>
              <a:rPr lang="es-ES" sz="3200" dirty="0">
                <a:latin typeface="Arial" panose="020B0604020202020204" pitchFamily="34" charset="0"/>
                <a:cs typeface="Arial" panose="020B0604020202020204" pitchFamily="34" charset="0"/>
              </a:rPr>
              <a:t/>
            </a:r>
            <a:br>
              <a:rPr lang="es-ES" sz="3200" dirty="0">
                <a:latin typeface="Arial" panose="020B0604020202020204" pitchFamily="34" charset="0"/>
                <a:cs typeface="Arial" panose="020B0604020202020204" pitchFamily="34" charset="0"/>
              </a:rPr>
            </a:br>
            <a:r>
              <a:rPr lang="es-ES" sz="2000" dirty="0">
                <a:latin typeface="Calibri" panose="020F0502020204030204" pitchFamily="34" charset="0"/>
                <a:cs typeface="Calibri" panose="020F0502020204030204" pitchFamily="34" charset="0"/>
              </a:rPr>
              <a:t>La cultura de Ghana es rica y diversa, influenciada por más de 60 grupos </a:t>
            </a:r>
            <a:r>
              <a:rPr lang="es-ES" sz="2000" dirty="0" smtClean="0">
                <a:latin typeface="Calibri" panose="020F0502020204030204" pitchFamily="34" charset="0"/>
                <a:cs typeface="Calibri" panose="020F0502020204030204" pitchFamily="34" charset="0"/>
              </a:rPr>
              <a:t>étnicos, cada </a:t>
            </a:r>
            <a:r>
              <a:rPr lang="es-ES" sz="2000" dirty="0">
                <a:latin typeface="Calibri" panose="020F0502020204030204" pitchFamily="34" charset="0"/>
                <a:cs typeface="Calibri" panose="020F0502020204030204" pitchFamily="34" charset="0"/>
              </a:rPr>
              <a:t>uno con sus propias tradiciones, música, danza y festivales</a:t>
            </a:r>
            <a:r>
              <a:rPr lang="es-ES" sz="2000" dirty="0" smtClean="0">
                <a:latin typeface="Calibri" panose="020F0502020204030204" pitchFamily="34" charset="0"/>
                <a:cs typeface="Calibri" panose="020F0502020204030204" pitchFamily="34" charset="0"/>
              </a:rPr>
              <a:t>.</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La </a:t>
            </a:r>
            <a:r>
              <a:rPr lang="es-ES" sz="2000" dirty="0">
                <a:latin typeface="Calibri" panose="020F0502020204030204" pitchFamily="34" charset="0"/>
                <a:cs typeface="Calibri" panose="020F0502020204030204" pitchFamily="34" charset="0"/>
              </a:rPr>
              <a:t>sociedad ghanesa valora fuertemente la comunidad y el respeto por los mayores, a quienes se les trata con gran deferencia y se les considera figuras de autoridad.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La </a:t>
            </a:r>
            <a:r>
              <a:rPr lang="es-ES" sz="2000" dirty="0">
                <a:latin typeface="Calibri" panose="020F0502020204030204" pitchFamily="34" charset="0"/>
                <a:cs typeface="Calibri" panose="020F0502020204030204" pitchFamily="34" charset="0"/>
              </a:rPr>
              <a:t>música y la danza son parte integral de la cultura ghanesa, con diversos estilos y ritmos que varían según la región y la ocasión. </a:t>
            </a:r>
            <a:br>
              <a:rPr lang="es-ES" sz="2000" dirty="0">
                <a:latin typeface="Calibri" panose="020F0502020204030204" pitchFamily="34" charset="0"/>
                <a:cs typeface="Calibri" panose="020F0502020204030204" pitchFamily="34" charset="0"/>
              </a:rPr>
            </a:br>
            <a:r>
              <a:rPr lang="es-ES" sz="2000" dirty="0">
                <a:latin typeface="Calibri" panose="020F0502020204030204" pitchFamily="34" charset="0"/>
                <a:cs typeface="Calibri" panose="020F0502020204030204" pitchFamily="34" charset="0"/>
              </a:rPr>
              <a:t>Ghana es conocida por su artesanía, incluyendo la tela </a:t>
            </a:r>
            <a:r>
              <a:rPr lang="es-ES" sz="2000" dirty="0" err="1">
                <a:latin typeface="Calibri" panose="020F0502020204030204" pitchFamily="34" charset="0"/>
                <a:cs typeface="Calibri" panose="020F0502020204030204" pitchFamily="34" charset="0"/>
              </a:rPr>
              <a:t>kente</a:t>
            </a:r>
            <a:r>
              <a:rPr lang="es-ES" sz="2000" dirty="0">
                <a:latin typeface="Calibri" panose="020F0502020204030204" pitchFamily="34" charset="0"/>
                <a:cs typeface="Calibri" panose="020F0502020204030204" pitchFamily="34" charset="0"/>
              </a:rPr>
              <a:t>, los taburetes </a:t>
            </a:r>
            <a:r>
              <a:rPr lang="es-ES" sz="2000" dirty="0" smtClean="0">
                <a:latin typeface="Calibri" panose="020F0502020204030204" pitchFamily="34" charset="0"/>
                <a:cs typeface="Calibri" panose="020F0502020204030204" pitchFamily="34" charset="0"/>
              </a:rPr>
              <a:t>tallados </a:t>
            </a:r>
            <a:r>
              <a:rPr lang="es-ES" sz="2000" dirty="0">
                <a:latin typeface="Calibri" panose="020F0502020204030204" pitchFamily="34" charset="0"/>
                <a:cs typeface="Calibri" panose="020F0502020204030204" pitchFamily="34" charset="0"/>
              </a:rPr>
              <a:t>a mano y las muñecas de fertilidad.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AR" sz="2000" dirty="0" smtClean="0">
                <a:latin typeface="Calibri" panose="020F0502020204030204" pitchFamily="34" charset="0"/>
                <a:cs typeface="Calibri" panose="020F0502020204030204" pitchFamily="34" charset="0"/>
              </a:rPr>
              <a:t/>
            </a:r>
            <a:br>
              <a:rPr lang="es-AR" sz="2000" dirty="0" smtClean="0">
                <a:latin typeface="Calibri" panose="020F0502020204030204" pitchFamily="34" charset="0"/>
                <a:cs typeface="Calibri" panose="020F0502020204030204" pitchFamily="34" charset="0"/>
              </a:rPr>
            </a:br>
            <a:endParaRPr lang="es-AR" b="1" dirty="0">
              <a:solidFill>
                <a:schemeClr val="accent5"/>
              </a:solidFill>
              <a:effectLst>
                <a:outerShdw blurRad="38100" dist="38100" dir="2700000" algn="tl">
                  <a:srgbClr val="000000">
                    <a:alpha val="43137"/>
                  </a:srgbClr>
                </a:outerShdw>
              </a:effectLst>
            </a:endParaRPr>
          </a:p>
        </p:txBody>
      </p:sp>
      <p:pic>
        <p:nvPicPr>
          <p:cNvPr id="3" name="Imagen 2"/>
          <p:cNvPicPr>
            <a:picLocks noChangeAspect="1"/>
          </p:cNvPicPr>
          <p:nvPr/>
        </p:nvPicPr>
        <p:blipFill>
          <a:blip r:embed="rId2"/>
          <a:stretch>
            <a:fillRect/>
          </a:stretch>
        </p:blipFill>
        <p:spPr>
          <a:xfrm>
            <a:off x="6302828" y="4084320"/>
            <a:ext cx="4087221" cy="2299062"/>
          </a:xfrm>
          <a:prstGeom prst="rect">
            <a:avLst/>
          </a:prstGeom>
        </p:spPr>
      </p:pic>
    </p:spTree>
    <p:extLst>
      <p:ext uri="{BB962C8B-B14F-4D97-AF65-F5344CB8AC3E}">
        <p14:creationId xmlns:p14="http://schemas.microsoft.com/office/powerpoint/2010/main" val="828425868"/>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1808" y="808056"/>
            <a:ext cx="8091026" cy="3250138"/>
          </a:xfrm>
        </p:spPr>
        <p:txBody>
          <a:bodyPr>
            <a:normAutofit/>
          </a:bodyPr>
          <a:lstStyle/>
          <a:p>
            <a:pPr algn="l"/>
            <a:r>
              <a:rPr lang="es-ES" sz="32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Comida:</a:t>
            </a:r>
            <a:r>
              <a:rPr lang="es-ES" sz="2000" b="1" dirty="0" smtClean="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s-ES" sz="2000" b="1" dirty="0" smtClean="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Ghana </a:t>
            </a:r>
            <a:r>
              <a:rPr lang="es-ES" sz="2000" dirty="0">
                <a:latin typeface="Calibri" panose="020F0502020204030204" pitchFamily="34" charset="0"/>
                <a:cs typeface="Calibri" panose="020F0502020204030204" pitchFamily="34" charset="0"/>
              </a:rPr>
              <a:t>tiene una rica y variada gastronomía. Algunos de los platos más populares incluyen el </a:t>
            </a:r>
            <a:r>
              <a:rPr lang="es-ES" sz="2000" dirty="0" err="1">
                <a:latin typeface="Calibri" panose="020F0502020204030204" pitchFamily="34" charset="0"/>
                <a:cs typeface="Calibri" panose="020F0502020204030204" pitchFamily="34" charset="0"/>
              </a:rPr>
              <a:t>fufu</a:t>
            </a:r>
            <a:r>
              <a:rPr lang="es-ES" sz="2000" dirty="0">
                <a:latin typeface="Calibri" panose="020F0502020204030204" pitchFamily="34" charset="0"/>
                <a:cs typeface="Calibri" panose="020F0502020204030204" pitchFamily="34" charset="0"/>
              </a:rPr>
              <a:t>, un puré de raíces como el ñame o la yuca, a menudo servido con sopas; el </a:t>
            </a:r>
            <a:r>
              <a:rPr lang="es-ES" sz="2000" dirty="0" err="1">
                <a:latin typeface="Calibri" panose="020F0502020204030204" pitchFamily="34" charset="0"/>
                <a:cs typeface="Calibri" panose="020F0502020204030204" pitchFamily="34" charset="0"/>
              </a:rPr>
              <a:t>waakye</a:t>
            </a:r>
            <a:r>
              <a:rPr lang="es-ES" sz="2000" dirty="0">
                <a:latin typeface="Calibri" panose="020F0502020204030204" pitchFamily="34" charset="0"/>
                <a:cs typeface="Calibri" panose="020F0502020204030204" pitchFamily="34" charset="0"/>
              </a:rPr>
              <a:t>, una mezcla de arroz y frijoles; el </a:t>
            </a:r>
            <a:r>
              <a:rPr lang="es-ES" sz="2000" dirty="0" err="1">
                <a:latin typeface="Calibri" panose="020F0502020204030204" pitchFamily="34" charset="0"/>
                <a:cs typeface="Calibri" panose="020F0502020204030204" pitchFamily="34" charset="0"/>
              </a:rPr>
              <a:t>jollof</a:t>
            </a:r>
            <a:r>
              <a:rPr lang="es-ES" sz="2000" dirty="0">
                <a:latin typeface="Calibri" panose="020F0502020204030204" pitchFamily="34" charset="0"/>
                <a:cs typeface="Calibri" panose="020F0502020204030204" pitchFamily="34" charset="0"/>
              </a:rPr>
              <a:t>, un arroz especiado; y el red </a:t>
            </a:r>
            <a:r>
              <a:rPr lang="es-ES" sz="2000" dirty="0" err="1">
                <a:latin typeface="Calibri" panose="020F0502020204030204" pitchFamily="34" charset="0"/>
                <a:cs typeface="Calibri" panose="020F0502020204030204" pitchFamily="34" charset="0"/>
              </a:rPr>
              <a:t>red</a:t>
            </a:r>
            <a:r>
              <a:rPr lang="es-ES" sz="2000" dirty="0">
                <a:latin typeface="Calibri" panose="020F0502020204030204" pitchFamily="34" charset="0"/>
                <a:cs typeface="Calibri" panose="020F0502020204030204" pitchFamily="34" charset="0"/>
              </a:rPr>
              <a:t>, un plato de frijoles y plátanos maduros fritos en aceite de palma. También son populares las sopas como la sopa de maní y la light </a:t>
            </a:r>
            <a:r>
              <a:rPr lang="es-ES" sz="2000" dirty="0" err="1">
                <a:latin typeface="Calibri" panose="020F0502020204030204" pitchFamily="34" charset="0"/>
                <a:cs typeface="Calibri" panose="020F0502020204030204" pitchFamily="34" charset="0"/>
              </a:rPr>
              <a:t>soup</a:t>
            </a:r>
            <a:r>
              <a:rPr lang="es-ES" sz="2000" dirty="0">
                <a:latin typeface="Calibri" panose="020F0502020204030204" pitchFamily="34" charset="0"/>
                <a:cs typeface="Calibri" panose="020F0502020204030204" pitchFamily="34" charset="0"/>
              </a:rPr>
              <a:t> (sopa ligera)</a:t>
            </a:r>
            <a:endParaRPr lang="es-AR" sz="2000" dirty="0">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2"/>
          <a:stretch>
            <a:fillRect/>
          </a:stretch>
        </p:blipFill>
        <p:spPr>
          <a:xfrm>
            <a:off x="4498913" y="3649013"/>
            <a:ext cx="3645845" cy="2428405"/>
          </a:xfrm>
          <a:prstGeom prst="rect">
            <a:avLst/>
          </a:prstGeom>
        </p:spPr>
      </p:pic>
    </p:spTree>
    <p:extLst>
      <p:ext uri="{BB962C8B-B14F-4D97-AF65-F5344CB8AC3E}">
        <p14:creationId xmlns:p14="http://schemas.microsoft.com/office/powerpoint/2010/main" val="1308937559"/>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1808" y="808056"/>
            <a:ext cx="7958331" cy="4911426"/>
          </a:xfrm>
        </p:spPr>
        <p:txBody>
          <a:bodyPr>
            <a:normAutofit/>
          </a:bodyPr>
          <a:lstStyle/>
          <a:p>
            <a:pPr algn="l"/>
            <a:r>
              <a:rPr lang="es-ES" sz="32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Economía</a:t>
            </a:r>
            <a:r>
              <a:rPr lang="es-ES" sz="32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3200" dirty="0"/>
              <a:t/>
            </a:r>
            <a:br>
              <a:rPr lang="es-ES" sz="3200" dirty="0"/>
            </a:br>
            <a:r>
              <a:rPr lang="es-ES" dirty="0" smtClean="0"/>
              <a:t/>
            </a:r>
            <a:br>
              <a:rPr lang="es-ES" dirty="0" smtClean="0"/>
            </a:br>
            <a:r>
              <a:rPr lang="es-ES" sz="2000" dirty="0" smtClean="0">
                <a:latin typeface="Calibri" panose="020F0502020204030204" pitchFamily="34" charset="0"/>
                <a:cs typeface="Calibri" panose="020F0502020204030204" pitchFamily="34" charset="0"/>
              </a:rPr>
              <a:t>La </a:t>
            </a:r>
            <a:r>
              <a:rPr lang="es-ES" sz="2000" dirty="0">
                <a:latin typeface="Calibri" panose="020F0502020204030204" pitchFamily="34" charset="0"/>
                <a:cs typeface="Calibri" panose="020F0502020204030204" pitchFamily="34" charset="0"/>
              </a:rPr>
              <a:t>economía de Ghana es diversa, con sectores clave como la agricultura, la minería (oro, petróleo, bauxita, manganeso) y la industria manufacturera. A pesar de ser una de las economías de más rápido crecimiento en África, Ghana enfrenta desafíos como la deuda y la dependencia de las materias primas.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endParaRPr lang="es-A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5917084"/>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6993" y="797108"/>
            <a:ext cx="4656931" cy="1081705"/>
          </a:xfrm>
        </p:spPr>
        <p:txBody>
          <a:bodyPr>
            <a:normAutofit/>
          </a:bodyPr>
          <a:lstStyle/>
          <a:p>
            <a:pPr algn="ctr"/>
            <a:r>
              <a:rPr lang="es-ES" sz="4400" b="1" dirty="0" smtClean="0"/>
              <a:t>Cuba</a:t>
            </a:r>
            <a:endParaRPr lang="es-AR" sz="4400" b="1" dirty="0"/>
          </a:p>
        </p:txBody>
      </p:sp>
      <p:sp>
        <p:nvSpPr>
          <p:cNvPr id="3" name="Marcador de contenido 2"/>
          <p:cNvSpPr>
            <a:spLocks noGrp="1"/>
          </p:cNvSpPr>
          <p:nvPr>
            <p:ph sz="half" idx="1"/>
          </p:nvPr>
        </p:nvSpPr>
        <p:spPr>
          <a:xfrm>
            <a:off x="1323704" y="1506583"/>
            <a:ext cx="5329646" cy="5094514"/>
          </a:xfrm>
        </p:spPr>
        <p:txBody>
          <a:bodyPr>
            <a:normAutofit/>
          </a:bodyPr>
          <a:lstStyle/>
          <a:p>
            <a:pPr marL="0" lvl="0" indent="0">
              <a:lnSpc>
                <a:spcPct val="107000"/>
              </a:lnSpc>
              <a:spcAft>
                <a:spcPts val="0"/>
              </a:spcAft>
              <a:buNone/>
            </a:pPr>
            <a:endParaRPr lang="es-ES" kern="100" dirty="0" smtClean="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None/>
            </a:pPr>
            <a:endParaRPr lang="es-ES" kern="1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None/>
            </a:pPr>
            <a:r>
              <a:rPr lang="es-ES" kern="100" dirty="0" smtClean="0">
                <a:latin typeface="Calibri" panose="020F0502020204030204" pitchFamily="34" charset="0"/>
                <a:ea typeface="Calibri" panose="020F0502020204030204" pitchFamily="34" charset="0"/>
                <a:cs typeface="Times New Roman" panose="02020603050405020304" pitchFamily="18" charset="0"/>
              </a:rPr>
              <a:t>Cuba</a:t>
            </a:r>
            <a:r>
              <a:rPr lang="es-ES" kern="100" dirty="0">
                <a:latin typeface="Calibri" panose="020F0502020204030204" pitchFamily="34" charset="0"/>
                <a:ea typeface="Calibri" panose="020F0502020204030204" pitchFamily="34" charset="0"/>
                <a:cs typeface="Times New Roman" panose="02020603050405020304" pitchFamily="18" charset="0"/>
              </a:rPr>
              <a:t>, oficialmente República de Cuba, es un país soberano insular, asentado en las Antillas del mar Caribe. </a:t>
            </a:r>
            <a:endParaRPr lang="es-ES" kern="100" dirty="0" smtClean="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None/>
            </a:pPr>
            <a:r>
              <a:rPr lang="es-ES" kern="100" dirty="0" smtClean="0">
                <a:latin typeface="Calibri" panose="020F0502020204030204" pitchFamily="34" charset="0"/>
                <a:ea typeface="Calibri" panose="020F0502020204030204" pitchFamily="34" charset="0"/>
                <a:cs typeface="Times New Roman" panose="02020603050405020304" pitchFamily="18" charset="0"/>
              </a:rPr>
              <a:t>El </a:t>
            </a:r>
            <a:r>
              <a:rPr lang="es-ES" kern="100" dirty="0">
                <a:latin typeface="Calibri" panose="020F0502020204030204" pitchFamily="34" charset="0"/>
                <a:ea typeface="Calibri" panose="020F0502020204030204" pitchFamily="34" charset="0"/>
                <a:cs typeface="Times New Roman" panose="02020603050405020304" pitchFamily="18" charset="0"/>
              </a:rPr>
              <a:t>territorio está organizado en quince provincias y un municipio especial con La Habana como capital y ciudad más poblada.</a:t>
            </a:r>
            <a:endParaRPr lang="es-AR"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Cuba - Wikipedia, la enciclopedia lib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35879" y="277862"/>
            <a:ext cx="3693205" cy="184660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8181159" y="3938043"/>
            <a:ext cx="2447925" cy="2447925"/>
          </a:xfrm>
          <a:prstGeom prst="rect">
            <a:avLst/>
          </a:prstGeom>
        </p:spPr>
      </p:pic>
    </p:spTree>
    <p:extLst>
      <p:ext uri="{BB962C8B-B14F-4D97-AF65-F5344CB8AC3E}">
        <p14:creationId xmlns:p14="http://schemas.microsoft.com/office/powerpoint/2010/main" val="35563272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1085" y="87086"/>
            <a:ext cx="7576457" cy="4110100"/>
          </a:xfrm>
          <a:prstGeom prst="rect">
            <a:avLst/>
          </a:prstGeom>
        </p:spPr>
        <p:txBody>
          <a:bodyPr wrap="square">
            <a:spAutoFit/>
          </a:bodyPr>
          <a:lstStyle/>
          <a:p>
            <a:pPr lvl="0" algn="just">
              <a:lnSpc>
                <a:spcPct val="107000"/>
              </a:lnSpc>
              <a:spcAft>
                <a:spcPts val="0"/>
              </a:spcAft>
            </a:pPr>
            <a:r>
              <a:rPr lang="es-ES" sz="2000" kern="100" dirty="0">
                <a:latin typeface="Calibri" panose="020F0502020204030204" pitchFamily="34" charset="0"/>
                <a:ea typeface="Calibri" panose="020F0502020204030204" pitchFamily="34" charset="0"/>
                <a:cs typeface="Times New Roman" panose="02020603050405020304" pitchFamily="18" charset="0"/>
              </a:rPr>
              <a:t>Cuba es la mayor y mas occidental de las Antillas Mayores y está estratégicamente ubicada a la entrada del Golfo de México , su costa meridional es bañada por el Mar Caribe y la norte por el Océano Atlántico y el Golfo de México </a:t>
            </a:r>
            <a:r>
              <a:rPr lang="es-ES" sz="2000" kern="100" dirty="0" smtClean="0">
                <a:latin typeface="Calibri" panose="020F0502020204030204" pitchFamily="34" charset="0"/>
                <a:ea typeface="Calibri" panose="020F0502020204030204" pitchFamily="34" charset="0"/>
                <a:cs typeface="Times New Roman" panose="02020603050405020304" pitchFamily="18" charset="0"/>
              </a:rPr>
              <a:t>.</a:t>
            </a:r>
            <a:endParaRPr lang="es-AR" sz="2000" kern="100" dirty="0" smtClean="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s-ES" sz="2000" kern="100" dirty="0" smtClean="0">
                <a:latin typeface="Calibri" panose="020F0502020204030204" pitchFamily="34" charset="0"/>
                <a:ea typeface="Calibri" panose="020F0502020204030204" pitchFamily="34" charset="0"/>
                <a:cs typeface="Times New Roman" panose="02020603050405020304" pitchFamily="18" charset="0"/>
              </a:rPr>
              <a:t>Está situada a la entrada del Golfo de México , en el Mar Caribe.</a:t>
            </a:r>
          </a:p>
          <a:p>
            <a:pPr lvl="0" algn="just">
              <a:lnSpc>
                <a:spcPct val="107000"/>
              </a:lnSpc>
              <a:spcAft>
                <a:spcPts val="0"/>
              </a:spcAft>
            </a:pPr>
            <a:endParaRPr lang="es-ES" sz="20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s-ES" sz="2800" b="1" kern="100" dirty="0" smtClean="0">
                <a:solidFill>
                  <a:schemeClr val="accent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Clima: </a:t>
            </a:r>
          </a:p>
          <a:p>
            <a:pPr lvl="0">
              <a:lnSpc>
                <a:spcPct val="107000"/>
              </a:lnSpc>
              <a:spcAft>
                <a:spcPts val="0"/>
              </a:spcAft>
            </a:pPr>
            <a:r>
              <a:rPr lang="es-ES" sz="2000" kern="100" dirty="0">
                <a:latin typeface="Calibri" panose="020F0502020204030204" pitchFamily="34" charset="0"/>
                <a:ea typeface="Calibri" panose="020F0502020204030204" pitchFamily="34" charset="0"/>
                <a:cs typeface="Times New Roman" panose="02020603050405020304" pitchFamily="18" charset="0"/>
              </a:rPr>
              <a:t>U</a:t>
            </a:r>
            <a:r>
              <a:rPr lang="es-ES" sz="2000" kern="100" dirty="0" smtClean="0">
                <a:latin typeface="Calibri" panose="020F0502020204030204" pitchFamily="34" charset="0"/>
                <a:ea typeface="Calibri" panose="020F0502020204030204" pitchFamily="34" charset="0"/>
                <a:cs typeface="Times New Roman" panose="02020603050405020304" pitchFamily="18" charset="0"/>
              </a:rPr>
              <a:t>n clima tropical , vulnerable a desastres naturales entre los que destacan los huracanes y tormentas tropicales .Es un Estado socialista organizado como república unitaria y democrática .</a:t>
            </a:r>
            <a:endParaRPr lang="es-AR" sz="2000" kern="1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s-AR"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5495108" y="3675969"/>
            <a:ext cx="5211596" cy="2931523"/>
          </a:xfrm>
          <a:prstGeom prst="rect">
            <a:avLst/>
          </a:prstGeom>
        </p:spPr>
      </p:pic>
    </p:spTree>
    <p:extLst>
      <p:ext uri="{BB962C8B-B14F-4D97-AF65-F5344CB8AC3E}">
        <p14:creationId xmlns:p14="http://schemas.microsoft.com/office/powerpoint/2010/main" val="1905922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1809" y="808056"/>
            <a:ext cx="7786226" cy="4817681"/>
          </a:xfrm>
        </p:spPr>
        <p:txBody>
          <a:bodyPr>
            <a:normAutofit/>
          </a:bodyPr>
          <a:lstStyle/>
          <a:p>
            <a:pPr algn="l"/>
            <a:r>
              <a:rPr lang="es-ES" sz="36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Relieve e hidrografía</a:t>
            </a:r>
            <a:r>
              <a:rPr lang="es-ES" sz="36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32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dirty="0" smtClean="0"/>
              <a:t/>
            </a:r>
            <a:br>
              <a:rPr lang="es-ES" dirty="0" smtClean="0"/>
            </a:br>
            <a:r>
              <a:rPr lang="es-ES" sz="2000" dirty="0" smtClean="0"/>
              <a:t>El </a:t>
            </a:r>
            <a:r>
              <a:rPr lang="es-ES" sz="2000" dirty="0"/>
              <a:t>relieve de Cuba se caracteriza por ser predominantemente llano, con un 75% de llanuras, aunque también cuenta con sistemas montañosos en el centro y el oriente de la isla. La hidrografía cubana se define por ríos cortos y de poco caudal, influenciada por el relieve y el </a:t>
            </a:r>
            <a:r>
              <a:rPr lang="es-ES" sz="2000" dirty="0" smtClean="0"/>
              <a:t>clima</a:t>
            </a:r>
            <a:r>
              <a:rPr lang="es-ES" sz="2000" dirty="0"/>
              <a:t>. </a:t>
            </a:r>
            <a:r>
              <a:rPr lang="es-ES" sz="2000" dirty="0" smtClean="0"/>
              <a:t/>
            </a:r>
            <a:br>
              <a:rPr lang="es-ES" sz="2000" dirty="0" smtClean="0"/>
            </a:br>
            <a:r>
              <a:rPr lang="es-ES" sz="2000" dirty="0"/>
              <a:t/>
            </a:r>
            <a:br>
              <a:rPr lang="es-ES" sz="2000" dirty="0"/>
            </a:br>
            <a:endParaRPr lang="es-AR" sz="2000" dirty="0"/>
          </a:p>
        </p:txBody>
      </p:sp>
      <p:pic>
        <p:nvPicPr>
          <p:cNvPr id="3" name="Imagen 2"/>
          <p:cNvPicPr>
            <a:picLocks noChangeAspect="1"/>
          </p:cNvPicPr>
          <p:nvPr/>
        </p:nvPicPr>
        <p:blipFill>
          <a:blip r:embed="rId2"/>
          <a:stretch>
            <a:fillRect/>
          </a:stretch>
        </p:blipFill>
        <p:spPr>
          <a:xfrm>
            <a:off x="3539897" y="3499756"/>
            <a:ext cx="5412514" cy="3041145"/>
          </a:xfrm>
          <a:prstGeom prst="rect">
            <a:avLst/>
          </a:prstGeom>
        </p:spPr>
      </p:pic>
    </p:spTree>
    <p:extLst>
      <p:ext uri="{BB962C8B-B14F-4D97-AF65-F5344CB8AC3E}">
        <p14:creationId xmlns:p14="http://schemas.microsoft.com/office/powerpoint/2010/main" val="33524630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5749" y="808056"/>
            <a:ext cx="6984274" cy="3206596"/>
          </a:xfrm>
        </p:spPr>
        <p:txBody>
          <a:bodyPr>
            <a:normAutofit fontScale="90000"/>
          </a:bodyPr>
          <a:lstStyle/>
          <a:p>
            <a:pPr algn="l"/>
            <a:r>
              <a:rPr lang="es-ES" b="1" dirty="0">
                <a:solidFill>
                  <a:schemeClr val="accent5"/>
                </a:solidFill>
                <a:effectLst>
                  <a:outerShdw blurRad="38100" dist="38100" dir="2700000" algn="tl">
                    <a:srgbClr val="000000">
                      <a:alpha val="43137"/>
                    </a:srgbClr>
                  </a:outerShdw>
                </a:effectLst>
              </a:rPr>
              <a:t>Cultura y tradición</a:t>
            </a:r>
            <a:r>
              <a:rPr lang="es-ES" dirty="0">
                <a:solidFill>
                  <a:schemeClr val="accent5"/>
                </a:solidFill>
              </a:rPr>
              <a:t>: </a:t>
            </a:r>
            <a:r>
              <a:rPr lang="es-ES" dirty="0"/>
              <a:t/>
            </a:r>
            <a:br>
              <a:rPr lang="es-ES" dirty="0"/>
            </a:br>
            <a:r>
              <a:rPr lang="es-ES" sz="2200" dirty="0" smtClean="0">
                <a:latin typeface="Calibri" panose="020F0502020204030204" pitchFamily="34" charset="0"/>
                <a:cs typeface="Calibri" panose="020F0502020204030204" pitchFamily="34" charset="0"/>
              </a:rPr>
              <a:t>La </a:t>
            </a:r>
            <a:r>
              <a:rPr lang="es-ES" sz="2200" dirty="0">
                <a:latin typeface="Calibri" panose="020F0502020204030204" pitchFamily="34" charset="0"/>
                <a:cs typeface="Calibri" panose="020F0502020204030204" pitchFamily="34" charset="0"/>
              </a:rPr>
              <a:t>cultura cubana es una rica mezcla de influencias españolas, africanas y latinoamericanas, lo que se refleja en su música, danza, religión, gastronomía y tradiciones. La música, con ritmos como el son, la salsa, el mambo y el bolero, es un elemento fundamental de la identidad cubana. Las fiestas populares, como el Carnaval de Santiago de Cuba, son vibrantes expresiones de alegría y tradición, donde la música y la danza son protagonistas. La religión, incluyendo el catolicismo y la santería, también juega un papel importante en la vida cultural del país, con sincretismo religioso y rituales que combinan elementos de diferentes tradiciones. </a:t>
            </a:r>
            <a:br>
              <a:rPr lang="es-ES" sz="2200" dirty="0">
                <a:latin typeface="Calibri" panose="020F0502020204030204" pitchFamily="34" charset="0"/>
                <a:cs typeface="Calibri" panose="020F0502020204030204" pitchFamily="34" charset="0"/>
              </a:rPr>
            </a:br>
            <a:endParaRPr lang="es-AR" sz="2200" dirty="0">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2"/>
          <a:stretch>
            <a:fillRect/>
          </a:stretch>
        </p:blipFill>
        <p:spPr>
          <a:xfrm>
            <a:off x="4885509" y="4323806"/>
            <a:ext cx="2383743" cy="1792379"/>
          </a:xfrm>
          <a:prstGeom prst="rect">
            <a:avLst/>
          </a:prstGeom>
        </p:spPr>
      </p:pic>
      <p:sp>
        <p:nvSpPr>
          <p:cNvPr id="5" name="Rectángulo 4"/>
          <p:cNvSpPr/>
          <p:nvPr/>
        </p:nvSpPr>
        <p:spPr>
          <a:xfrm>
            <a:off x="4301676" y="6142655"/>
            <a:ext cx="3779520" cy="523220"/>
          </a:xfrm>
          <a:prstGeom prst="rect">
            <a:avLst/>
          </a:prstGeom>
        </p:spPr>
        <p:txBody>
          <a:bodyPr wrap="square">
            <a:spAutoFit/>
          </a:bodyPr>
          <a:lstStyle/>
          <a:p>
            <a:r>
              <a:rPr lang="es-ES" sz="1400" dirty="0"/>
              <a:t>El café, las tazas del cafecito y el "cafecito cubano", tres emblemas cotidianos de Cuba</a:t>
            </a:r>
            <a:endParaRPr lang="es-AR" sz="1400" dirty="0"/>
          </a:p>
        </p:txBody>
      </p:sp>
    </p:spTree>
    <p:extLst>
      <p:ext uri="{BB962C8B-B14F-4D97-AF65-F5344CB8AC3E}">
        <p14:creationId xmlns:p14="http://schemas.microsoft.com/office/powerpoint/2010/main" val="35733083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9873" y="805817"/>
            <a:ext cx="4914333" cy="1081705"/>
          </a:xfrm>
        </p:spPr>
        <p:txBody>
          <a:bodyPr/>
          <a:lstStyle/>
          <a:p>
            <a:r>
              <a:rPr lang="es-ES" sz="4400" b="1" dirty="0" smtClean="0"/>
              <a:t>Indonesia</a:t>
            </a:r>
            <a:endParaRPr lang="es-AR" sz="4400" b="1" dirty="0"/>
          </a:p>
        </p:txBody>
      </p:sp>
      <p:sp>
        <p:nvSpPr>
          <p:cNvPr id="3" name="Marcador de contenido 2"/>
          <p:cNvSpPr>
            <a:spLocks noGrp="1"/>
          </p:cNvSpPr>
          <p:nvPr>
            <p:ph sz="half" idx="1"/>
          </p:nvPr>
        </p:nvSpPr>
        <p:spPr>
          <a:xfrm>
            <a:off x="2256582" y="1529656"/>
            <a:ext cx="3960890" cy="4519750"/>
          </a:xfrm>
        </p:spPr>
        <p:txBody>
          <a:bodyPr>
            <a:normAutofit/>
          </a:bodyPr>
          <a:lstStyle/>
          <a:p>
            <a:endParaRPr lang="es-AR" sz="2400" dirty="0">
              <a:solidFill>
                <a:srgbClr val="000000"/>
              </a:solidFill>
              <a:latin typeface="Aptos"/>
            </a:endParaRPr>
          </a:p>
          <a:p>
            <a:r>
              <a:rPr lang="es-ES" sz="2400" dirty="0">
                <a:solidFill>
                  <a:srgbClr val="000000"/>
                </a:solidFill>
                <a:latin typeface="Aptos"/>
              </a:rPr>
              <a:t> </a:t>
            </a:r>
            <a:r>
              <a:rPr lang="es-ES" dirty="0">
                <a:latin typeface="Aptos"/>
              </a:rPr>
              <a:t>Indonesia es un país del Sudeste Asiático, se encuentra entre los océanos Pacífico e Índico, los mares que lo rodean son: Mar de Java, Mar de Flores, Mar de Banda, Mar de Timor, Mar de Célebes, Mar de </a:t>
            </a:r>
            <a:r>
              <a:rPr lang="es-ES" dirty="0" err="1">
                <a:latin typeface="Aptos"/>
              </a:rPr>
              <a:t>Arafura</a:t>
            </a:r>
            <a:r>
              <a:rPr lang="es-ES" dirty="0">
                <a:latin typeface="Aptos"/>
              </a:rPr>
              <a:t> y el Mar de </a:t>
            </a:r>
            <a:r>
              <a:rPr lang="es-ES" dirty="0" err="1">
                <a:latin typeface="Aptos"/>
              </a:rPr>
              <a:t>Molucas</a:t>
            </a:r>
            <a:r>
              <a:rPr lang="es-ES" dirty="0">
                <a:latin typeface="Aptos"/>
              </a:rPr>
              <a:t>.</a:t>
            </a:r>
            <a:endParaRPr lang="es-AR" dirty="0"/>
          </a:p>
        </p:txBody>
      </p:sp>
      <p:pic>
        <p:nvPicPr>
          <p:cNvPr id="4098" name="Picture 2" descr="Colores y Significado Bandera Indonesia | Blog de Banderas VD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49091" y="2189086"/>
            <a:ext cx="3775664" cy="2360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566263" y="4628560"/>
            <a:ext cx="4764755" cy="1077218"/>
          </a:xfrm>
          <a:prstGeom prst="rect">
            <a:avLst/>
          </a:prstGeom>
        </p:spPr>
        <p:txBody>
          <a:bodyPr wrap="square">
            <a:spAutoFit/>
          </a:bodyPr>
          <a:lstStyle/>
          <a:p>
            <a:r>
              <a:rPr lang="es-ES" sz="1600" dirty="0"/>
              <a:t>La bandera de Indonesia es roja y blanca: el rojo representa el coraje y la sangre, y el blanco la pureza y el alma, inspirada en la antigua bandera del Imperio </a:t>
            </a:r>
            <a:r>
              <a:rPr lang="es-ES" sz="1600" dirty="0" err="1"/>
              <a:t>Majapahit</a:t>
            </a:r>
            <a:r>
              <a:rPr lang="es-ES" sz="1600" dirty="0"/>
              <a:t>.</a:t>
            </a:r>
          </a:p>
        </p:txBody>
      </p:sp>
    </p:spTree>
    <p:extLst>
      <p:ext uri="{BB962C8B-B14F-4D97-AF65-F5344CB8AC3E}">
        <p14:creationId xmlns:p14="http://schemas.microsoft.com/office/powerpoint/2010/main" val="31392821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6544" y="89510"/>
            <a:ext cx="8212183" cy="2646878"/>
          </a:xfrm>
          <a:prstGeom prst="rect">
            <a:avLst/>
          </a:prstGeom>
        </p:spPr>
        <p:txBody>
          <a:bodyPr wrap="square">
            <a:spAutoFit/>
          </a:bodyPr>
          <a:lstStyle/>
          <a:p>
            <a:endParaRPr lang="es-AR" dirty="0">
              <a:solidFill>
                <a:srgbClr val="000000"/>
              </a:solidFill>
              <a:latin typeface="Aptos"/>
            </a:endParaRPr>
          </a:p>
          <a:p>
            <a:r>
              <a:rPr lang="es-ES" dirty="0">
                <a:solidFill>
                  <a:srgbClr val="000000"/>
                </a:solidFill>
                <a:latin typeface="Aptos"/>
              </a:rPr>
              <a:t> </a:t>
            </a:r>
            <a:r>
              <a:rPr lang="es-ES" sz="2000" dirty="0">
                <a:latin typeface="Calibri" panose="020F0502020204030204" pitchFamily="34" charset="0"/>
                <a:cs typeface="Calibri" panose="020F0502020204030204" pitchFamily="34" charset="0"/>
              </a:rPr>
              <a:t>Indonesia se divide en provincias, las cuales son 34 provincias. </a:t>
            </a:r>
            <a:endParaRPr lang="es-ES" sz="2000" dirty="0" smtClean="0">
              <a:latin typeface="Calibri" panose="020F0502020204030204" pitchFamily="34" charset="0"/>
              <a:cs typeface="Calibri" panose="020F0502020204030204" pitchFamily="34" charset="0"/>
            </a:endParaRPr>
          </a:p>
          <a:p>
            <a:endParaRPr lang="es-ES" sz="2000" dirty="0">
              <a:latin typeface="Calibri" panose="020F0502020204030204" pitchFamily="34" charset="0"/>
              <a:cs typeface="Calibri" panose="020F0502020204030204" pitchFamily="34" charset="0"/>
            </a:endParaRPr>
          </a:p>
          <a:p>
            <a:endParaRPr lang="es-ES" dirty="0" smtClean="0">
              <a:latin typeface="Aptos"/>
            </a:endParaRPr>
          </a:p>
          <a:p>
            <a:endParaRPr lang="es-ES" dirty="0">
              <a:latin typeface="Aptos"/>
            </a:endParaRPr>
          </a:p>
          <a:p>
            <a:endParaRPr lang="es-ES" dirty="0" smtClean="0">
              <a:latin typeface="Aptos"/>
            </a:endParaRPr>
          </a:p>
          <a:p>
            <a:endParaRPr lang="es-ES" dirty="0" smtClean="0">
              <a:latin typeface="Aptos"/>
            </a:endParaRPr>
          </a:p>
          <a:p>
            <a:endParaRPr lang="es-ES" dirty="0">
              <a:latin typeface="Aptos"/>
            </a:endParaRPr>
          </a:p>
          <a:p>
            <a:endParaRPr lang="es-ES" dirty="0" smtClean="0">
              <a:latin typeface="Aptos"/>
            </a:endParaRPr>
          </a:p>
        </p:txBody>
      </p:sp>
      <p:sp>
        <p:nvSpPr>
          <p:cNvPr id="3" name="Rectángulo 2"/>
          <p:cNvSpPr/>
          <p:nvPr/>
        </p:nvSpPr>
        <p:spPr>
          <a:xfrm rot="10800000" flipV="1">
            <a:off x="1260495" y="-1206431"/>
            <a:ext cx="9644745" cy="5724644"/>
          </a:xfrm>
          <a:prstGeom prst="rect">
            <a:avLst/>
          </a:prstGeom>
        </p:spPr>
        <p:txBody>
          <a:bodyPr wrap="square">
            <a:spAutoFit/>
          </a:bodyPr>
          <a:lstStyle/>
          <a:p>
            <a:endParaRPr lang="es-AR" dirty="0">
              <a:latin typeface="Aptos"/>
            </a:endParaRPr>
          </a:p>
          <a:p>
            <a:r>
              <a:rPr lang="es-ES" i="1" dirty="0">
                <a:latin typeface="Aptos"/>
              </a:rPr>
              <a:t> </a:t>
            </a:r>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endParaRPr lang="es-ES" i="1" dirty="0" smtClean="0">
              <a:latin typeface="Aptos"/>
            </a:endParaRPr>
          </a:p>
          <a:p>
            <a:endParaRPr lang="es-ES" i="1" dirty="0">
              <a:latin typeface="Aptos"/>
            </a:endParaRPr>
          </a:p>
          <a:p>
            <a:r>
              <a:rPr lang="es-ES" sz="2000" dirty="0" smtClean="0">
                <a:latin typeface="Calibri" panose="020F0502020204030204" pitchFamily="34" charset="0"/>
                <a:cs typeface="Calibri" panose="020F0502020204030204" pitchFamily="34" charset="0"/>
              </a:rPr>
              <a:t>El </a:t>
            </a:r>
            <a:r>
              <a:rPr lang="es-ES" sz="2000" dirty="0">
                <a:latin typeface="Calibri" panose="020F0502020204030204" pitchFamily="34" charset="0"/>
                <a:cs typeface="Calibri" panose="020F0502020204030204" pitchFamily="34" charset="0"/>
              </a:rPr>
              <a:t>país es uno de los principales exportadores de petróleo, estaño y caucho del mundo, la mayor parte de su población continúa vinculada a la agricultura de subsistencia, a la pesca y a la explotación forestal. </a:t>
            </a:r>
            <a:endParaRPr lang="es-AR" sz="2000" dirty="0">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2"/>
          <a:stretch>
            <a:fillRect/>
          </a:stretch>
        </p:blipFill>
        <p:spPr>
          <a:xfrm>
            <a:off x="4302551" y="999158"/>
            <a:ext cx="3560632" cy="1851529"/>
          </a:xfrm>
          <a:prstGeom prst="rect">
            <a:avLst/>
          </a:prstGeom>
        </p:spPr>
      </p:pic>
    </p:spTree>
    <p:extLst>
      <p:ext uri="{BB962C8B-B14F-4D97-AF65-F5344CB8AC3E}">
        <p14:creationId xmlns:p14="http://schemas.microsoft.com/office/powerpoint/2010/main" val="15111582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0" y="2828836"/>
            <a:ext cx="6096000" cy="369332"/>
          </a:xfrm>
          <a:prstGeom prst="rect">
            <a:avLst/>
          </a:prstGeom>
        </p:spPr>
        <p:txBody>
          <a:bodyPr>
            <a:spAutoFit/>
          </a:bodyPr>
          <a:lstStyle/>
          <a:p>
            <a:pPr lvl="0"/>
            <a:r>
              <a:rPr lang="es-ES" dirty="0" smtClean="0">
                <a:solidFill>
                  <a:prstClr val="white"/>
                </a:solidFill>
                <a:latin typeface="Aptos"/>
              </a:rPr>
              <a:t>. </a:t>
            </a:r>
            <a:endParaRPr lang="es-AR" dirty="0">
              <a:solidFill>
                <a:prstClr val="white"/>
              </a:solidFill>
            </a:endParaRPr>
          </a:p>
        </p:txBody>
      </p:sp>
      <p:sp>
        <p:nvSpPr>
          <p:cNvPr id="4" name="Rectángulo 3"/>
          <p:cNvSpPr/>
          <p:nvPr/>
        </p:nvSpPr>
        <p:spPr>
          <a:xfrm>
            <a:off x="1404594" y="980389"/>
            <a:ext cx="7739406" cy="4247317"/>
          </a:xfrm>
          <a:prstGeom prst="rect">
            <a:avLst/>
          </a:prstGeom>
        </p:spPr>
        <p:txBody>
          <a:bodyPr wrap="square">
            <a:spAutoFit/>
          </a:bodyPr>
          <a:lstStyle/>
          <a:p>
            <a:r>
              <a:rPr lang="es-ES" b="1" dirty="0">
                <a:solidFill>
                  <a:schemeClr val="accent5"/>
                </a:solidFill>
                <a:effectLst>
                  <a:outerShdw blurRad="38100" dist="38100" dir="2700000" algn="tl">
                    <a:srgbClr val="000000">
                      <a:alpha val="43137"/>
                    </a:srgbClr>
                  </a:outerShdw>
                </a:effectLst>
              </a:rPr>
              <a:t>El relieve</a:t>
            </a:r>
            <a:r>
              <a:rPr lang="es-ES" dirty="0"/>
              <a:t> de Indonesia se caracteriza por ser montañoso y volcánico y su hidrografía se caracteriza por su extenso archipiélago y la abundancia de aguas circundantes. </a:t>
            </a:r>
          </a:p>
          <a:p>
            <a:r>
              <a:rPr lang="es-ES" b="1" dirty="0">
                <a:solidFill>
                  <a:schemeClr val="accent5"/>
                </a:solidFill>
                <a:effectLst>
                  <a:outerShdw blurRad="38100" dist="38100" dir="2700000" algn="tl">
                    <a:srgbClr val="000000">
                      <a:alpha val="43137"/>
                    </a:srgbClr>
                  </a:outerShdw>
                </a:effectLst>
              </a:rPr>
              <a:t>La cultura </a:t>
            </a:r>
            <a:r>
              <a:rPr lang="es-ES" dirty="0"/>
              <a:t>de Indonesia es muy diversa, con más de 300 grupos étnicos. </a:t>
            </a:r>
            <a:endParaRPr lang="es-ES" dirty="0" smtClean="0"/>
          </a:p>
          <a:p>
            <a:r>
              <a:rPr lang="es-ES" dirty="0" smtClean="0"/>
              <a:t>Las </a:t>
            </a:r>
            <a:r>
              <a:rPr lang="es-ES" dirty="0"/>
              <a:t>culturas más destacadas incluyen la Javanesa, Balinesa, </a:t>
            </a:r>
            <a:r>
              <a:rPr lang="es-ES" dirty="0" err="1"/>
              <a:t>Sundanesa</a:t>
            </a:r>
            <a:r>
              <a:rPr lang="es-ES" dirty="0"/>
              <a:t> y Papú. Tienen fuertes raíces en el hinduismo, budismo, islam y animismo. Sus tradiciones incluyen el </a:t>
            </a:r>
            <a:r>
              <a:rPr lang="es-ES" dirty="0" err="1"/>
              <a:t>Nyepi</a:t>
            </a:r>
            <a:r>
              <a:rPr lang="es-ES" dirty="0"/>
              <a:t> (año nuevo en silencio en Bali), bodas con trajes típicos, danzas tradicionales como el </a:t>
            </a:r>
            <a:r>
              <a:rPr lang="es-ES" dirty="0" err="1"/>
              <a:t>Barong</a:t>
            </a:r>
            <a:r>
              <a:rPr lang="es-ES" dirty="0"/>
              <a:t> y el </a:t>
            </a:r>
            <a:r>
              <a:rPr lang="es-ES" dirty="0" err="1"/>
              <a:t>Legong</a:t>
            </a:r>
            <a:r>
              <a:rPr lang="es-ES" dirty="0"/>
              <a:t>, y ceremonias en templos. </a:t>
            </a:r>
            <a:endParaRPr lang="es-ES" dirty="0" smtClean="0"/>
          </a:p>
          <a:p>
            <a:endParaRPr lang="es-ES" dirty="0"/>
          </a:p>
          <a:p>
            <a:endParaRPr lang="es-ES" dirty="0" smtClean="0"/>
          </a:p>
          <a:p>
            <a:endParaRPr lang="es-ES" dirty="0"/>
          </a:p>
          <a:p>
            <a:endParaRPr lang="es-ES" dirty="0" smtClean="0"/>
          </a:p>
          <a:p>
            <a:endParaRPr lang="es-ES" dirty="0"/>
          </a:p>
          <a:p>
            <a:endParaRPr lang="es-ES" dirty="0" smtClean="0"/>
          </a:p>
        </p:txBody>
      </p:sp>
      <p:pic>
        <p:nvPicPr>
          <p:cNvPr id="5" name="Imagen 4"/>
          <p:cNvPicPr>
            <a:picLocks noChangeAspect="1"/>
          </p:cNvPicPr>
          <p:nvPr/>
        </p:nvPicPr>
        <p:blipFill>
          <a:blip r:embed="rId2"/>
          <a:stretch>
            <a:fillRect/>
          </a:stretch>
        </p:blipFill>
        <p:spPr>
          <a:xfrm>
            <a:off x="3417216" y="3820507"/>
            <a:ext cx="3415645" cy="2274819"/>
          </a:xfrm>
          <a:prstGeom prst="rect">
            <a:avLst/>
          </a:prstGeom>
        </p:spPr>
      </p:pic>
    </p:spTree>
    <p:extLst>
      <p:ext uri="{BB962C8B-B14F-4D97-AF65-F5344CB8AC3E}">
        <p14:creationId xmlns:p14="http://schemas.microsoft.com/office/powerpoint/2010/main" val="26545875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611809" y="808056"/>
            <a:ext cx="7324672" cy="4756721"/>
          </a:xfrm>
        </p:spPr>
        <p:txBody>
          <a:bodyPr>
            <a:noAutofit/>
          </a:bodyPr>
          <a:lstStyle/>
          <a:p>
            <a:pPr algn="ctr">
              <a:lnSpc>
                <a:spcPct val="150000"/>
              </a:lnSpc>
            </a:pPr>
            <a:r>
              <a:rPr lang="es-ES" sz="4000" dirty="0" smtClean="0">
                <a:latin typeface="Calibri" panose="020F0502020204030204" pitchFamily="34" charset="0"/>
                <a:cs typeface="Calibri" panose="020F0502020204030204" pitchFamily="34" charset="0"/>
              </a:rPr>
              <a:t/>
            </a:r>
            <a:br>
              <a:rPr lang="es-ES" sz="4000" dirty="0" smtClean="0">
                <a:latin typeface="Calibri" panose="020F0502020204030204" pitchFamily="34" charset="0"/>
                <a:cs typeface="Calibri" panose="020F0502020204030204" pitchFamily="34" charset="0"/>
              </a:rPr>
            </a:br>
            <a:r>
              <a:rPr lang="es-ES" sz="5400" b="1" i="1"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COLEGIO MODELO</a:t>
            </a:r>
            <a:br>
              <a:rPr lang="es-ES" sz="5400" b="1" i="1"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s-ES" sz="5400" b="1" i="1"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1º B</a:t>
            </a:r>
            <a:r>
              <a:rPr lang="es-ES" sz="4400" b="1" i="1"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s-ES" sz="4400" b="1" i="1" dirty="0" smtClean="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AR" sz="4400" b="1" i="1" dirty="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0046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15340" y="238377"/>
            <a:ext cx="9009140" cy="5909310"/>
          </a:xfrm>
          <a:prstGeom prst="rect">
            <a:avLst/>
          </a:prstGeom>
        </p:spPr>
        <p:txBody>
          <a:bodyPr wrap="square">
            <a:spAutoFit/>
          </a:bodyPr>
          <a:lstStyle/>
          <a:p>
            <a:endParaRPr lang="es-AR" dirty="0">
              <a:latin typeface="Aptos"/>
            </a:endParaRPr>
          </a:p>
          <a:p>
            <a:pPr lvl="0" algn="just"/>
            <a:r>
              <a:rPr lang="es-ES" b="1" dirty="0" smtClean="0">
                <a:solidFill>
                  <a:schemeClr val="accent5"/>
                </a:solidFill>
                <a:effectLst>
                  <a:outerShdw blurRad="38100" dist="38100" dir="2700000" algn="tl">
                    <a:srgbClr val="000000">
                      <a:alpha val="43137"/>
                    </a:srgbClr>
                  </a:outerShdw>
                </a:effectLst>
                <a:latin typeface="Aptos"/>
              </a:rPr>
              <a:t>La </a:t>
            </a:r>
            <a:r>
              <a:rPr lang="es-ES" b="1" dirty="0">
                <a:solidFill>
                  <a:schemeClr val="accent5"/>
                </a:solidFill>
                <a:effectLst>
                  <a:outerShdw blurRad="38100" dist="38100" dir="2700000" algn="tl">
                    <a:srgbClr val="000000">
                      <a:alpha val="43137"/>
                    </a:srgbClr>
                  </a:outerShdw>
                </a:effectLst>
                <a:latin typeface="Aptos"/>
              </a:rPr>
              <a:t>gastronomía </a:t>
            </a:r>
            <a:r>
              <a:rPr lang="es-ES" dirty="0">
                <a:latin typeface="Aptos"/>
              </a:rPr>
              <a:t>se basa en el arroz, coco y especias, con platos como el </a:t>
            </a:r>
            <a:r>
              <a:rPr lang="es-ES" dirty="0" err="1">
                <a:latin typeface="Aptos"/>
              </a:rPr>
              <a:t>nasi</a:t>
            </a:r>
            <a:r>
              <a:rPr lang="es-ES" dirty="0">
                <a:latin typeface="Aptos"/>
              </a:rPr>
              <a:t> </a:t>
            </a:r>
            <a:r>
              <a:rPr lang="es-ES" dirty="0" err="1">
                <a:latin typeface="Aptos"/>
              </a:rPr>
              <a:t>goreng</a:t>
            </a:r>
            <a:r>
              <a:rPr lang="es-ES" dirty="0">
                <a:latin typeface="Aptos"/>
              </a:rPr>
              <a:t> (arroz frito), </a:t>
            </a:r>
            <a:r>
              <a:rPr lang="es-ES" dirty="0" err="1">
                <a:latin typeface="Aptos"/>
              </a:rPr>
              <a:t>satay</a:t>
            </a:r>
            <a:r>
              <a:rPr lang="es-ES" dirty="0">
                <a:latin typeface="Aptos"/>
              </a:rPr>
              <a:t> (brochetas con salsa de </a:t>
            </a:r>
            <a:r>
              <a:rPr lang="es-ES" dirty="0" err="1">
                <a:latin typeface="Aptos"/>
              </a:rPr>
              <a:t>mani</a:t>
            </a:r>
            <a:r>
              <a:rPr lang="es-ES" dirty="0">
                <a:latin typeface="Aptos"/>
              </a:rPr>
              <a:t>), </a:t>
            </a:r>
            <a:r>
              <a:rPr lang="es-ES" dirty="0" err="1">
                <a:latin typeface="Aptos"/>
              </a:rPr>
              <a:t>rendang</a:t>
            </a:r>
            <a:r>
              <a:rPr lang="es-ES" dirty="0">
                <a:latin typeface="Aptos"/>
              </a:rPr>
              <a:t> (carne especiada) y gado-gado (ensalada con salsa de maní). </a:t>
            </a:r>
          </a:p>
          <a:p>
            <a:pPr lvl="0" algn="just"/>
            <a:endParaRPr lang="es-ES" dirty="0" smtClean="0">
              <a:latin typeface="Aptos"/>
            </a:endParaRPr>
          </a:p>
          <a:p>
            <a:pPr lvl="0" algn="just"/>
            <a:endParaRPr lang="es-ES" dirty="0">
              <a:latin typeface="Aptos"/>
            </a:endParaRPr>
          </a:p>
          <a:p>
            <a:pPr lvl="0" algn="just"/>
            <a:endParaRPr lang="es-ES" dirty="0" smtClean="0">
              <a:latin typeface="Aptos"/>
            </a:endParaRPr>
          </a:p>
          <a:p>
            <a:pPr lvl="0" algn="just"/>
            <a:endParaRPr lang="es-ES" dirty="0">
              <a:latin typeface="Aptos"/>
            </a:endParaRPr>
          </a:p>
          <a:p>
            <a:pPr lvl="0" algn="just"/>
            <a:endParaRPr lang="es-ES" dirty="0" smtClean="0">
              <a:latin typeface="Aptos"/>
            </a:endParaRPr>
          </a:p>
          <a:p>
            <a:pPr lvl="0" algn="just"/>
            <a:endParaRPr lang="es-ES" dirty="0">
              <a:latin typeface="Aptos"/>
            </a:endParaRPr>
          </a:p>
          <a:p>
            <a:pPr lvl="0" algn="just"/>
            <a:endParaRPr lang="es-ES" dirty="0" smtClean="0">
              <a:latin typeface="Aptos"/>
            </a:endParaRPr>
          </a:p>
          <a:p>
            <a:pPr lvl="0" algn="just"/>
            <a:endParaRPr lang="es-ES" dirty="0">
              <a:latin typeface="Aptos"/>
            </a:endParaRPr>
          </a:p>
          <a:p>
            <a:pPr lvl="0" algn="just"/>
            <a:endParaRPr lang="es-ES" dirty="0" smtClean="0">
              <a:latin typeface="Aptos"/>
            </a:endParaRPr>
          </a:p>
          <a:p>
            <a:pPr lvl="0" algn="just"/>
            <a:endParaRPr lang="es-ES" dirty="0">
              <a:latin typeface="Aptos"/>
            </a:endParaRPr>
          </a:p>
          <a:p>
            <a:pPr lvl="0" algn="just"/>
            <a:r>
              <a:rPr lang="es-ES" b="1" dirty="0" smtClean="0">
                <a:solidFill>
                  <a:schemeClr val="accent5"/>
                </a:solidFill>
                <a:effectLst>
                  <a:outerShdw blurRad="38100" dist="38100" dir="2700000" algn="tl">
                    <a:srgbClr val="000000">
                      <a:alpha val="43137"/>
                    </a:srgbClr>
                  </a:outerShdw>
                </a:effectLst>
                <a:latin typeface="Aptos"/>
              </a:rPr>
              <a:t>La</a:t>
            </a:r>
            <a:r>
              <a:rPr lang="es-ES" dirty="0" smtClean="0">
                <a:latin typeface="Aptos"/>
              </a:rPr>
              <a:t> </a:t>
            </a:r>
            <a:r>
              <a:rPr lang="es-ES" b="1" dirty="0">
                <a:solidFill>
                  <a:schemeClr val="accent5"/>
                </a:solidFill>
                <a:effectLst>
                  <a:outerShdw blurRad="38100" dist="38100" dir="2700000" algn="tl">
                    <a:srgbClr val="000000">
                      <a:alpha val="43137"/>
                    </a:srgbClr>
                  </a:outerShdw>
                </a:effectLst>
                <a:latin typeface="Aptos"/>
              </a:rPr>
              <a:t>forma de representación </a:t>
            </a:r>
            <a:r>
              <a:rPr lang="es-ES" dirty="0">
                <a:latin typeface="Aptos"/>
              </a:rPr>
              <a:t>de Indonesia es una república democrática. Esto significa que: </a:t>
            </a:r>
            <a:r>
              <a:rPr lang="es-ES" dirty="0">
                <a:solidFill>
                  <a:prstClr val="white"/>
                </a:solidFill>
                <a:latin typeface="Aptos"/>
              </a:rPr>
              <a:t>El pueblo elige a sus líderes mediante elecciones. </a:t>
            </a:r>
          </a:p>
          <a:p>
            <a:pPr lvl="0" algn="just"/>
            <a:r>
              <a:rPr lang="es-ES" dirty="0">
                <a:solidFill>
                  <a:prstClr val="white"/>
                </a:solidFill>
                <a:latin typeface="Aptos"/>
              </a:rPr>
              <a:t>Tiene un presidente que es jefe de Estado y de Gobierno (actualmente </a:t>
            </a:r>
            <a:r>
              <a:rPr lang="es-ES" dirty="0" err="1">
                <a:solidFill>
                  <a:prstClr val="white"/>
                </a:solidFill>
                <a:latin typeface="Aptos"/>
              </a:rPr>
              <a:t>Joko</a:t>
            </a:r>
            <a:r>
              <a:rPr lang="es-ES" dirty="0">
                <a:solidFill>
                  <a:prstClr val="white"/>
                </a:solidFill>
                <a:latin typeface="Aptos"/>
              </a:rPr>
              <a:t> </a:t>
            </a:r>
            <a:r>
              <a:rPr lang="es-ES" dirty="0" err="1">
                <a:solidFill>
                  <a:prstClr val="white"/>
                </a:solidFill>
                <a:latin typeface="Aptos"/>
              </a:rPr>
              <a:t>Widodo</a:t>
            </a:r>
            <a:r>
              <a:rPr lang="es-ES" dirty="0">
                <a:solidFill>
                  <a:prstClr val="white"/>
                </a:solidFill>
                <a:latin typeface="Aptos"/>
              </a:rPr>
              <a:t>). </a:t>
            </a:r>
          </a:p>
          <a:p>
            <a:pPr lvl="0" algn="just"/>
            <a:r>
              <a:rPr lang="es-ES" dirty="0">
                <a:solidFill>
                  <a:prstClr val="white"/>
                </a:solidFill>
                <a:latin typeface="Aptos"/>
              </a:rPr>
              <a:t>El poder está dividido en tres ramas: Ejecutiva (presidente), Legislativa (Parlamento: DPR y DPD) y Judicial (corte suprema). </a:t>
            </a:r>
          </a:p>
          <a:p>
            <a:pPr lvl="0" algn="just"/>
            <a:r>
              <a:rPr lang="es-ES" dirty="0">
                <a:solidFill>
                  <a:prstClr val="white"/>
                </a:solidFill>
                <a:latin typeface="Aptos"/>
              </a:rPr>
              <a:t>Hay gobiernos regionales con cierta autonomía en cada provincia. </a:t>
            </a:r>
            <a:endParaRPr lang="es-AR" dirty="0">
              <a:solidFill>
                <a:prstClr val="white"/>
              </a:solidFill>
            </a:endParaRPr>
          </a:p>
          <a:p>
            <a:endParaRPr lang="es-AR" dirty="0"/>
          </a:p>
        </p:txBody>
      </p:sp>
      <p:pic>
        <p:nvPicPr>
          <p:cNvPr id="4" name="Imagen 3"/>
          <p:cNvPicPr>
            <a:picLocks noChangeAspect="1"/>
          </p:cNvPicPr>
          <p:nvPr/>
        </p:nvPicPr>
        <p:blipFill>
          <a:blip r:embed="rId2"/>
          <a:stretch>
            <a:fillRect/>
          </a:stretch>
        </p:blipFill>
        <p:spPr>
          <a:xfrm>
            <a:off x="4499958" y="1771034"/>
            <a:ext cx="3920649" cy="1709585"/>
          </a:xfrm>
          <a:prstGeom prst="rect">
            <a:avLst/>
          </a:prstGeom>
        </p:spPr>
      </p:pic>
    </p:spTree>
    <p:extLst>
      <p:ext uri="{BB962C8B-B14F-4D97-AF65-F5344CB8AC3E}">
        <p14:creationId xmlns:p14="http://schemas.microsoft.com/office/powerpoint/2010/main" val="33583755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658" y="797108"/>
            <a:ext cx="7683658" cy="1081705"/>
          </a:xfrm>
        </p:spPr>
        <p:txBody>
          <a:bodyPr>
            <a:normAutofit/>
          </a:bodyPr>
          <a:lstStyle/>
          <a:p>
            <a:r>
              <a:rPr lang="es-ES" sz="4000" b="1" dirty="0" smtClean="0"/>
              <a:t>Eslovenia</a:t>
            </a:r>
            <a:endParaRPr lang="es-AR" sz="4000" b="1" dirty="0"/>
          </a:p>
        </p:txBody>
      </p:sp>
      <p:sp>
        <p:nvSpPr>
          <p:cNvPr id="3" name="Marcador de contenido 2"/>
          <p:cNvSpPr>
            <a:spLocks noGrp="1"/>
          </p:cNvSpPr>
          <p:nvPr>
            <p:ph sz="half" idx="1"/>
          </p:nvPr>
        </p:nvSpPr>
        <p:spPr>
          <a:xfrm>
            <a:off x="1347915" y="1567543"/>
            <a:ext cx="5340268" cy="5187768"/>
          </a:xfrm>
        </p:spPr>
        <p:txBody>
          <a:bodyPr>
            <a:normAutofit/>
          </a:bodyPr>
          <a:lstStyle/>
          <a:p>
            <a:pPr algn="just">
              <a:lnSpc>
                <a:spcPct val="107000"/>
              </a:lnSpc>
              <a:spcAft>
                <a:spcPts val="0"/>
              </a:spcAft>
            </a:pPr>
            <a:endParaRPr lang="es-ES" sz="1600" dirty="0" smtClean="0"/>
          </a:p>
          <a:p>
            <a:pPr algn="just">
              <a:lnSpc>
                <a:spcPct val="107000"/>
              </a:lnSpc>
              <a:spcAft>
                <a:spcPts val="0"/>
              </a:spcAft>
            </a:pPr>
            <a:endParaRPr lang="es-ES" sz="1600" dirty="0"/>
          </a:p>
          <a:p>
            <a:pPr algn="just">
              <a:lnSpc>
                <a:spcPct val="107000"/>
              </a:lnSpc>
              <a:spcAft>
                <a:spcPts val="0"/>
              </a:spcAft>
            </a:pPr>
            <a:r>
              <a:rPr lang="es-ES" sz="1600" dirty="0" smtClean="0"/>
              <a:t>Eslovenia</a:t>
            </a:r>
            <a:r>
              <a:rPr lang="es-ES" sz="1600" dirty="0"/>
              <a:t>, cuyo nombre oficial es República de Eslovenia es un país ubicado en Europa Central de 20 273 km² de superficie.</a:t>
            </a:r>
          </a:p>
          <a:p>
            <a:pPr algn="just">
              <a:lnSpc>
                <a:spcPct val="107000"/>
              </a:lnSpc>
              <a:spcAft>
                <a:spcPts val="0"/>
              </a:spcAft>
            </a:pPr>
            <a:r>
              <a:rPr lang="es-ES" sz="1600" dirty="0"/>
              <a:t>Se encuentra entre Italia, Australia, Hungría, y Croacia.  siendo uno de los veintisiete Estados soberanos que forman la Unión Europea. </a:t>
            </a:r>
          </a:p>
          <a:p>
            <a:pPr algn="just">
              <a:lnSpc>
                <a:spcPct val="107000"/>
              </a:lnSpc>
              <a:spcAft>
                <a:spcPts val="0"/>
              </a:spcAft>
            </a:pPr>
            <a:r>
              <a:rPr lang="es-ES" sz="1600" dirty="0"/>
              <a:t>Limita con </a:t>
            </a:r>
            <a:r>
              <a:rPr lang="es-ES" sz="1600" dirty="0" smtClean="0"/>
              <a:t>Italia</a:t>
            </a:r>
            <a:r>
              <a:rPr lang="es-ES" sz="1600" dirty="0"/>
              <a:t> al oeste; </a:t>
            </a:r>
            <a:r>
              <a:rPr lang="es-ES" sz="1600" dirty="0" smtClean="0"/>
              <a:t>mar </a:t>
            </a:r>
            <a:r>
              <a:rPr lang="es-ES" sz="1600" dirty="0"/>
              <a:t>Adriático, al </a:t>
            </a:r>
            <a:r>
              <a:rPr lang="es-ES" sz="1600" dirty="0" smtClean="0"/>
              <a:t>suroeste Croacia</a:t>
            </a:r>
            <a:r>
              <a:rPr lang="es-ES" sz="1600" dirty="0"/>
              <a:t> al sur y al </a:t>
            </a:r>
            <a:r>
              <a:rPr lang="es-ES" sz="1600" dirty="0" smtClean="0"/>
              <a:t>este Hungría</a:t>
            </a:r>
            <a:r>
              <a:rPr lang="es-ES" sz="1600" dirty="0"/>
              <a:t>, al </a:t>
            </a:r>
            <a:r>
              <a:rPr lang="es-ES" sz="1600" dirty="0" smtClean="0"/>
              <a:t>noreste y </a:t>
            </a:r>
            <a:r>
              <a:rPr lang="es-ES" sz="1600" dirty="0"/>
              <a:t>con Austria, al norte. </a:t>
            </a:r>
          </a:p>
          <a:p>
            <a:pPr algn="just">
              <a:lnSpc>
                <a:spcPct val="107000"/>
              </a:lnSpc>
              <a:spcAft>
                <a:spcPts val="0"/>
              </a:spcAft>
            </a:pPr>
            <a:r>
              <a:rPr lang="es-ES" sz="1600" dirty="0"/>
              <a:t>Tiene una población de 2.123.949 habitantes a fecha del 1 de enero de 2024.]​ La capital y ciudad</a:t>
            </a:r>
            <a:endParaRPr lang="es-AR" sz="1600" dirty="0"/>
          </a:p>
        </p:txBody>
      </p:sp>
      <p:pic>
        <p:nvPicPr>
          <p:cNvPr id="7" name="Marcador de contenido 6" descr="Bandera de Eslovenia - Wikipedia, la enciclopedia libre"/>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391777" y="2144116"/>
            <a:ext cx="3895725" cy="1947862"/>
          </a:xfrm>
          <a:prstGeom prst="rect">
            <a:avLst/>
          </a:prstGeom>
          <a:noFill/>
          <a:ln>
            <a:noFill/>
          </a:ln>
        </p:spPr>
      </p:pic>
    </p:spTree>
    <p:extLst>
      <p:ext uri="{BB962C8B-B14F-4D97-AF65-F5344CB8AC3E}">
        <p14:creationId xmlns:p14="http://schemas.microsoft.com/office/powerpoint/2010/main" val="1612783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778060" y="1493794"/>
            <a:ext cx="3891960" cy="3997828"/>
          </a:xfrm>
        </p:spPr>
        <p:txBody>
          <a:bodyPr/>
          <a:lstStyle/>
          <a:p>
            <a:pPr algn="just">
              <a:lnSpc>
                <a:spcPct val="107000"/>
              </a:lnSpc>
              <a:spcAft>
                <a:spcPts val="0"/>
              </a:spcAft>
            </a:pPr>
            <a:r>
              <a:rPr lang="es-AR" dirty="0" smtClean="0">
                <a:latin typeface="Calibri" panose="020F0502020204030204" pitchFamily="34" charset="0"/>
                <a:ea typeface="Calibri" panose="020F0502020204030204" pitchFamily="34" charset="0"/>
                <a:cs typeface="Calibri" panose="020F0502020204030204" pitchFamily="34" charset="0"/>
              </a:rPr>
              <a:t>Eslovenia </a:t>
            </a:r>
            <a:r>
              <a:rPr lang="es-AR" dirty="0">
                <a:latin typeface="Calibri" panose="020F0502020204030204" pitchFamily="34" charset="0"/>
                <a:ea typeface="Calibri" panose="020F0502020204030204" pitchFamily="34" charset="0"/>
                <a:cs typeface="Calibri" panose="020F0502020204030204" pitchFamily="34" charset="0"/>
              </a:rPr>
              <a:t>no tiene acceso a ningún océano. Sin embargo, limita con el Mar Adriático, que es parte del Mar Mediterráneo. Su costa adriática es relativamente corta, unos 46 kilómetros, en la región de la Riviera Eslovena, en el Golfo de Trieste</a:t>
            </a:r>
            <a:r>
              <a:rPr lang="es-AR" dirty="0">
                <a:solidFill>
                  <a:srgbClr val="262626"/>
                </a:solidFill>
                <a:latin typeface="Calibri" panose="020F0502020204030204" pitchFamily="34" charset="0"/>
                <a:ea typeface="Calibri" panose="020F0502020204030204" pitchFamily="34" charset="0"/>
                <a:cs typeface="Calibri" panose="020F0502020204030204" pitchFamily="34" charset="0"/>
              </a:rPr>
              <a:t>.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sp>
        <p:nvSpPr>
          <p:cNvPr id="4" name="Marcador de contenido 3"/>
          <p:cNvSpPr>
            <a:spLocks noGrp="1"/>
          </p:cNvSpPr>
          <p:nvPr>
            <p:ph sz="half" idx="2"/>
          </p:nvPr>
        </p:nvSpPr>
        <p:spPr>
          <a:xfrm>
            <a:off x="6945310" y="1493793"/>
            <a:ext cx="3894221" cy="3997829"/>
          </a:xfrm>
        </p:spPr>
        <p:txBody>
          <a:bodyPr>
            <a:normAutofit/>
          </a:bodyPr>
          <a:lstStyle/>
          <a:p>
            <a:r>
              <a:rPr lang="es-ES" sz="32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Ubicación geográfica</a:t>
            </a:r>
            <a:endParaRPr lang="es-AR" sz="32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Imagen 4" descr="5.700+ Eslovenia Mapa Fotografías de stock, fotos e imágenes libres de  derechos - iStock"/>
          <p:cNvPicPr/>
          <p:nvPr/>
        </p:nvPicPr>
        <p:blipFill>
          <a:blip r:embed="rId2">
            <a:extLst>
              <a:ext uri="{28A0092B-C50C-407E-A947-70E740481C1C}">
                <a14:useLocalDpi xmlns:a14="http://schemas.microsoft.com/office/drawing/2010/main" val="0"/>
              </a:ext>
            </a:extLst>
          </a:blip>
          <a:srcRect/>
          <a:stretch>
            <a:fillRect/>
          </a:stretch>
        </p:blipFill>
        <p:spPr bwMode="auto">
          <a:xfrm>
            <a:off x="7292884" y="2718617"/>
            <a:ext cx="3040380" cy="2157730"/>
          </a:xfrm>
          <a:prstGeom prst="rect">
            <a:avLst/>
          </a:prstGeom>
          <a:noFill/>
          <a:ln>
            <a:noFill/>
          </a:ln>
        </p:spPr>
      </p:pic>
    </p:spTree>
    <p:extLst>
      <p:ext uri="{BB962C8B-B14F-4D97-AF65-F5344CB8AC3E}">
        <p14:creationId xmlns:p14="http://schemas.microsoft.com/office/powerpoint/2010/main" val="223132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flipH="1" flipV="1">
            <a:off x="7078965" y="25321773"/>
            <a:ext cx="1723766" cy="1501202"/>
          </a:xfrm>
        </p:spPr>
        <p:txBody>
          <a:bodyPr>
            <a:normAutofit fontScale="70000" lnSpcReduction="20000"/>
          </a:bodyPr>
          <a:lstStyle/>
          <a:p>
            <a:endParaRPr lang="es-AR" dirty="0"/>
          </a:p>
        </p:txBody>
      </p:sp>
      <p:sp>
        <p:nvSpPr>
          <p:cNvPr id="6" name="Marcador de contenido 5"/>
          <p:cNvSpPr>
            <a:spLocks noGrp="1"/>
          </p:cNvSpPr>
          <p:nvPr>
            <p:ph sz="half" idx="1"/>
          </p:nvPr>
        </p:nvSpPr>
        <p:spPr>
          <a:xfrm>
            <a:off x="1586470" y="793999"/>
            <a:ext cx="4411207" cy="4082801"/>
          </a:xfrm>
        </p:spPr>
        <p:txBody>
          <a:bodyPr>
            <a:normAutofit fontScale="70000" lnSpcReduction="20000"/>
          </a:bodyPr>
          <a:lstStyle/>
          <a:p>
            <a:r>
              <a:rPr lang="es-ES" sz="3800"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a:t>
            </a:r>
            <a:endParaRPr lang="es-ES" sz="38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s-ES" sz="2800" dirty="0" smtClean="0">
                <a:latin typeface="Calibri" panose="020F0502020204030204" pitchFamily="34" charset="0"/>
                <a:cs typeface="Calibri" panose="020F0502020204030204" pitchFamily="34" charset="0"/>
              </a:rPr>
              <a:t>Es </a:t>
            </a:r>
            <a:r>
              <a:rPr lang="es-ES" sz="2800" dirty="0">
                <a:latin typeface="Calibri" panose="020F0502020204030204" pitchFamily="34" charset="0"/>
                <a:cs typeface="Calibri" panose="020F0502020204030204" pitchFamily="34" charset="0"/>
              </a:rPr>
              <a:t>básicamente alpino, salvo en las zonas próximas al mar. El clima varía desde el templado del litoral, hasta el más extremo de las mesetas del este y de las montañas, aquí con mayores lluvias en verano.</a:t>
            </a:r>
          </a:p>
          <a:p>
            <a:pPr algn="just"/>
            <a:r>
              <a:rPr lang="es-ES" sz="2800" dirty="0">
                <a:latin typeface="Calibri" panose="020F0502020204030204" pitchFamily="34" charset="0"/>
                <a:cs typeface="Calibri" panose="020F0502020204030204" pitchFamily="34" charset="0"/>
              </a:rPr>
              <a:t>Cerca de la mitad del país (11 691 km²) está cubierta de bosques, haciendo de Eslovenia el tercer país más boscoso de </a:t>
            </a:r>
            <a:r>
              <a:rPr lang="es-ES" sz="2800" dirty="0" smtClean="0">
                <a:latin typeface="Calibri" panose="020F0502020204030204" pitchFamily="34" charset="0"/>
                <a:cs typeface="Calibri" panose="020F0502020204030204" pitchFamily="34" charset="0"/>
              </a:rPr>
              <a:t>Europa.</a:t>
            </a:r>
            <a:endParaRPr lang="es-ES" sz="2800" dirty="0">
              <a:latin typeface="Calibri" panose="020F0502020204030204" pitchFamily="34" charset="0"/>
              <a:cs typeface="Calibri" panose="020F0502020204030204" pitchFamily="34" charset="0"/>
            </a:endParaRPr>
          </a:p>
          <a:p>
            <a:endParaRPr lang="es-AR" dirty="0">
              <a:latin typeface="Calibri" panose="020F0502020204030204" pitchFamily="34" charset="0"/>
              <a:cs typeface="Calibri" panose="020F0502020204030204" pitchFamily="34" charset="0"/>
            </a:endParaRPr>
          </a:p>
        </p:txBody>
      </p:sp>
      <p:sp>
        <p:nvSpPr>
          <p:cNvPr id="7" name="Rectangle 2"/>
          <p:cNvSpPr>
            <a:spLocks noChangeArrowheads="1"/>
          </p:cNvSpPr>
          <p:nvPr/>
        </p:nvSpPr>
        <p:spPr bwMode="auto">
          <a:xfrm flipH="1" flipV="1">
            <a:off x="1290919" y="1622162"/>
            <a:ext cx="53967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400" b="1" i="0" u="none" strike="noStrike" cap="none" normalizeH="0" baseline="0" dirty="0" smtClean="0">
                <a:ln>
                  <a:noFill/>
                </a:ln>
                <a:solidFill>
                  <a:srgbClr val="101418"/>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AR" altLang="es-A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altLang="es-AR" sz="1800" b="0" i="0" u="none" strike="noStrike" cap="none" normalizeH="0" baseline="0" dirty="0" smtClean="0">
              <a:ln>
                <a:noFill/>
              </a:ln>
              <a:solidFill>
                <a:schemeClr val="tx1"/>
              </a:solidFill>
              <a:effectLst/>
              <a:latin typeface="Arial" panose="020B0604020202020204" pitchFamily="34" charset="0"/>
            </a:endParaRPr>
          </a:p>
        </p:txBody>
      </p:sp>
      <p:pic>
        <p:nvPicPr>
          <p:cNvPr id="2049" name="Imagen 8" descr="https://upload.wikimedia.org/wikipedia/commons/thumb/e/e0/Presidential_Palace._Ljubljana.jpg/250px-Presidential_Palace._Ljubljan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22093755" y="2010058"/>
            <a:ext cx="12115165" cy="718175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6462945" y="430162"/>
            <a:ext cx="4679572" cy="2632259"/>
          </a:xfrm>
          <a:prstGeom prst="rect">
            <a:avLst/>
          </a:prstGeom>
        </p:spPr>
      </p:pic>
    </p:spTree>
    <p:extLst>
      <p:ext uri="{BB962C8B-B14F-4D97-AF65-F5344CB8AC3E}">
        <p14:creationId xmlns:p14="http://schemas.microsoft.com/office/powerpoint/2010/main" val="369292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814" y="395926"/>
            <a:ext cx="9580325" cy="7249211"/>
          </a:xfrm>
        </p:spPr>
        <p:txBody>
          <a:bodyPr>
            <a:normAutofit/>
          </a:bodyPr>
          <a:lstStyle/>
          <a:p>
            <a:pPr algn="l"/>
            <a:r>
              <a:rPr lang="es-ES" sz="2200" dirty="0"/>
              <a:t/>
            </a:r>
            <a:br>
              <a:rPr lang="es-ES" sz="2200" dirty="0"/>
            </a:br>
            <a:r>
              <a:rPr lang="es-ES" sz="2000" dirty="0">
                <a:latin typeface="Calibri" panose="020F0502020204030204" pitchFamily="34" charset="0"/>
                <a:cs typeface="Calibri" panose="020F0502020204030204" pitchFamily="34" charset="0"/>
              </a:rPr>
              <a:t>Eslovenia es una república parlamentaria según su Constitución.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La</a:t>
            </a:r>
            <a:r>
              <a:rPr lang="es-ES" sz="2000" dirty="0">
                <a:latin typeface="Calibri" panose="020F0502020204030204" pitchFamily="34" charset="0"/>
                <a:cs typeface="Calibri" panose="020F0502020204030204" pitchFamily="34" charset="0"/>
              </a:rPr>
              <a:t> presidenta de Eslovenia es, desde 2022, </a:t>
            </a:r>
            <a:r>
              <a:rPr lang="es-ES" sz="2000" dirty="0" err="1">
                <a:latin typeface="Calibri" panose="020F0502020204030204" pitchFamily="34" charset="0"/>
                <a:cs typeface="Calibri" panose="020F0502020204030204" pitchFamily="34" charset="0"/>
              </a:rPr>
              <a:t>Nataša</a:t>
            </a:r>
            <a:r>
              <a:rPr lang="es-ES" sz="2000" dirty="0">
                <a:latin typeface="Calibri" panose="020F0502020204030204" pitchFamily="34" charset="0"/>
                <a:cs typeface="Calibri" panose="020F0502020204030204" pitchFamily="34" charset="0"/>
              </a:rPr>
              <a:t> </a:t>
            </a:r>
            <a:r>
              <a:rPr lang="es-ES" sz="2000" dirty="0" err="1">
                <a:latin typeface="Calibri" panose="020F0502020204030204" pitchFamily="34" charset="0"/>
                <a:cs typeface="Calibri" panose="020F0502020204030204" pitchFamily="34" charset="0"/>
              </a:rPr>
              <a:t>Pirc</a:t>
            </a:r>
            <a:r>
              <a:rPr lang="es-ES" sz="2000" dirty="0">
                <a:latin typeface="Calibri" panose="020F0502020204030204" pitchFamily="34" charset="0"/>
                <a:cs typeface="Calibri" panose="020F0502020204030204" pitchFamily="34" charset="0"/>
              </a:rPr>
              <a:t> </a:t>
            </a:r>
            <a:r>
              <a:rPr lang="es-ES" sz="2000" dirty="0" err="1">
                <a:latin typeface="Calibri" panose="020F0502020204030204" pitchFamily="34" charset="0"/>
                <a:cs typeface="Calibri" panose="020F0502020204030204" pitchFamily="34" charset="0"/>
              </a:rPr>
              <a:t>Musar</a:t>
            </a:r>
            <a:r>
              <a:rPr lang="es-ES" sz="2000" dirty="0">
                <a:latin typeface="Calibri" panose="020F0502020204030204" pitchFamily="34" charset="0"/>
                <a:cs typeface="Calibri" panose="020F0502020204030204" pitchFamily="34" charset="0"/>
              </a:rPr>
              <a:t>.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El </a:t>
            </a:r>
            <a:r>
              <a:rPr lang="es-ES" sz="2000" dirty="0">
                <a:latin typeface="Calibri" panose="020F0502020204030204" pitchFamily="34" charset="0"/>
                <a:cs typeface="Calibri" panose="020F0502020204030204" pitchFamily="34" charset="0"/>
              </a:rPr>
              <a:t>presidente es el jefe de Estado y es elegido cada cinco años por el voto popular.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El</a:t>
            </a:r>
            <a:r>
              <a:rPr lang="es-ES" sz="2000" dirty="0">
                <a:latin typeface="Calibri" panose="020F0502020204030204" pitchFamily="34" charset="0"/>
                <a:cs typeface="Calibri" panose="020F0502020204030204" pitchFamily="34" charset="0"/>
              </a:rPr>
              <a:t> jefe de gobierno es el primer ministro, que es elegido por el Parlamento. </a:t>
            </a:r>
            <a:r>
              <a:rPr lang="es-ES" sz="2000" dirty="0" smtClean="0">
                <a:latin typeface="Calibri" panose="020F0502020204030204" pitchFamily="34" charset="0"/>
                <a:cs typeface="Calibri" panose="020F0502020204030204" pitchFamily="34" charset="0"/>
              </a:rPr>
              <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Desde </a:t>
            </a:r>
            <a:r>
              <a:rPr lang="es-ES" sz="2000" dirty="0">
                <a:latin typeface="Calibri" panose="020F0502020204030204" pitchFamily="34" charset="0"/>
                <a:cs typeface="Calibri" panose="020F0502020204030204" pitchFamily="34" charset="0"/>
              </a:rPr>
              <a:t>2022, el primer ministro es Robert </a:t>
            </a:r>
            <a:r>
              <a:rPr lang="es-ES" sz="2000" dirty="0" err="1">
                <a:latin typeface="Calibri" panose="020F0502020204030204" pitchFamily="34" charset="0"/>
                <a:cs typeface="Calibri" panose="020F0502020204030204" pitchFamily="34" charset="0"/>
              </a:rPr>
              <a:t>Golob</a:t>
            </a:r>
            <a:r>
              <a:rPr lang="es-ES" sz="2000" dirty="0">
                <a:latin typeface="Calibri" panose="020F0502020204030204" pitchFamily="34" charset="0"/>
                <a:cs typeface="Calibri" panose="020F0502020204030204" pitchFamily="34" charset="0"/>
              </a:rPr>
              <a:t>.</a:t>
            </a:r>
            <a:br>
              <a:rPr lang="es-ES" sz="2000" dirty="0">
                <a:latin typeface="Calibri" panose="020F0502020204030204" pitchFamily="34" charset="0"/>
                <a:cs typeface="Calibri" panose="020F0502020204030204" pitchFamily="34" charset="0"/>
              </a:rPr>
            </a:br>
            <a:r>
              <a:rPr lang="es-ES" sz="2000" dirty="0">
                <a:latin typeface="Calibri" panose="020F0502020204030204" pitchFamily="34" charset="0"/>
                <a:cs typeface="Calibri" panose="020F0502020204030204" pitchFamily="34" charset="0"/>
              </a:rPr>
              <a:t>El Parlamento es bicameral, formado por la Asamblea Nacional y el Consejo Nacional</a:t>
            </a:r>
            <a:r>
              <a:rPr lang="es-ES" sz="2000" dirty="0" smtClean="0">
                <a:latin typeface="Calibri" panose="020F0502020204030204" pitchFamily="34" charset="0"/>
                <a:cs typeface="Calibri" panose="020F0502020204030204" pitchFamily="34" charset="0"/>
              </a:rPr>
              <a:t>.</a:t>
            </a:r>
            <a:br>
              <a:rPr lang="es-ES" sz="2000" dirty="0" smtClean="0">
                <a:latin typeface="Calibri" panose="020F0502020204030204" pitchFamily="34" charset="0"/>
                <a:cs typeface="Calibri" panose="020F0502020204030204" pitchFamily="34" charset="0"/>
              </a:rPr>
            </a:br>
            <a:r>
              <a:rPr lang="es-ES" sz="2000" dirty="0" smtClean="0">
                <a:latin typeface="Calibri" panose="020F0502020204030204" pitchFamily="34" charset="0"/>
                <a:cs typeface="Calibri" panose="020F0502020204030204" pitchFamily="34" charset="0"/>
              </a:rPr>
              <a:t>En </a:t>
            </a:r>
            <a:r>
              <a:rPr lang="es-ES" sz="2000" dirty="0">
                <a:latin typeface="Calibri" panose="020F0502020204030204" pitchFamily="34" charset="0"/>
                <a:cs typeface="Calibri" panose="020F0502020204030204" pitchFamily="34" charset="0"/>
              </a:rPr>
              <a:t>la actualidad nadie tiene la mayoría parlamentaria. Los principales partidos son el Partido Democrático Esloveno y Democracia Liberal de Eslovenia.</a:t>
            </a:r>
            <a:br>
              <a:rPr lang="es-ES" sz="2000" dirty="0">
                <a:latin typeface="Calibri" panose="020F0502020204030204" pitchFamily="34" charset="0"/>
                <a:cs typeface="Calibri" panose="020F0502020204030204" pitchFamily="34" charset="0"/>
              </a:rPr>
            </a:br>
            <a:r>
              <a:rPr lang="es-ES" dirty="0"/>
              <a:t> </a:t>
            </a:r>
            <a:br>
              <a:rPr lang="es-ES" dirty="0"/>
            </a:br>
            <a:r>
              <a:rPr lang="es-ES" dirty="0" smtClean="0"/>
              <a:t/>
            </a:r>
            <a:br>
              <a:rPr lang="es-ES" dirty="0" smtClean="0"/>
            </a:br>
            <a:r>
              <a:rPr lang="es-ES" dirty="0"/>
              <a:t/>
            </a:r>
            <a:br>
              <a:rPr lang="es-ES" dirty="0"/>
            </a:br>
            <a:r>
              <a:rPr lang="es-ES" dirty="0" smtClean="0"/>
              <a:t/>
            </a:r>
            <a:br>
              <a:rPr lang="es-ES" dirty="0" smtClean="0"/>
            </a:br>
            <a:r>
              <a:rPr lang="es-ES" dirty="0"/>
              <a:t/>
            </a:r>
            <a:br>
              <a:rPr lang="es-ES" dirty="0"/>
            </a:br>
            <a:r>
              <a:rPr lang="es-ES" dirty="0" smtClean="0"/>
              <a:t>                                             </a:t>
            </a:r>
            <a:r>
              <a:rPr lang="es-ES" sz="1400" dirty="0" smtClean="0">
                <a:solidFill>
                  <a:prstClr val="white"/>
                </a:solidFill>
              </a:rPr>
              <a:t>Palacio </a:t>
            </a:r>
            <a:r>
              <a:rPr lang="es-ES" sz="1400" dirty="0">
                <a:solidFill>
                  <a:prstClr val="white"/>
                </a:solidFill>
              </a:rPr>
              <a:t>gubernamental y presidencial, Liubliana</a:t>
            </a:r>
            <a:endParaRPr lang="es-AR" dirty="0"/>
          </a:p>
        </p:txBody>
      </p:sp>
      <p:pic>
        <p:nvPicPr>
          <p:cNvPr id="3" name="Imagen 2"/>
          <p:cNvPicPr>
            <a:picLocks noChangeAspect="1"/>
          </p:cNvPicPr>
          <p:nvPr/>
        </p:nvPicPr>
        <p:blipFill>
          <a:blip r:embed="rId2"/>
          <a:stretch>
            <a:fillRect/>
          </a:stretch>
        </p:blipFill>
        <p:spPr>
          <a:xfrm>
            <a:off x="6860324" y="3492630"/>
            <a:ext cx="2901948" cy="1853345"/>
          </a:xfrm>
          <a:prstGeom prst="rect">
            <a:avLst/>
          </a:prstGeom>
        </p:spPr>
      </p:pic>
    </p:spTree>
    <p:extLst>
      <p:ext uri="{BB962C8B-B14F-4D97-AF65-F5344CB8AC3E}">
        <p14:creationId xmlns:p14="http://schemas.microsoft.com/office/powerpoint/2010/main" val="211712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638722" y="1163842"/>
            <a:ext cx="3891960" cy="3997828"/>
          </a:xfrm>
        </p:spPr>
        <p:txBody>
          <a:bodyPr>
            <a:normAutofit lnSpcReduction="10000"/>
          </a:bodyPr>
          <a:lstStyle/>
          <a:p>
            <a:pPr marL="0" indent="0" algn="just">
              <a:lnSpc>
                <a:spcPct val="107000"/>
              </a:lnSpc>
              <a:spcAft>
                <a:spcPts val="0"/>
              </a:spcAft>
              <a:buNone/>
            </a:pPr>
            <a:r>
              <a:rPr lang="es-ES" b="1" dirty="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RELIEVE </a:t>
            </a:r>
            <a:r>
              <a:rPr lang="es-ES" b="1" dirty="0" smtClean="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 HIDROGRAFIA</a:t>
            </a:r>
            <a:endParaRPr lang="es-AR" sz="1600" b="1" dirty="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AR" dirty="0">
                <a:latin typeface="Calibri" panose="020F0502020204030204" pitchFamily="34" charset="0"/>
                <a:ea typeface="Calibri" panose="020F0502020204030204" pitchFamily="34" charset="0"/>
                <a:cs typeface="Calibri" panose="020F0502020204030204" pitchFamily="34" charset="0"/>
              </a:rPr>
              <a:t>El relieve hidrográfico de Eslovenia se caracteriza por ricos ríos.</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AR" dirty="0">
                <a:latin typeface="Calibri" panose="020F0502020204030204" pitchFamily="34" charset="0"/>
                <a:ea typeface="Calibri" panose="020F0502020204030204" pitchFamily="34" charset="0"/>
                <a:cs typeface="Calibri" panose="020F0502020204030204" pitchFamily="34" charset="0"/>
              </a:rPr>
              <a:t>Eslovenia tiene casi 30,000 km de ríos, que son ideales para actividades acuáticas. Muchos de esos ríos y lagos tienen origen glaciar, ya que se originan en glaciares</a:t>
            </a:r>
            <a:r>
              <a:rPr lang="es-AR" dirty="0">
                <a:solidFill>
                  <a:srgbClr val="262626"/>
                </a:solidFill>
                <a:latin typeface="Calibri" panose="020F0502020204030204" pitchFamily="34" charset="0"/>
                <a:ea typeface="Calibri" panose="020F0502020204030204" pitchFamily="34" charset="0"/>
                <a:cs typeface="Calibri" panose="020F0502020204030204" pitchFamily="34" charset="0"/>
              </a:rPr>
              <a:t>.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r>
              <a:rPr lang="es-AR" dirty="0">
                <a:solidFill>
                  <a:srgbClr val="262626"/>
                </a:solidFill>
                <a:latin typeface="Calibri" panose="020F0502020204030204" pitchFamily="34" charset="0"/>
                <a:ea typeface="Calibri" panose="020F0502020204030204" pitchFamily="34" charset="0"/>
                <a:cs typeface="Calibri" panose="020F0502020204030204" pitchFamily="34" charset="0"/>
              </a:rPr>
              <a:t>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pic>
        <p:nvPicPr>
          <p:cNvPr id="7" name="Imagen 6"/>
          <p:cNvPicPr>
            <a:picLocks noChangeAspect="1"/>
          </p:cNvPicPr>
          <p:nvPr/>
        </p:nvPicPr>
        <p:blipFill>
          <a:blip r:embed="rId2"/>
          <a:stretch>
            <a:fillRect/>
          </a:stretch>
        </p:blipFill>
        <p:spPr>
          <a:xfrm>
            <a:off x="6145162" y="0"/>
            <a:ext cx="5203827" cy="6858000"/>
          </a:xfrm>
          <a:prstGeom prst="rect">
            <a:avLst/>
          </a:prstGeom>
        </p:spPr>
      </p:pic>
    </p:spTree>
    <p:extLst>
      <p:ext uri="{BB962C8B-B14F-4D97-AF65-F5344CB8AC3E}">
        <p14:creationId xmlns:p14="http://schemas.microsoft.com/office/powerpoint/2010/main" val="392869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1054" y="825474"/>
            <a:ext cx="2317243" cy="1055578"/>
          </a:xfrm>
        </p:spPr>
        <p:txBody>
          <a:bodyPr/>
          <a:lstStyle/>
          <a:p>
            <a:r>
              <a:rPr lang="es-ES" b="1" dirty="0" smtClean="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CULTURA</a:t>
            </a:r>
            <a:endParaRPr lang="es-AR"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307691" y="1353263"/>
            <a:ext cx="8882684" cy="3120414"/>
          </a:xfrm>
        </p:spPr>
        <p:txBody>
          <a:bodyPr>
            <a:normAutofit/>
          </a:bodyPr>
          <a:lstStyle/>
          <a:p>
            <a:pPr algn="just">
              <a:lnSpc>
                <a:spcPct val="107000"/>
              </a:lnSpc>
              <a:spcBef>
                <a:spcPts val="600"/>
              </a:spcBef>
              <a:spcAft>
                <a:spcPts val="0"/>
              </a:spcAft>
            </a:pPr>
            <a:r>
              <a:rPr lang="es-ES" dirty="0" smtClean="0">
                <a:latin typeface="Calibri" panose="020F0502020204030204" pitchFamily="34" charset="0"/>
                <a:ea typeface="Times New Roman" panose="02020603050405020304" pitchFamily="18" charset="0"/>
                <a:cs typeface="Calibri" panose="020F0502020204030204" pitchFamily="34" charset="0"/>
              </a:rPr>
              <a:t>La </a:t>
            </a:r>
            <a:r>
              <a:rPr lang="es-ES" dirty="0">
                <a:latin typeface="Calibri" panose="020F0502020204030204" pitchFamily="34" charset="0"/>
                <a:ea typeface="Times New Roman" panose="02020603050405020304" pitchFamily="18" charset="0"/>
                <a:cs typeface="Calibri" panose="020F0502020204030204" pitchFamily="34" charset="0"/>
              </a:rPr>
              <a:t>cultura eslovena es rica y variada, con influencias de diversas tradiciones. Las festividades religiosas, como la Navidad y la Semana Santa, son importantes, así como celebraciones paganas como el carnaval, especialmente el de </a:t>
            </a:r>
            <a:r>
              <a:rPr lang="es-ES" dirty="0" err="1">
                <a:latin typeface="Calibri" panose="020F0502020204030204" pitchFamily="34" charset="0"/>
                <a:ea typeface="Times New Roman" panose="02020603050405020304" pitchFamily="18" charset="0"/>
                <a:cs typeface="Calibri" panose="020F0502020204030204" pitchFamily="34" charset="0"/>
              </a:rPr>
              <a:t>Ptuj</a:t>
            </a:r>
            <a:r>
              <a:rPr lang="es-ES" dirty="0" smtClean="0">
                <a:latin typeface="Calibri" panose="020F0502020204030204" pitchFamily="34" charset="0"/>
                <a:ea typeface="Times New Roman" panose="02020603050405020304" pitchFamily="18" charset="0"/>
                <a:cs typeface="Calibri" panose="020F0502020204030204" pitchFamily="34" charset="0"/>
              </a:rPr>
              <a:t>.</a:t>
            </a:r>
          </a:p>
          <a:p>
            <a:pPr algn="just">
              <a:lnSpc>
                <a:spcPct val="107000"/>
              </a:lnSpc>
              <a:spcBef>
                <a:spcPts val="600"/>
              </a:spcBef>
              <a:spcAft>
                <a:spcPts val="0"/>
              </a:spcAft>
            </a:pPr>
            <a:r>
              <a:rPr lang="es-ES" dirty="0" smtClean="0">
                <a:latin typeface="Calibri" panose="020F0502020204030204" pitchFamily="34" charset="0"/>
                <a:ea typeface="Times New Roman" panose="02020603050405020304" pitchFamily="18" charset="0"/>
                <a:cs typeface="Calibri" panose="020F0502020204030204" pitchFamily="34" charset="0"/>
              </a:rPr>
              <a:t> </a:t>
            </a:r>
            <a:r>
              <a:rPr lang="es-ES" dirty="0">
                <a:latin typeface="Calibri" panose="020F0502020204030204" pitchFamily="34" charset="0"/>
                <a:ea typeface="Times New Roman" panose="02020603050405020304" pitchFamily="18" charset="0"/>
                <a:cs typeface="Calibri" panose="020F0502020204030204" pitchFamily="34" charset="0"/>
              </a:rPr>
              <a:t>La música, la danza y los festivales son parte esencial de la vida cultural, con eventos como el Festival de Jazz de </a:t>
            </a:r>
            <a:r>
              <a:rPr lang="es-ES" dirty="0" err="1">
                <a:latin typeface="Calibri" panose="020F0502020204030204" pitchFamily="34" charset="0"/>
                <a:ea typeface="Times New Roman" panose="02020603050405020304" pitchFamily="18" charset="0"/>
                <a:cs typeface="Calibri" panose="020F0502020204030204" pitchFamily="34" charset="0"/>
              </a:rPr>
              <a:t>Ljubljana</a:t>
            </a:r>
            <a:r>
              <a:rPr lang="es-ES" dirty="0">
                <a:latin typeface="Calibri" panose="020F0502020204030204" pitchFamily="34" charset="0"/>
                <a:ea typeface="Times New Roman" panose="02020603050405020304" pitchFamily="18" charset="0"/>
                <a:cs typeface="Calibri" panose="020F0502020204030204" pitchFamily="34" charset="0"/>
              </a:rPr>
              <a:t> y el Festival de </a:t>
            </a:r>
            <a:r>
              <a:rPr lang="es-ES" dirty="0" err="1">
                <a:latin typeface="Calibri" panose="020F0502020204030204" pitchFamily="34" charset="0"/>
                <a:ea typeface="Times New Roman" panose="02020603050405020304" pitchFamily="18" charset="0"/>
                <a:cs typeface="Calibri" panose="020F0502020204030204" pitchFamily="34" charset="0"/>
              </a:rPr>
              <a:t>Lent</a:t>
            </a:r>
            <a:r>
              <a:rPr lang="es-ES" dirty="0">
                <a:latin typeface="Calibri" panose="020F0502020204030204" pitchFamily="34" charset="0"/>
                <a:ea typeface="Times New Roman" panose="02020603050405020304" pitchFamily="18" charset="0"/>
                <a:cs typeface="Calibri" panose="020F0502020204030204" pitchFamily="34" charset="0"/>
              </a:rPr>
              <a:t> en </a:t>
            </a:r>
            <a:r>
              <a:rPr lang="es-ES" dirty="0" err="1">
                <a:latin typeface="Calibri" panose="020F0502020204030204" pitchFamily="34" charset="0"/>
                <a:ea typeface="Times New Roman" panose="02020603050405020304" pitchFamily="18" charset="0"/>
                <a:cs typeface="Calibri" panose="020F0502020204030204" pitchFamily="34" charset="0"/>
              </a:rPr>
              <a:t>Maribor</a:t>
            </a:r>
            <a:r>
              <a:rPr lang="es-ES" dirty="0">
                <a:latin typeface="Calibri" panose="020F0502020204030204" pitchFamily="34" charset="0"/>
                <a:ea typeface="Times New Roman" panose="02020603050405020304" pitchFamily="18" charset="0"/>
                <a:cs typeface="Calibri" panose="020F0502020204030204" pitchFamily="34" charset="0"/>
              </a:rPr>
              <a:t>. </a:t>
            </a:r>
            <a:endParaRPr lang="es-AR" dirty="0" smtClean="0">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0"/>
              </a:spcAft>
            </a:pPr>
            <a:endParaRPr lang="es-AR" sz="2400" dirty="0">
              <a:latin typeface="Calibri" panose="020F0502020204030204" pitchFamily="34" charset="0"/>
              <a:ea typeface="Times New Roman" panose="02020603050405020304" pitchFamily="18" charset="0"/>
              <a:cs typeface="Calibri" panose="020F0502020204030204" pitchFamily="34" charset="0"/>
            </a:endParaRPr>
          </a:p>
          <a:p>
            <a:endParaRPr lang="es-AR" dirty="0"/>
          </a:p>
        </p:txBody>
      </p:sp>
      <p:pic>
        <p:nvPicPr>
          <p:cNvPr id="4" name="Imagen 3"/>
          <p:cNvPicPr>
            <a:picLocks noChangeAspect="1"/>
          </p:cNvPicPr>
          <p:nvPr/>
        </p:nvPicPr>
        <p:blipFill>
          <a:blip r:embed="rId2"/>
          <a:stretch>
            <a:fillRect/>
          </a:stretch>
        </p:blipFill>
        <p:spPr>
          <a:xfrm>
            <a:off x="3954657" y="4052725"/>
            <a:ext cx="3588751" cy="2093438"/>
          </a:xfrm>
          <a:prstGeom prst="rect">
            <a:avLst/>
          </a:prstGeom>
        </p:spPr>
      </p:pic>
    </p:spTree>
    <p:extLst>
      <p:ext uri="{BB962C8B-B14F-4D97-AF65-F5344CB8AC3E}">
        <p14:creationId xmlns:p14="http://schemas.microsoft.com/office/powerpoint/2010/main" val="842161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87399" y="254525"/>
            <a:ext cx="6240544" cy="2978869"/>
          </a:xfrm>
        </p:spPr>
        <p:txBody>
          <a:bodyPr/>
          <a:lstStyle/>
          <a:p>
            <a:pPr marL="0" indent="0" algn="just">
              <a:lnSpc>
                <a:spcPct val="107000"/>
              </a:lnSpc>
              <a:spcBef>
                <a:spcPts val="600"/>
              </a:spcBef>
              <a:spcAft>
                <a:spcPts val="0"/>
              </a:spcAft>
              <a:buNone/>
            </a:pPr>
            <a:r>
              <a:rPr lang="es-AR" dirty="0" smtClean="0">
                <a:latin typeface="Calibri" panose="020F0502020204030204" pitchFamily="34" charset="0"/>
                <a:ea typeface="Times New Roman" panose="02020603050405020304" pitchFamily="18" charset="0"/>
                <a:cs typeface="Calibri" panose="020F0502020204030204" pitchFamily="34" charset="0"/>
              </a:rPr>
              <a:t>Las </a:t>
            </a:r>
            <a:r>
              <a:rPr lang="es-AR" dirty="0">
                <a:latin typeface="Calibri" panose="020F0502020204030204" pitchFamily="34" charset="0"/>
                <a:ea typeface="Times New Roman" panose="02020603050405020304" pitchFamily="18" charset="0"/>
                <a:cs typeface="Calibri" panose="020F0502020204030204" pitchFamily="34" charset="0"/>
              </a:rPr>
              <a:t>disciplinas más populares en Eslovenia son el </a:t>
            </a:r>
            <a:r>
              <a:rPr lang="es-AR" dirty="0" smtClean="0">
                <a:latin typeface="Calibri" panose="020F0502020204030204" pitchFamily="34" charset="0"/>
                <a:ea typeface="Times New Roman" panose="02020603050405020304" pitchFamily="18" charset="0"/>
                <a:cs typeface="Calibri" panose="020F0502020204030204" pitchFamily="34" charset="0"/>
              </a:rPr>
              <a:t>esquí, baloncesto, balonmano, ciclismo, </a:t>
            </a:r>
            <a:r>
              <a:rPr lang="es-AR" dirty="0">
                <a:latin typeface="Calibri" panose="020F0502020204030204" pitchFamily="34" charset="0"/>
                <a:ea typeface="Times New Roman" panose="02020603050405020304" pitchFamily="18" charset="0"/>
                <a:cs typeface="Calibri" panose="020F0502020204030204" pitchFamily="34" charset="0"/>
              </a:rPr>
              <a:t>escalada,  el </a:t>
            </a:r>
            <a:r>
              <a:rPr lang="es-AR" dirty="0" smtClean="0">
                <a:latin typeface="Calibri" panose="020F0502020204030204" pitchFamily="34" charset="0"/>
                <a:ea typeface="Times New Roman" panose="02020603050405020304" pitchFamily="18" charset="0"/>
                <a:cs typeface="Calibri" panose="020F0502020204030204" pitchFamily="34" charset="0"/>
              </a:rPr>
              <a:t>fútbol</a:t>
            </a:r>
            <a:r>
              <a:rPr lang="es-AR" dirty="0">
                <a:latin typeface="Calibri" panose="020F0502020204030204" pitchFamily="34" charset="0"/>
                <a:ea typeface="Times New Roman" panose="02020603050405020304" pitchFamily="18" charset="0"/>
                <a:cs typeface="Calibri" panose="020F0502020204030204" pitchFamily="34" charset="0"/>
              </a:rPr>
              <a:t> y los </a:t>
            </a:r>
            <a:r>
              <a:rPr lang="es-AR" dirty="0" smtClean="0">
                <a:latin typeface="Calibri" panose="020F0502020204030204" pitchFamily="34" charset="0"/>
                <a:ea typeface="Times New Roman" panose="02020603050405020304" pitchFamily="18" charset="0"/>
                <a:cs typeface="Calibri" panose="020F0502020204030204" pitchFamily="34" charset="0"/>
              </a:rPr>
              <a:t>deportes de invierno en </a:t>
            </a:r>
            <a:r>
              <a:rPr lang="es-AR" dirty="0">
                <a:latin typeface="Calibri" panose="020F0502020204030204" pitchFamily="34" charset="0"/>
                <a:ea typeface="Times New Roman" panose="02020603050405020304" pitchFamily="18" charset="0"/>
                <a:cs typeface="Calibri" panose="020F0502020204030204" pitchFamily="34" charset="0"/>
              </a:rPr>
              <a:t>general.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pic>
        <p:nvPicPr>
          <p:cNvPr id="6" name="Imagen 5" descr="https://upload.wikimedia.org/wikipedia/commons/thumb/0/09/Sto%C5%BEice_%2831669023965%29.jpg/250px-Sto%C5%BEice_%2831669023965%29.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346341" y="3303652"/>
            <a:ext cx="3930805" cy="2404030"/>
          </a:xfrm>
          <a:prstGeom prst="rect">
            <a:avLst/>
          </a:prstGeom>
          <a:noFill/>
          <a:ln>
            <a:noFill/>
          </a:ln>
        </p:spPr>
      </p:pic>
      <p:sp>
        <p:nvSpPr>
          <p:cNvPr id="8" name="Rectángulo 7"/>
          <p:cNvSpPr/>
          <p:nvPr/>
        </p:nvSpPr>
        <p:spPr>
          <a:xfrm>
            <a:off x="3048000" y="3105835"/>
            <a:ext cx="6096000" cy="3416320"/>
          </a:xfrm>
          <a:prstGeom prst="rect">
            <a:avLst/>
          </a:prstGeom>
        </p:spPr>
        <p:txBody>
          <a:bodyPr wrap="square">
            <a:spAutoFit/>
          </a:bodyPr>
          <a:lstStyle/>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smtClean="0"/>
          </a:p>
          <a:p>
            <a:r>
              <a:rPr lang="es-AR" dirty="0" smtClean="0"/>
              <a:t>Estadio </a:t>
            </a:r>
            <a:r>
              <a:rPr lang="es-AR" dirty="0" err="1"/>
              <a:t>Stožice</a:t>
            </a:r>
            <a:r>
              <a:rPr lang="es-AR" dirty="0"/>
              <a:t>.</a:t>
            </a:r>
          </a:p>
          <a:p>
            <a:r>
              <a:rPr lang="es-AR" dirty="0"/>
              <a:t> </a:t>
            </a:r>
          </a:p>
        </p:txBody>
      </p:sp>
      <p:pic>
        <p:nvPicPr>
          <p:cNvPr id="9" name="Imagen 8"/>
          <p:cNvPicPr>
            <a:picLocks noChangeAspect="1"/>
          </p:cNvPicPr>
          <p:nvPr/>
        </p:nvPicPr>
        <p:blipFill>
          <a:blip r:embed="rId4"/>
          <a:stretch>
            <a:fillRect/>
          </a:stretch>
        </p:blipFill>
        <p:spPr>
          <a:xfrm>
            <a:off x="7226284" y="2432115"/>
            <a:ext cx="2619375" cy="1743075"/>
          </a:xfrm>
          <a:prstGeom prst="rect">
            <a:avLst/>
          </a:prstGeom>
        </p:spPr>
      </p:pic>
    </p:spTree>
    <p:extLst>
      <p:ext uri="{BB962C8B-B14F-4D97-AF65-F5344CB8AC3E}">
        <p14:creationId xmlns:p14="http://schemas.microsoft.com/office/powerpoint/2010/main" val="27594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224" y="569815"/>
            <a:ext cx="7950984" cy="1081705"/>
          </a:xfrm>
        </p:spPr>
        <p:txBody>
          <a:bodyPr>
            <a:normAutofit/>
          </a:bodyPr>
          <a:lstStyle/>
          <a:p>
            <a:pPr algn="ctr"/>
            <a:r>
              <a:rPr lang="es-ES" sz="3200" b="1" dirty="0" smtClean="0">
                <a:solidFill>
                  <a:schemeClr val="accent5"/>
                </a:solidFill>
                <a:effectLst>
                  <a:outerShdw blurRad="38100" dist="38100" dir="2700000" algn="tl">
                    <a:srgbClr val="000000">
                      <a:alpha val="43137"/>
                    </a:srgbClr>
                  </a:outerShdw>
                </a:effectLst>
              </a:rPr>
              <a:t>COMIDA</a:t>
            </a:r>
            <a:endParaRPr lang="es-AR" sz="3200" b="1" dirty="0">
              <a:solidFill>
                <a:schemeClr val="accent5"/>
              </a:solidFill>
              <a:effectLst>
                <a:outerShdw blurRad="38100" dist="38100" dir="2700000" algn="tl">
                  <a:srgbClr val="000000">
                    <a:alpha val="43137"/>
                  </a:srgbClr>
                </a:outerShdw>
              </a:effectLst>
            </a:endParaRPr>
          </a:p>
        </p:txBody>
      </p:sp>
      <p:sp>
        <p:nvSpPr>
          <p:cNvPr id="3" name="Marcador de contenido 2"/>
          <p:cNvSpPr>
            <a:spLocks noGrp="1"/>
          </p:cNvSpPr>
          <p:nvPr>
            <p:ph sz="half" idx="1"/>
          </p:nvPr>
        </p:nvSpPr>
        <p:spPr>
          <a:xfrm>
            <a:off x="1708390" y="1297576"/>
            <a:ext cx="4305911" cy="5291760"/>
          </a:xfrm>
        </p:spPr>
        <p:txBody>
          <a:bodyPr>
            <a:normAutofit fontScale="92500" lnSpcReduction="20000"/>
          </a:bodyPr>
          <a:lstStyle/>
          <a:p>
            <a:pPr algn="just">
              <a:lnSpc>
                <a:spcPct val="107000"/>
              </a:lnSpc>
              <a:spcAft>
                <a:spcPts val="0"/>
              </a:spcAft>
            </a:pPr>
            <a:r>
              <a:rPr lang="es-AR" dirty="0">
                <a:latin typeface="Calibri" panose="020F0502020204030204" pitchFamily="34" charset="0"/>
                <a:ea typeface="Calibri" panose="020F0502020204030204" pitchFamily="34" charset="0"/>
                <a:cs typeface="Calibri" panose="020F0502020204030204" pitchFamily="34" charset="0"/>
              </a:rPr>
              <a:t>La comida en Eslovenia es una mezcla rica y variada de influencias, con raíces en la cocina austrohúngara, italiana, y balcánica, además de platos locales únicos. Se caracteriza por el uso de ingredientes como patatas, col, quesos (especialmente de oveja), cerdo, cordero y aves. Las sopas son populares, y a menudo se sirven como primer plato, seguido de platos principales con carne, guarniciones de verduras y ensaladas.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AR" dirty="0">
                <a:latin typeface="Calibri" panose="020F0502020204030204" pitchFamily="34" charset="0"/>
                <a:ea typeface="Calibri" panose="020F0502020204030204" pitchFamily="34" charset="0"/>
                <a:cs typeface="Calibri" panose="020F0502020204030204" pitchFamily="34" charset="0"/>
              </a:rPr>
              <a:t>La sopa de carne más común es la de res con fideos , que suele servirse los domingos como parte del almuerzo (sopa de res, papas fritas, filete frito y lechuga). En días festivos, suele haber sopa de res con fideos o sopa cremosa de champiñones. El cerdo es popular y común en toda Eslovenia.</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pic>
        <p:nvPicPr>
          <p:cNvPr id="5" name="Marcador de contenido 4" descr="Comida típica de Eslovenia: una gastronomía donde las montañas y los valles  hablan - Barceló Experiences"/>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49971" y="2386148"/>
            <a:ext cx="4696703" cy="2902289"/>
          </a:xfrm>
          <a:prstGeom prst="rect">
            <a:avLst/>
          </a:prstGeom>
          <a:noFill/>
          <a:ln>
            <a:noFill/>
          </a:ln>
        </p:spPr>
      </p:pic>
    </p:spTree>
    <p:extLst>
      <p:ext uri="{BB962C8B-B14F-4D97-AF65-F5344CB8AC3E}">
        <p14:creationId xmlns:p14="http://schemas.microsoft.com/office/powerpoint/2010/main" val="185256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260017" y="805817"/>
            <a:ext cx="3891960" cy="3997828"/>
          </a:xfrm>
        </p:spPr>
        <p:txBody>
          <a:bodyPr>
            <a:normAutofit fontScale="77500" lnSpcReduction="20000"/>
          </a:bodyPr>
          <a:lstStyle/>
          <a:p>
            <a:pPr algn="just">
              <a:lnSpc>
                <a:spcPct val="107000"/>
              </a:lnSpc>
              <a:spcBef>
                <a:spcPts val="600"/>
              </a:spcBef>
              <a:spcAft>
                <a:spcPts val="0"/>
              </a:spcAft>
            </a:pPr>
            <a:r>
              <a:rPr lang="es-ES" sz="4100" b="1" dirty="0" smtClean="0">
                <a:solidFill>
                  <a:schemeClr val="accent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ECONOMIA</a:t>
            </a:r>
            <a:r>
              <a:rPr lang="es-AR" sz="4100" dirty="0">
                <a:solidFill>
                  <a:srgbClr val="202122"/>
                </a:solidFill>
                <a:latin typeface="Arial" panose="020B0604020202020204" pitchFamily="34" charset="0"/>
                <a:ea typeface="Times New Roman" panose="02020603050405020304" pitchFamily="18" charset="0"/>
                <a:cs typeface="Arial" panose="020B0604020202020204" pitchFamily="34" charset="0"/>
              </a:rPr>
              <a:t> </a:t>
            </a:r>
            <a:endParaRPr lang="es-AR" sz="41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s-AR" sz="2400" dirty="0">
                <a:latin typeface="Calibri" panose="020F0502020204030204" pitchFamily="34" charset="0"/>
                <a:ea typeface="Times New Roman" panose="02020603050405020304" pitchFamily="18" charset="0"/>
                <a:cs typeface="Calibri" panose="020F0502020204030204" pitchFamily="34" charset="0"/>
              </a:rPr>
              <a:t>Eslovenia se considera un </a:t>
            </a:r>
            <a:r>
              <a:rPr lang="es-AR" sz="2400" dirty="0" smtClean="0">
                <a:latin typeface="Calibri" panose="020F0502020204030204" pitchFamily="34" charset="0"/>
                <a:ea typeface="Times New Roman" panose="02020603050405020304" pitchFamily="18" charset="0"/>
                <a:cs typeface="Calibri" panose="020F0502020204030204" pitchFamily="34" charset="0"/>
              </a:rPr>
              <a:t>país desarrollado. </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AR" sz="2400" dirty="0">
                <a:latin typeface="Calibri" panose="020F0502020204030204" pitchFamily="34" charset="0"/>
                <a:ea typeface="Times New Roman" panose="02020603050405020304" pitchFamily="18" charset="0"/>
                <a:cs typeface="Calibri" panose="020F0502020204030204" pitchFamily="34" charset="0"/>
              </a:rPr>
              <a:t>El 1 de enero de 2007, Eslovenia abandonó el </a:t>
            </a:r>
            <a:r>
              <a:rPr lang="es-AR" sz="2400" dirty="0" smtClean="0">
                <a:latin typeface="Calibri" panose="020F0502020204030204" pitchFamily="34" charset="0"/>
                <a:ea typeface="Times New Roman" panose="02020603050405020304" pitchFamily="18" charset="0"/>
                <a:cs typeface="Calibri" panose="020F0502020204030204" pitchFamily="34" charset="0"/>
              </a:rPr>
              <a:t>tólar</a:t>
            </a:r>
            <a:r>
              <a:rPr lang="es-AR" sz="2400" dirty="0">
                <a:latin typeface="Calibri" panose="020F0502020204030204" pitchFamily="34" charset="0"/>
                <a:ea typeface="Times New Roman" panose="02020603050405020304" pitchFamily="18" charset="0"/>
                <a:cs typeface="Calibri" panose="020F0502020204030204" pitchFamily="34" charset="0"/>
              </a:rPr>
              <a:t> y adoptó la moneda común de la Unión Europea, el </a:t>
            </a:r>
            <a:r>
              <a:rPr lang="es-AR" sz="2400" dirty="0" smtClean="0">
                <a:latin typeface="Calibri" panose="020F0502020204030204" pitchFamily="34" charset="0"/>
                <a:ea typeface="Times New Roman" panose="02020603050405020304" pitchFamily="18" charset="0"/>
                <a:cs typeface="Calibri" panose="020F0502020204030204" pitchFamily="34" charset="0"/>
              </a:rPr>
              <a:t>euro. </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AR" sz="2400" dirty="0">
                <a:latin typeface="Calibri" panose="020F0502020204030204" pitchFamily="34" charset="0"/>
                <a:ea typeface="Times New Roman" panose="02020603050405020304" pitchFamily="18" charset="0"/>
                <a:cs typeface="Calibri" panose="020F0502020204030204" pitchFamily="34" charset="0"/>
              </a:rPr>
              <a:t>Eslovenia junto </a:t>
            </a:r>
            <a:r>
              <a:rPr lang="es-AR" sz="2400" dirty="0" smtClean="0">
                <a:latin typeface="Calibri" panose="020F0502020204030204" pitchFamily="34" charset="0"/>
                <a:ea typeface="Times New Roman" panose="02020603050405020304" pitchFamily="18" charset="0"/>
                <a:cs typeface="Calibri" panose="020F0502020204030204" pitchFamily="34" charset="0"/>
              </a:rPr>
              <a:t>con Croacia</a:t>
            </a:r>
            <a:r>
              <a:rPr lang="es-AR" sz="2400" dirty="0">
                <a:latin typeface="Calibri" panose="020F0502020204030204" pitchFamily="34" charset="0"/>
                <a:ea typeface="Times New Roman" panose="02020603050405020304" pitchFamily="18" charset="0"/>
                <a:cs typeface="Calibri" panose="020F0502020204030204" pitchFamily="34" charset="0"/>
              </a:rPr>
              <a:t> fueron los países más desarrollados de la </a:t>
            </a:r>
            <a:r>
              <a:rPr lang="es-AR" sz="2400" dirty="0" smtClean="0">
                <a:latin typeface="Calibri" panose="020F0502020204030204" pitchFamily="34" charset="0"/>
                <a:ea typeface="Times New Roman" panose="02020603050405020304" pitchFamily="18" charset="0"/>
                <a:cs typeface="Calibri" panose="020F0502020204030204" pitchFamily="34" charset="0"/>
              </a:rPr>
              <a:t>extinta Yugoslavia</a:t>
            </a:r>
            <a:r>
              <a:rPr lang="es-AR" sz="2400" dirty="0">
                <a:latin typeface="Calibri" panose="020F0502020204030204" pitchFamily="34" charset="0"/>
                <a:ea typeface="Times New Roman" panose="02020603050405020304" pitchFamily="18" charset="0"/>
                <a:cs typeface="Calibri" panose="020F0502020204030204" pitchFamily="34" charset="0"/>
              </a:rPr>
              <a:t> y los primeros </a:t>
            </a:r>
            <a:r>
              <a:rPr lang="es-AR" sz="2400" dirty="0" err="1">
                <a:latin typeface="Calibri" panose="020F0502020204030204" pitchFamily="34" charset="0"/>
                <a:ea typeface="Times New Roman" panose="02020603050405020304" pitchFamily="18" charset="0"/>
                <a:cs typeface="Calibri" panose="020F0502020204030204" pitchFamily="34" charset="0"/>
              </a:rPr>
              <a:t>expaíses</a:t>
            </a:r>
            <a:r>
              <a:rPr lang="es-AR" sz="2400" dirty="0">
                <a:latin typeface="Calibri" panose="020F0502020204030204" pitchFamily="34" charset="0"/>
                <a:ea typeface="Times New Roman" panose="02020603050405020304" pitchFamily="18" charset="0"/>
                <a:cs typeface="Calibri" panose="020F0502020204030204" pitchFamily="34" charset="0"/>
              </a:rPr>
              <a:t> socialistas en unirse a la Unión Europea. </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sp>
        <p:nvSpPr>
          <p:cNvPr id="4" name="Marcador de contenido 3"/>
          <p:cNvSpPr>
            <a:spLocks noGrp="1"/>
          </p:cNvSpPr>
          <p:nvPr>
            <p:ph sz="half" idx="2"/>
          </p:nvPr>
        </p:nvSpPr>
        <p:spPr>
          <a:xfrm>
            <a:off x="6154318" y="892495"/>
            <a:ext cx="4412607" cy="5546012"/>
          </a:xfrm>
        </p:spPr>
        <p:txBody>
          <a:bodyPr>
            <a:noAutofit/>
          </a:bodyPr>
          <a:lstStyle/>
          <a:p>
            <a:pPr algn="just">
              <a:lnSpc>
                <a:spcPct val="107000"/>
              </a:lnSpc>
              <a:spcBef>
                <a:spcPts val="600"/>
              </a:spcBef>
              <a:spcAft>
                <a:spcPts val="0"/>
              </a:spcAft>
            </a:pPr>
            <a:r>
              <a:rPr lang="es-AR" dirty="0" smtClean="0">
                <a:latin typeface="Calibri" panose="020F0502020204030204" pitchFamily="34" charset="0"/>
                <a:ea typeface="Times New Roman" panose="02020603050405020304" pitchFamily="18" charset="0"/>
                <a:cs typeface="Calibri" panose="020F0502020204030204" pitchFamily="34" charset="0"/>
              </a:rPr>
              <a:t>Durante </a:t>
            </a:r>
            <a:r>
              <a:rPr lang="es-AR" dirty="0">
                <a:latin typeface="Calibri" panose="020F0502020204030204" pitchFamily="34" charset="0"/>
                <a:ea typeface="Times New Roman" panose="02020603050405020304" pitchFamily="18" charset="0"/>
                <a:cs typeface="Calibri" panose="020F0502020204030204" pitchFamily="34" charset="0"/>
              </a:rPr>
              <a:t>las negociaciones de adhesión a la UE, Eslovenia insistió en numerosas excepciones, negándose a abrir ciertos sectores clave de la economía a la plena competencia. Así, el país es el único de Europa Central y Oriental que ha conservado el control de su sector bancario. El país también ha conservado un importante servicio público construido durante el periodo socialista; Eslovenia sigue teniendo uno de los mejores sistemas sanitarios del mundo, y la educación es gratuita hasta el nivel de posgrado. </a:t>
            </a:r>
            <a:endParaRPr lang="es-AR"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r>
              <a:rPr lang="es-AR" b="1" dirty="0">
                <a:latin typeface="Calibri" panose="020F0502020204030204" pitchFamily="34" charset="0"/>
                <a:ea typeface="Times New Roman" panose="02020603050405020304" pitchFamily="18" charset="0"/>
                <a:cs typeface="Calibri" panose="020F0502020204030204" pitchFamily="34" charset="0"/>
              </a:rPr>
              <a:t> </a:t>
            </a:r>
            <a:endParaRPr lang="es-A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https://upload.wikimedia.org/wikipedia/commons/thumb/3/3b/Ljubljana_farmers_market_type_thing_%289167571868%29.jpg/250px-Ljubljana_farmers_market_type_thing_%289167571868%29.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839901" y="4613076"/>
            <a:ext cx="3579086" cy="2112949"/>
          </a:xfrm>
          <a:prstGeom prst="rect">
            <a:avLst/>
          </a:prstGeom>
          <a:noFill/>
          <a:ln>
            <a:noFill/>
          </a:ln>
        </p:spPr>
      </p:pic>
    </p:spTree>
    <p:extLst>
      <p:ext uri="{BB962C8B-B14F-4D97-AF65-F5344CB8AC3E}">
        <p14:creationId xmlns:p14="http://schemas.microsoft.com/office/powerpoint/2010/main" val="294888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01190" y="1134506"/>
            <a:ext cx="3640182" cy="2268559"/>
          </a:xfrm>
        </p:spPr>
        <p:txBody>
          <a:bodyPr>
            <a:normAutofit/>
          </a:bodyPr>
          <a:lstStyle/>
          <a:p>
            <a:r>
              <a:rPr lang="es-ES" sz="4400" b="1" dirty="0" smtClean="0">
                <a:solidFill>
                  <a:schemeClr val="accent6">
                    <a:lumMod val="60000"/>
                    <a:lumOff val="40000"/>
                  </a:schemeClr>
                </a:solidFill>
              </a:rPr>
              <a:t>ALUMNOS:</a:t>
            </a:r>
            <a:endParaRPr lang="es-AR" sz="4400" b="1" dirty="0">
              <a:solidFill>
                <a:schemeClr val="accent6">
                  <a:lumMod val="60000"/>
                  <a:lumOff val="40000"/>
                </a:schemeClr>
              </a:solidFill>
            </a:endParaRPr>
          </a:p>
        </p:txBody>
      </p:sp>
      <p:sp>
        <p:nvSpPr>
          <p:cNvPr id="3" name="Subtítulo 2"/>
          <p:cNvSpPr>
            <a:spLocks noGrp="1"/>
          </p:cNvSpPr>
          <p:nvPr>
            <p:ph type="subTitle" idx="1"/>
          </p:nvPr>
        </p:nvSpPr>
        <p:spPr>
          <a:xfrm>
            <a:off x="5024846" y="1645921"/>
            <a:ext cx="3492137" cy="3631473"/>
          </a:xfrm>
        </p:spPr>
        <p:txBody>
          <a:bodyPr>
            <a:normAutofit/>
          </a:bodyPr>
          <a:lstStyle/>
          <a:p>
            <a:r>
              <a:rPr lang="es-ES" dirty="0"/>
              <a:t>ARAYA BRUNO: Tuvalu</a:t>
            </a:r>
          </a:p>
          <a:p>
            <a:r>
              <a:rPr lang="es-ES" dirty="0" smtClean="0"/>
              <a:t>ESCUDERO SOFIA: Ghana</a:t>
            </a:r>
          </a:p>
          <a:p>
            <a:r>
              <a:rPr lang="es-ES" dirty="0" smtClean="0"/>
              <a:t>PEREYRA MARIA JOSE: Cuba</a:t>
            </a:r>
          </a:p>
          <a:p>
            <a:r>
              <a:rPr lang="es-ES" dirty="0" smtClean="0"/>
              <a:t>ESPEJO BRENDA: Indonesia  </a:t>
            </a:r>
          </a:p>
          <a:p>
            <a:r>
              <a:rPr lang="es-ES" dirty="0" smtClean="0"/>
              <a:t>TREU ORIANA: Eslovenia</a:t>
            </a:r>
          </a:p>
          <a:p>
            <a:pPr marL="285750" indent="-285750">
              <a:buFont typeface="Arial" panose="020B0604020202020204" pitchFamily="34" charset="0"/>
              <a:buChar char="•"/>
            </a:pPr>
            <a:endParaRPr lang="es-ES" dirty="0" smtClean="0"/>
          </a:p>
        </p:txBody>
      </p:sp>
    </p:spTree>
    <p:extLst>
      <p:ext uri="{BB962C8B-B14F-4D97-AF65-F5344CB8AC3E}">
        <p14:creationId xmlns:p14="http://schemas.microsoft.com/office/powerpoint/2010/main" val="3821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5657" y="314107"/>
            <a:ext cx="7001692" cy="1081705"/>
          </a:xfrm>
        </p:spPr>
        <p:txBody>
          <a:bodyPr/>
          <a:lstStyle/>
          <a:p>
            <a:r>
              <a:rPr lang="es-ES" b="1" dirty="0" smtClean="0">
                <a:solidFill>
                  <a:schemeClr val="accent5"/>
                </a:solidFill>
                <a:effectLst>
                  <a:outerShdw blurRad="38100" dist="38100" dir="2700000" algn="tl">
                    <a:srgbClr val="000000">
                      <a:alpha val="43137"/>
                    </a:srgbClr>
                  </a:outerShdw>
                </a:effectLst>
              </a:rPr>
              <a:t>AGRICULTURA</a:t>
            </a:r>
            <a:endParaRPr lang="es-AR" b="1" dirty="0">
              <a:solidFill>
                <a:schemeClr val="accent5"/>
              </a:solidFill>
              <a:effectLst>
                <a:outerShdw blurRad="38100" dist="38100" dir="2700000" algn="tl">
                  <a:srgbClr val="000000">
                    <a:alpha val="43137"/>
                  </a:srgbClr>
                </a:outerShdw>
              </a:effectLst>
            </a:endParaRPr>
          </a:p>
        </p:txBody>
      </p:sp>
      <p:sp>
        <p:nvSpPr>
          <p:cNvPr id="3" name="Marcador de contenido 2"/>
          <p:cNvSpPr>
            <a:spLocks noGrp="1"/>
          </p:cNvSpPr>
          <p:nvPr>
            <p:ph sz="half" idx="1"/>
          </p:nvPr>
        </p:nvSpPr>
        <p:spPr>
          <a:xfrm>
            <a:off x="2605374" y="1161799"/>
            <a:ext cx="7296271" cy="3997828"/>
          </a:xfrm>
        </p:spPr>
        <p:txBody>
          <a:bodyPr/>
          <a:lstStyle/>
          <a:p>
            <a:pPr algn="just">
              <a:lnSpc>
                <a:spcPct val="107000"/>
              </a:lnSpc>
              <a:spcBef>
                <a:spcPts val="600"/>
              </a:spcBef>
              <a:spcAft>
                <a:spcPts val="0"/>
              </a:spcAft>
            </a:pPr>
            <a:r>
              <a:rPr lang="es-AR" dirty="0">
                <a:latin typeface="Calibri" panose="020F0502020204030204" pitchFamily="34" charset="0"/>
                <a:ea typeface="Times New Roman" panose="02020603050405020304" pitchFamily="18" charset="0"/>
                <a:cs typeface="Calibri" panose="020F0502020204030204" pitchFamily="34" charset="0"/>
              </a:rPr>
              <a:t>Una rama importante de la </a:t>
            </a:r>
            <a:r>
              <a:rPr lang="es-AR" dirty="0" smtClean="0">
                <a:latin typeface="Calibri" panose="020F0502020204030204" pitchFamily="34" charset="0"/>
                <a:ea typeface="Times New Roman" panose="02020603050405020304" pitchFamily="18" charset="0"/>
                <a:cs typeface="Calibri" panose="020F0502020204030204" pitchFamily="34" charset="0"/>
              </a:rPr>
              <a:t>agricultura</a:t>
            </a:r>
            <a:r>
              <a:rPr lang="es-AR" dirty="0">
                <a:latin typeface="Calibri" panose="020F0502020204030204" pitchFamily="34" charset="0"/>
                <a:ea typeface="Times New Roman" panose="02020603050405020304" pitchFamily="18" charset="0"/>
                <a:cs typeface="Calibri" panose="020F0502020204030204" pitchFamily="34" charset="0"/>
              </a:rPr>
              <a:t> eslovena es la </a:t>
            </a:r>
            <a:r>
              <a:rPr lang="es-AR" dirty="0" smtClean="0">
                <a:latin typeface="Calibri" panose="020F0502020204030204" pitchFamily="34" charset="0"/>
                <a:ea typeface="Times New Roman" panose="02020603050405020304" pitchFamily="18" charset="0"/>
                <a:cs typeface="Calibri" panose="020F0502020204030204" pitchFamily="34" charset="0"/>
              </a:rPr>
              <a:t>ganadería. </a:t>
            </a:r>
            <a:r>
              <a:rPr lang="es-AR" dirty="0">
                <a:latin typeface="Calibri" panose="020F0502020204030204" pitchFamily="34" charset="0"/>
                <a:ea typeface="Times New Roman" panose="02020603050405020304" pitchFamily="18" charset="0"/>
                <a:cs typeface="Calibri" panose="020F0502020204030204" pitchFamily="34" charset="0"/>
              </a:rPr>
              <a:t>Aporta más del 50 % de la producción A pesar de un ligero descenso desde mediados de los años 1990, el ganado vacuno y el porcino representan la mayor parte de la producción ganadera</a:t>
            </a:r>
            <a:r>
              <a:rPr lang="es-AR" dirty="0" smtClean="0">
                <a:latin typeface="Calibri" panose="020F0502020204030204" pitchFamily="34" charset="0"/>
                <a:ea typeface="Times New Roman" panose="02020603050405020304" pitchFamily="18" charset="0"/>
                <a:cs typeface="Calibri" panose="020F0502020204030204" pitchFamily="34" charset="0"/>
              </a:rPr>
              <a:t>.</a:t>
            </a:r>
          </a:p>
          <a:p>
            <a:pPr algn="just">
              <a:lnSpc>
                <a:spcPct val="107000"/>
              </a:lnSpc>
              <a:spcBef>
                <a:spcPts val="600"/>
              </a:spcBef>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La viticultura ocupa una parte relativamente alta de las tierras agrícolas. </a:t>
            </a:r>
          </a:p>
          <a:p>
            <a:pPr algn="just">
              <a:lnSpc>
                <a:spcPct val="107000"/>
              </a:lnSpc>
              <a:spcBef>
                <a:spcPts val="600"/>
              </a:spcBef>
              <a:spcAft>
                <a:spcPts val="0"/>
              </a:spcAft>
            </a:pPr>
            <a:endParaRPr lang="es-A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https://upload.wikimedia.org/wikipedia/commons/thumb/4/40/Slovenia_-_Gole_di_Vintgar_%2811732379936%29.jpg/250px-Slovenia_-_Gole_di_Vintgar_%2811732379936%29.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044750" y="3908452"/>
            <a:ext cx="2377440" cy="1615440"/>
          </a:xfrm>
          <a:prstGeom prst="rect">
            <a:avLst/>
          </a:prstGeom>
          <a:noFill/>
          <a:ln>
            <a:noFill/>
          </a:ln>
        </p:spPr>
      </p:pic>
      <p:sp>
        <p:nvSpPr>
          <p:cNvPr id="6" name="Rectángulo 5"/>
          <p:cNvSpPr/>
          <p:nvPr/>
        </p:nvSpPr>
        <p:spPr>
          <a:xfrm>
            <a:off x="1300898" y="5277857"/>
            <a:ext cx="5831421" cy="1080296"/>
          </a:xfrm>
          <a:prstGeom prst="rect">
            <a:avLst/>
          </a:prstGeom>
        </p:spPr>
        <p:txBody>
          <a:bodyPr wrap="square">
            <a:spAutoFit/>
          </a:bodyPr>
          <a:lstStyle/>
          <a:p>
            <a:pPr algn="just">
              <a:lnSpc>
                <a:spcPct val="107000"/>
              </a:lnSpc>
              <a:spcAft>
                <a:spcPts val="0"/>
              </a:spcAft>
            </a:pPr>
            <a:endParaRPr lang="es-AR" sz="2000" dirty="0" smtClean="0">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0"/>
              </a:spcAft>
            </a:pPr>
            <a:endParaRPr lang="es-AR" sz="2000" dirty="0">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0"/>
              </a:spcAft>
            </a:pPr>
            <a:r>
              <a:rPr lang="es-AR" sz="2000" dirty="0" smtClean="0">
                <a:latin typeface="Calibri" panose="020F0502020204030204" pitchFamily="34" charset="0"/>
                <a:ea typeface="Times New Roman" panose="02020603050405020304" pitchFamily="18" charset="0"/>
                <a:cs typeface="Calibri" panose="020F0502020204030204" pitchFamily="34" charset="0"/>
              </a:rPr>
              <a:t>          Un</a:t>
            </a:r>
            <a:r>
              <a:rPr lang="es-AR" sz="2000" dirty="0">
                <a:latin typeface="Calibri" panose="020F0502020204030204" pitchFamily="34" charset="0"/>
                <a:ea typeface="Times New Roman" panose="02020603050405020304" pitchFamily="18" charset="0"/>
                <a:cs typeface="Calibri" panose="020F0502020204030204" pitchFamily="34" charset="0"/>
              </a:rPr>
              <a:t> </a:t>
            </a:r>
            <a:r>
              <a:rPr lang="es-AR" sz="2000" dirty="0" smtClean="0">
                <a:latin typeface="Calibri" panose="020F0502020204030204" pitchFamily="34" charset="0"/>
                <a:ea typeface="Times New Roman" panose="02020603050405020304" pitchFamily="18" charset="0"/>
                <a:cs typeface="Calibri" panose="020F0502020204030204" pitchFamily="34" charset="0"/>
              </a:rPr>
              <a:t>maizal</a:t>
            </a:r>
            <a:r>
              <a:rPr lang="es-AR" sz="2000" dirty="0">
                <a:latin typeface="Calibri" panose="020F0502020204030204" pitchFamily="34" charset="0"/>
                <a:ea typeface="Times New Roman" panose="02020603050405020304" pitchFamily="18" charset="0"/>
                <a:cs typeface="Calibri" panose="020F0502020204030204" pitchFamily="34" charset="0"/>
              </a:rPr>
              <a:t> en Eslovenia</a:t>
            </a:r>
            <a:r>
              <a:rPr lang="es-AR" sz="2000" dirty="0" smtClean="0">
                <a:latin typeface="Calibri" panose="020F0502020204030204" pitchFamily="34" charset="0"/>
                <a:ea typeface="Times New Roman" panose="02020603050405020304" pitchFamily="18" charset="0"/>
                <a:cs typeface="Calibri" panose="020F0502020204030204" pitchFamily="34" charset="0"/>
              </a:rPr>
              <a:t>.</a:t>
            </a:r>
            <a:endParaRPr lang="es-AR"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Marcador de contenido 6" descr="https://upload.wikimedia.org/wikipedia/commons/thumb/2/2d/Pastoral_Slovenia_View_vineyards.jpg/250px-Pastoral_Slovenia_View_vineyards.jpg">
            <a:hlinkClick r:id="rId4"/>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697357" y="3226745"/>
            <a:ext cx="2924998" cy="1897945"/>
          </a:xfrm>
          <a:prstGeom prst="rect">
            <a:avLst/>
          </a:prstGeom>
          <a:noFill/>
          <a:ln>
            <a:noFill/>
          </a:ln>
        </p:spPr>
      </p:pic>
      <p:sp>
        <p:nvSpPr>
          <p:cNvPr id="8" name="Rectángulo 7"/>
          <p:cNvSpPr/>
          <p:nvPr/>
        </p:nvSpPr>
        <p:spPr>
          <a:xfrm>
            <a:off x="7760847" y="4716172"/>
            <a:ext cx="7141029" cy="1387752"/>
          </a:xfrm>
          <a:prstGeom prst="rect">
            <a:avLst/>
          </a:prstGeom>
        </p:spPr>
        <p:txBody>
          <a:bodyPr wrap="square">
            <a:spAutoFit/>
          </a:bodyPr>
          <a:lstStyle/>
          <a:p>
            <a:pPr algn="just">
              <a:lnSpc>
                <a:spcPct val="107000"/>
              </a:lnSpc>
              <a:spcAft>
                <a:spcPts val="0"/>
              </a:spcAft>
            </a:pPr>
            <a:r>
              <a:rPr lang="es-AR" sz="2000" dirty="0" smtClean="0">
                <a:latin typeface="Calibri" panose="020F0502020204030204" pitchFamily="34" charset="0"/>
                <a:ea typeface="Times New Roman" panose="02020603050405020304" pitchFamily="18" charset="0"/>
                <a:cs typeface="Calibri" panose="020F0502020204030204" pitchFamily="34" charset="0"/>
              </a:rPr>
              <a:t> </a:t>
            </a:r>
          </a:p>
          <a:p>
            <a:pPr algn="just">
              <a:lnSpc>
                <a:spcPct val="107000"/>
              </a:lnSpc>
              <a:spcAft>
                <a:spcPts val="0"/>
              </a:spcAft>
            </a:pPr>
            <a:endParaRPr lang="es-AR" sz="2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r>
              <a:rPr lang="es-AR" sz="2000" dirty="0" smtClean="0">
                <a:latin typeface="Calibri" panose="020F0502020204030204" pitchFamily="34" charset="0"/>
                <a:ea typeface="Times New Roman" panose="02020603050405020304" pitchFamily="18" charset="0"/>
                <a:cs typeface="Calibri" panose="020F0502020204030204" pitchFamily="34" charset="0"/>
              </a:rPr>
              <a:t>Un </a:t>
            </a:r>
            <a:r>
              <a:rPr lang="es-AR" sz="2000" dirty="0">
                <a:latin typeface="Calibri" panose="020F0502020204030204" pitchFamily="34" charset="0"/>
                <a:ea typeface="Times New Roman" panose="02020603050405020304" pitchFamily="18" charset="0"/>
                <a:cs typeface="Calibri" panose="020F0502020204030204" pitchFamily="34" charset="0"/>
              </a:rPr>
              <a:t>viñedo en Eslovenia</a:t>
            </a:r>
            <a:r>
              <a:rPr lang="es-AR" sz="1400" dirty="0">
                <a:latin typeface="Calibri" panose="020F0502020204030204" pitchFamily="34" charset="0"/>
                <a:ea typeface="Times New Roman" panose="02020603050405020304" pitchFamily="18" charset="0"/>
                <a:cs typeface="Calibri" panose="020F0502020204030204" pitchFamily="34" charset="0"/>
              </a:rPr>
              <a:t>.</a:t>
            </a:r>
            <a:endParaRPr lang="es-A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s-AR" sz="1400" dirty="0">
                <a:latin typeface="Calibri" panose="020F0502020204030204" pitchFamily="34" charset="0"/>
                <a:ea typeface="Times New Roman" panose="02020603050405020304" pitchFamily="18" charset="0"/>
                <a:cs typeface="Calibri" panose="020F0502020204030204" pitchFamily="34" charset="0"/>
              </a:rPr>
              <a:t> </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778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9691" y="-263951"/>
            <a:ext cx="8911166" cy="6561056"/>
          </a:xfrm>
        </p:spPr>
        <p:txBody>
          <a:bodyPr>
            <a:normAutofit/>
          </a:bodyPr>
          <a:lstStyle/>
          <a:p>
            <a:pPr algn="ctr"/>
            <a:r>
              <a:rPr lang="es-ES" b="1" dirty="0" smtClean="0">
                <a:solidFill>
                  <a:schemeClr val="accent5"/>
                </a:solidFill>
                <a:effectLst>
                  <a:outerShdw blurRad="38100" dist="38100" dir="2700000" algn="tl">
                    <a:srgbClr val="000000">
                      <a:alpha val="43137"/>
                    </a:srgbClr>
                  </a:outerShdw>
                </a:effectLst>
              </a:rPr>
              <a:t/>
            </a:r>
            <a:br>
              <a:rPr lang="es-ES" b="1" dirty="0" smtClean="0">
                <a:solidFill>
                  <a:schemeClr val="accent5"/>
                </a:solidFill>
                <a:effectLst>
                  <a:outerShdw blurRad="38100" dist="38100" dir="2700000" algn="tl">
                    <a:srgbClr val="000000">
                      <a:alpha val="43137"/>
                    </a:srgbClr>
                  </a:outerShdw>
                </a:effectLst>
              </a:rPr>
            </a:br>
            <a:r>
              <a:rPr lang="es-ES" b="1" dirty="0">
                <a:solidFill>
                  <a:schemeClr val="accent5"/>
                </a:solidFill>
                <a:effectLst>
                  <a:outerShdw blurRad="38100" dist="38100" dir="2700000" algn="tl">
                    <a:srgbClr val="000000">
                      <a:alpha val="43137"/>
                    </a:srgbClr>
                  </a:outerShdw>
                </a:effectLst>
              </a:rPr>
              <a:t/>
            </a:r>
            <a:br>
              <a:rPr lang="es-ES" b="1" dirty="0">
                <a:solidFill>
                  <a:schemeClr val="accent5"/>
                </a:solidFill>
                <a:effectLst>
                  <a:outerShdw blurRad="38100" dist="38100" dir="2700000" algn="tl">
                    <a:srgbClr val="000000">
                      <a:alpha val="43137"/>
                    </a:srgbClr>
                  </a:outerShdw>
                </a:effectLst>
              </a:rPr>
            </a:br>
            <a:r>
              <a:rPr lang="es-ES" b="1" dirty="0" smtClean="0">
                <a:solidFill>
                  <a:schemeClr val="accent5"/>
                </a:solidFill>
                <a:effectLst>
                  <a:outerShdw blurRad="38100" dist="38100" dir="2700000" algn="tl">
                    <a:srgbClr val="000000">
                      <a:alpha val="43137"/>
                    </a:srgbClr>
                  </a:outerShdw>
                </a:effectLst>
              </a:rPr>
              <a:t/>
            </a:r>
            <a:br>
              <a:rPr lang="es-ES" b="1" dirty="0" smtClean="0">
                <a:solidFill>
                  <a:schemeClr val="accent5"/>
                </a:solidFill>
                <a:effectLst>
                  <a:outerShdw blurRad="38100" dist="38100" dir="2700000" algn="tl">
                    <a:srgbClr val="000000">
                      <a:alpha val="43137"/>
                    </a:srgbClr>
                  </a:outerShdw>
                </a:effectLst>
              </a:rPr>
            </a:br>
            <a:r>
              <a:rPr lang="es-ES" b="1" dirty="0">
                <a:solidFill>
                  <a:schemeClr val="accent5"/>
                </a:solidFill>
                <a:effectLst>
                  <a:outerShdw blurRad="38100" dist="38100" dir="2700000" algn="tl">
                    <a:srgbClr val="000000">
                      <a:alpha val="43137"/>
                    </a:srgbClr>
                  </a:outerShdw>
                </a:effectLst>
              </a:rPr>
              <a:t/>
            </a:r>
            <a:br>
              <a:rPr lang="es-ES" b="1" dirty="0">
                <a:solidFill>
                  <a:schemeClr val="accent5"/>
                </a:solidFill>
                <a:effectLst>
                  <a:outerShdw blurRad="38100" dist="38100" dir="2700000" algn="tl">
                    <a:srgbClr val="000000">
                      <a:alpha val="43137"/>
                    </a:srgbClr>
                  </a:outerShdw>
                </a:effectLst>
              </a:rPr>
            </a:br>
            <a:r>
              <a:rPr lang="es-ES" b="1" dirty="0" smtClean="0">
                <a:solidFill>
                  <a:schemeClr val="accent5"/>
                </a:solidFill>
                <a:effectLst>
                  <a:outerShdw blurRad="38100" dist="38100" dir="2700000" algn="tl">
                    <a:srgbClr val="000000">
                      <a:alpha val="43137"/>
                    </a:srgbClr>
                  </a:outerShdw>
                </a:effectLst>
              </a:rPr>
              <a:t/>
            </a:r>
            <a:br>
              <a:rPr lang="es-ES" b="1" dirty="0" smtClean="0">
                <a:solidFill>
                  <a:schemeClr val="accent5"/>
                </a:solidFill>
                <a:effectLst>
                  <a:outerShdw blurRad="38100" dist="38100" dir="2700000" algn="tl">
                    <a:srgbClr val="000000">
                      <a:alpha val="43137"/>
                    </a:srgbClr>
                  </a:outerShdw>
                </a:effectLst>
              </a:rPr>
            </a:br>
            <a:r>
              <a:rPr lang="es-ES" b="1" dirty="0">
                <a:solidFill>
                  <a:schemeClr val="accent5"/>
                </a:solidFill>
                <a:effectLst>
                  <a:outerShdw blurRad="38100" dist="38100" dir="2700000" algn="tl">
                    <a:srgbClr val="000000">
                      <a:alpha val="43137"/>
                    </a:srgbClr>
                  </a:outerShdw>
                </a:effectLst>
              </a:rPr>
              <a:t/>
            </a:r>
            <a:br>
              <a:rPr lang="es-ES" b="1" dirty="0">
                <a:solidFill>
                  <a:schemeClr val="accent5"/>
                </a:solidFill>
                <a:effectLst>
                  <a:outerShdw blurRad="38100" dist="38100" dir="2700000" algn="tl">
                    <a:srgbClr val="000000">
                      <a:alpha val="43137"/>
                    </a:srgbClr>
                  </a:outerShdw>
                </a:effectLst>
              </a:rPr>
            </a:br>
            <a:r>
              <a:rPr lang="es-ES" b="1" dirty="0" smtClean="0">
                <a:solidFill>
                  <a:schemeClr val="accent5"/>
                </a:solidFill>
                <a:effectLst>
                  <a:outerShdw blurRad="38100" dist="38100" dir="2700000" algn="tl">
                    <a:srgbClr val="000000">
                      <a:alpha val="43137"/>
                    </a:srgbClr>
                  </a:outerShdw>
                </a:effectLst>
              </a:rPr>
              <a:t>FIN…</a:t>
            </a:r>
            <a:endParaRPr lang="es-AR" b="1" dirty="0">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753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9873" y="805817"/>
            <a:ext cx="4435361" cy="1081705"/>
          </a:xfrm>
        </p:spPr>
        <p:txBody>
          <a:bodyPr>
            <a:normAutofit/>
          </a:bodyPr>
          <a:lstStyle/>
          <a:p>
            <a:r>
              <a:rPr lang="es-ES" sz="4400" b="1" dirty="0" smtClean="0"/>
              <a:t>Tuvalu</a:t>
            </a:r>
            <a:endParaRPr lang="es-AR" sz="4400" b="1" dirty="0"/>
          </a:p>
        </p:txBody>
      </p:sp>
      <p:sp>
        <p:nvSpPr>
          <p:cNvPr id="3" name="Marcador de contenido 2"/>
          <p:cNvSpPr>
            <a:spLocks noGrp="1"/>
          </p:cNvSpPr>
          <p:nvPr>
            <p:ph sz="half" idx="1"/>
          </p:nvPr>
        </p:nvSpPr>
        <p:spPr/>
        <p:txBody>
          <a:bodyPr/>
          <a:lstStyle/>
          <a:p>
            <a:pPr marL="0" indent="0">
              <a:buNone/>
            </a:pPr>
            <a:r>
              <a:rPr lang="es-ES" dirty="0" smtClean="0">
                <a:latin typeface="Calibri" panose="020F0502020204030204" pitchFamily="34" charset="0"/>
                <a:cs typeface="Calibri" panose="020F0502020204030204" pitchFamily="34" charset="0"/>
              </a:rPr>
              <a:t>Continente: Oceanía</a:t>
            </a:r>
            <a:endParaRPr lang="es-AR" dirty="0">
              <a:latin typeface="Calibri" panose="020F0502020204030204" pitchFamily="34" charset="0"/>
              <a:cs typeface="Calibri" panose="020F0502020204030204" pitchFamily="34" charset="0"/>
            </a:endParaRPr>
          </a:p>
        </p:txBody>
      </p:sp>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6866933" y="2052116"/>
            <a:ext cx="3400473" cy="1866743"/>
          </a:xfrm>
          <a:prstGeom prst="rect">
            <a:avLst/>
          </a:prstGeom>
        </p:spPr>
      </p:pic>
      <p:sp>
        <p:nvSpPr>
          <p:cNvPr id="6" name="Rectángulo 5"/>
          <p:cNvSpPr/>
          <p:nvPr/>
        </p:nvSpPr>
        <p:spPr>
          <a:xfrm>
            <a:off x="2717074" y="2749788"/>
            <a:ext cx="3239589" cy="1559209"/>
          </a:xfrm>
          <a:prstGeom prst="rect">
            <a:avLst/>
          </a:prstGeom>
        </p:spPr>
        <p:txBody>
          <a:bodyPr wrap="square">
            <a:spAutoFit/>
          </a:bodyPr>
          <a:lstStyle/>
          <a:p>
            <a:pPr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Tuvalu, es un país insular de Oceanía integrado dentro de la Polinesia, se encuentra en el Océano Pacifico a 4000 km de Hawái y Australia. </a:t>
            </a:r>
            <a:endParaRPr lang="es-AR"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0 Imagen"/>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8393" y="4136571"/>
            <a:ext cx="2382293" cy="2190658"/>
          </a:xfrm>
          <a:prstGeom prst="rect">
            <a:avLst/>
          </a:prstGeom>
        </p:spPr>
      </p:pic>
    </p:spTree>
    <p:extLst>
      <p:ext uri="{BB962C8B-B14F-4D97-AF65-F5344CB8AC3E}">
        <p14:creationId xmlns:p14="http://schemas.microsoft.com/office/powerpoint/2010/main" val="38217608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071154" y="1538309"/>
            <a:ext cx="5426180" cy="4888615"/>
          </a:xfrm>
        </p:spPr>
        <p:txBody>
          <a:bodyPr/>
          <a:lstStyle/>
          <a:p>
            <a:pPr algn="just">
              <a:lnSpc>
                <a:spcPct val="107000"/>
              </a:lnSpc>
              <a:spcAft>
                <a:spcPts val="800"/>
              </a:spcAft>
            </a:pPr>
            <a:r>
              <a:rPr lang="es-ES" b="1" dirty="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 división política </a:t>
            </a:r>
            <a:r>
              <a:rPr lang="es-ES" dirty="0">
                <a:latin typeface="Calibri" panose="020F0502020204030204" pitchFamily="34" charset="0"/>
                <a:ea typeface="Calibri" panose="020F0502020204030204" pitchFamily="34" charset="0"/>
                <a:cs typeface="Calibri" panose="020F0502020204030204" pitchFamily="34" charset="0"/>
              </a:rPr>
              <a:t>de Tuvalu se basa en que el país está dividido en 9 islas, o más bien atolones, a mitad de camino entre Hawái y Australia.</a:t>
            </a:r>
            <a:endParaRPr lang="es-AR" sz="180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ángulo 4"/>
          <p:cNvSpPr/>
          <p:nvPr/>
        </p:nvSpPr>
        <p:spPr>
          <a:xfrm>
            <a:off x="6970466" y="2123448"/>
            <a:ext cx="4263591" cy="421654"/>
          </a:xfrm>
          <a:prstGeom prst="rect">
            <a:avLst/>
          </a:prstGeom>
        </p:spPr>
        <p:txBody>
          <a:bodyPr wrap="square">
            <a:spAutoFit/>
          </a:bodyPr>
          <a:lstStyle/>
          <a:p>
            <a:pPr algn="just">
              <a:lnSpc>
                <a:spcPct val="107000"/>
              </a:lnSpc>
              <a:spcAft>
                <a:spcPts val="800"/>
              </a:spcAft>
            </a:pPr>
            <a:r>
              <a:rPr lang="es-ES" sz="2000" dirty="0" smtClean="0">
                <a:latin typeface="Calibri" panose="020F0502020204030204" pitchFamily="34" charset="0"/>
                <a:ea typeface="Calibri" panose="020F0502020204030204" pitchFamily="34" charset="0"/>
                <a:cs typeface="Calibri" panose="020F0502020204030204" pitchFamily="34" charset="0"/>
              </a:rPr>
              <a:t>Su </a:t>
            </a:r>
            <a:r>
              <a:rPr lang="es-ES" sz="2000" b="1" dirty="0" smtClean="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capital</a:t>
            </a:r>
            <a:r>
              <a:rPr lang="es-ES" sz="2000" dirty="0" smtClean="0">
                <a:latin typeface="Calibri" panose="020F0502020204030204" pitchFamily="34" charset="0"/>
                <a:ea typeface="Calibri" panose="020F0502020204030204" pitchFamily="34" charset="0"/>
                <a:cs typeface="Calibri" panose="020F0502020204030204" pitchFamily="34" charset="0"/>
              </a:rPr>
              <a:t> es </a:t>
            </a:r>
            <a:r>
              <a:rPr lang="es-ES" sz="2000" dirty="0" err="1" smtClean="0">
                <a:latin typeface="Calibri" panose="020F0502020204030204" pitchFamily="34" charset="0"/>
                <a:ea typeface="Calibri" panose="020F0502020204030204" pitchFamily="34" charset="0"/>
                <a:cs typeface="Calibri" panose="020F0502020204030204" pitchFamily="34" charset="0"/>
              </a:rPr>
              <a:t>Fanafuti</a:t>
            </a:r>
            <a:endParaRPr lang="es-AR"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ángulo 5"/>
          <p:cNvSpPr/>
          <p:nvPr/>
        </p:nvSpPr>
        <p:spPr>
          <a:xfrm>
            <a:off x="6970466" y="1546610"/>
            <a:ext cx="4263591" cy="421654"/>
          </a:xfrm>
          <a:prstGeom prst="rect">
            <a:avLst/>
          </a:prstGeom>
        </p:spPr>
        <p:txBody>
          <a:bodyPr wrap="square">
            <a:spAutoFit/>
          </a:bodyPr>
          <a:lstStyle/>
          <a:p>
            <a:pPr algn="just">
              <a:lnSpc>
                <a:spcPct val="107000"/>
              </a:lnSpc>
              <a:spcAft>
                <a:spcPts val="800"/>
              </a:spcAft>
            </a:pPr>
            <a:r>
              <a:rPr lang="es-ES" sz="2000" b="1" dirty="0">
                <a:solidFill>
                  <a:schemeClr val="accent5"/>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 relieve </a:t>
            </a:r>
            <a:r>
              <a:rPr lang="es-ES" sz="2000" dirty="0">
                <a:latin typeface="Calibri" panose="020F0502020204030204" pitchFamily="34" charset="0"/>
                <a:ea typeface="Calibri" panose="020F0502020204030204" pitchFamily="34" charset="0"/>
                <a:cs typeface="Calibri" panose="020F0502020204030204" pitchFamily="34" charset="0"/>
              </a:rPr>
              <a:t>es totalmente llano.</a:t>
            </a:r>
            <a:endParaRPr lang="es-AR"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ángulo 6"/>
          <p:cNvSpPr/>
          <p:nvPr/>
        </p:nvSpPr>
        <p:spPr>
          <a:xfrm>
            <a:off x="7088776" y="2545102"/>
            <a:ext cx="3888345" cy="750975"/>
          </a:xfrm>
          <a:prstGeom prst="rect">
            <a:avLst/>
          </a:prstGeom>
        </p:spPr>
        <p:txBody>
          <a:bodyPr wrap="square">
            <a:spAutoFit/>
          </a:bodyPr>
          <a:lstStyle/>
          <a:p>
            <a:pPr algn="just">
              <a:lnSpc>
                <a:spcPct val="107000"/>
              </a:lnSpc>
              <a:spcAft>
                <a:spcPts val="800"/>
              </a:spcAft>
            </a:pPr>
            <a:r>
              <a:rPr lang="es-ES" sz="2000" dirty="0">
                <a:latin typeface="Calibri" panose="020F0502020204030204" pitchFamily="34" charset="0"/>
                <a:ea typeface="Calibri" panose="020F0502020204030204" pitchFamily="34" charset="0"/>
                <a:cs typeface="Calibri" panose="020F0502020204030204" pitchFamily="34" charset="0"/>
              </a:rPr>
              <a:t>Tiene cerca el Mar de Coral y el Mar de Tasmania</a:t>
            </a:r>
            <a:endParaRPr lang="es-AR"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0 Imagen"/>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35202" y="3861325"/>
            <a:ext cx="3898084" cy="2713646"/>
          </a:xfrm>
          <a:prstGeom prst="rect">
            <a:avLst/>
          </a:prstGeom>
        </p:spPr>
      </p:pic>
    </p:spTree>
    <p:extLst>
      <p:ext uri="{BB962C8B-B14F-4D97-AF65-F5344CB8AC3E}">
        <p14:creationId xmlns:p14="http://schemas.microsoft.com/office/powerpoint/2010/main" val="485981698"/>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1612596" y="204926"/>
            <a:ext cx="3995723" cy="4386607"/>
          </a:xfrm>
        </p:spPr>
        <p:txBody>
          <a:bodyPr>
            <a:normAutofit fontScale="85000" lnSpcReduction="10000"/>
          </a:bodyPr>
          <a:lstStyle/>
          <a:p>
            <a:pPr algn="just">
              <a:lnSpc>
                <a:spcPct val="107000"/>
              </a:lnSpc>
              <a:spcAft>
                <a:spcPts val="800"/>
              </a:spcAft>
            </a:pPr>
            <a:endParaRPr lang="es-ES"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smtClean="0">
                <a:latin typeface="Arial" panose="020B0604020202020204" pitchFamily="34" charset="0"/>
                <a:ea typeface="Calibri" panose="020F0502020204030204" pitchFamily="34" charset="0"/>
                <a:cs typeface="Times New Roman" panose="02020603050405020304" pitchFamily="18" charset="0"/>
              </a:rPr>
              <a:t>La </a:t>
            </a:r>
            <a:r>
              <a:rPr lang="es-ES" dirty="0">
                <a:latin typeface="Arial" panose="020B0604020202020204" pitchFamily="34" charset="0"/>
                <a:ea typeface="Calibri" panose="020F0502020204030204" pitchFamily="34" charset="0"/>
                <a:cs typeface="Times New Roman" panose="02020603050405020304" pitchFamily="18" charset="0"/>
              </a:rPr>
              <a:t>pesca y el cultivo de palmas cocoteras son las actividades tradicionales.</a:t>
            </a: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smtClean="0">
                <a:latin typeface="Arial" panose="020B0604020202020204" pitchFamily="34" charset="0"/>
                <a:ea typeface="Calibri" panose="020F0502020204030204" pitchFamily="34" charset="0"/>
                <a:cs typeface="Times New Roman" panose="02020603050405020304" pitchFamily="18" charset="0"/>
              </a:rPr>
              <a:t>La subida del nivel de las aguas, provocada por el cambio climático, que amenaza con dejar sumergida la Isla, ya está arruinando cosechas y salinizando las reservas de agua potable</a:t>
            </a:r>
            <a:r>
              <a:rPr lang="es-ES"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endParaRPr lang="es-ES" dirty="0" smtClean="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smtClean="0">
                <a:solidFill>
                  <a:prstClr val="white"/>
                </a:solidFill>
                <a:latin typeface="Arial" panose="020B0604020202020204" pitchFamily="34" charset="0"/>
                <a:ea typeface="Calibri" panose="020F0502020204030204" pitchFamily="34" charset="0"/>
                <a:cs typeface="Times New Roman" panose="02020603050405020304" pitchFamily="18" charset="0"/>
              </a:rPr>
              <a:t>La </a:t>
            </a:r>
            <a:r>
              <a:rPr lang="es-ES" dirty="0">
                <a:solidFill>
                  <a:prstClr val="white"/>
                </a:solidFill>
                <a:latin typeface="Arial" panose="020B0604020202020204" pitchFamily="34" charset="0"/>
                <a:ea typeface="Calibri" panose="020F0502020204030204" pitchFamily="34" charset="0"/>
                <a:cs typeface="Times New Roman" panose="02020603050405020304" pitchFamily="18" charset="0"/>
              </a:rPr>
              <a:t>mayoría de los tuvaluanos viven en aldeas de unos pocos cientos de habitantes, cuidan sus huertos y pescan en canoas artesanales.</a:t>
            </a:r>
            <a:endParaRPr lang="es-AR"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0 Imagen"/>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37616" y="1004380"/>
            <a:ext cx="3895725" cy="2079984"/>
          </a:xfrm>
          <a:prstGeom prst="rect">
            <a:avLst/>
          </a:prstGeom>
        </p:spPr>
      </p:pic>
    </p:spTree>
    <p:extLst>
      <p:ext uri="{BB962C8B-B14F-4D97-AF65-F5344CB8AC3E}">
        <p14:creationId xmlns:p14="http://schemas.microsoft.com/office/powerpoint/2010/main" val="3235220573"/>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2431202" y="1554754"/>
            <a:ext cx="6721507" cy="2451189"/>
          </a:xfrm>
        </p:spPr>
        <p:txBody>
          <a:bodyPr>
            <a:normAutofit fontScale="92500" lnSpcReduction="20000"/>
          </a:bodyPr>
          <a:lstStyle/>
          <a:p>
            <a:pPr algn="just">
              <a:lnSpc>
                <a:spcPct val="107000"/>
              </a:lnSpc>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Las danzas y la música tradicionales son elementos de la </a:t>
            </a:r>
            <a:r>
              <a:rPr lang="es-ES" b="1" dirty="0">
                <a:solidFill>
                  <a:schemeClr val="accent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cultura</a:t>
            </a:r>
            <a:r>
              <a:rPr lang="es-ES" dirty="0">
                <a:latin typeface="Arial" panose="020B0604020202020204" pitchFamily="34" charset="0"/>
                <a:ea typeface="Calibri" panose="020F0502020204030204" pitchFamily="34" charset="0"/>
                <a:cs typeface="Times New Roman" panose="02020603050405020304" pitchFamily="18" charset="0"/>
              </a:rPr>
              <a:t> tuvaluana.</a:t>
            </a: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El vóleibol, el futbol y criquet, son los </a:t>
            </a:r>
            <a:r>
              <a:rPr lang="es-ES" b="1" dirty="0">
                <a:solidFill>
                  <a:schemeClr val="accent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deportes</a:t>
            </a:r>
            <a:r>
              <a:rPr lang="es-ES" dirty="0">
                <a:latin typeface="Arial" panose="020B0604020202020204" pitchFamily="34" charset="0"/>
                <a:ea typeface="Calibri" panose="020F0502020204030204" pitchFamily="34" charset="0"/>
                <a:cs typeface="Times New Roman" panose="02020603050405020304" pitchFamily="18" charset="0"/>
              </a:rPr>
              <a:t> más populares.</a:t>
            </a: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La </a:t>
            </a:r>
            <a:r>
              <a:rPr lang="es-ES" b="1" dirty="0">
                <a:solidFill>
                  <a:schemeClr val="accent5"/>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economía</a:t>
            </a:r>
            <a:r>
              <a:rPr lang="es-ES" dirty="0">
                <a:latin typeface="Arial" panose="020B0604020202020204" pitchFamily="34" charset="0"/>
                <a:ea typeface="Calibri" panose="020F0502020204030204" pitchFamily="34" charset="0"/>
                <a:cs typeface="Times New Roman" panose="02020603050405020304" pitchFamily="18" charset="0"/>
              </a:rPr>
              <a:t> de Tuvalu se basa en la pesca</a:t>
            </a: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dirty="0">
                <a:latin typeface="Arial" panose="020B0604020202020204" pitchFamily="34" charset="0"/>
                <a:ea typeface="Calibri" panose="020F0502020204030204" pitchFamily="34" charset="0"/>
                <a:cs typeface="Times New Roman" panose="02020603050405020304" pitchFamily="18" charset="0"/>
              </a:rPr>
              <a:t> </a:t>
            </a:r>
            <a:endParaRPr lang="es-AR" sz="1800" dirty="0">
              <a:latin typeface="Calibri" panose="020F0502020204030204" pitchFamily="34" charset="0"/>
              <a:ea typeface="Calibri" panose="020F0502020204030204" pitchFamily="34" charset="0"/>
              <a:cs typeface="Times New Roman" panose="02020603050405020304" pitchFamily="18" charset="0"/>
            </a:endParaRPr>
          </a:p>
          <a:p>
            <a:endParaRPr lang="es-AR" dirty="0"/>
          </a:p>
        </p:txBody>
      </p:sp>
    </p:spTree>
    <p:extLst>
      <p:ext uri="{BB962C8B-B14F-4D97-AF65-F5344CB8AC3E}">
        <p14:creationId xmlns:p14="http://schemas.microsoft.com/office/powerpoint/2010/main" val="252074898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9873" y="805817"/>
            <a:ext cx="4583407" cy="1081705"/>
          </a:xfrm>
        </p:spPr>
        <p:txBody>
          <a:bodyPr>
            <a:normAutofit/>
          </a:bodyPr>
          <a:lstStyle/>
          <a:p>
            <a:r>
              <a:rPr lang="es-ES" sz="4400" b="1" dirty="0"/>
              <a:t>G</a:t>
            </a:r>
            <a:r>
              <a:rPr lang="es-ES" sz="4400" b="1" dirty="0" smtClean="0"/>
              <a:t>hana</a:t>
            </a:r>
            <a:endParaRPr lang="es-AR" sz="4400" b="1" dirty="0"/>
          </a:p>
        </p:txBody>
      </p:sp>
      <p:sp>
        <p:nvSpPr>
          <p:cNvPr id="3" name="Marcador de contenido 2"/>
          <p:cNvSpPr>
            <a:spLocks noGrp="1"/>
          </p:cNvSpPr>
          <p:nvPr>
            <p:ph sz="half" idx="1"/>
          </p:nvPr>
        </p:nvSpPr>
        <p:spPr/>
        <p:txBody>
          <a:bodyPr/>
          <a:lstStyle/>
          <a:p>
            <a:r>
              <a:rPr lang="es-ES" dirty="0" smtClean="0"/>
              <a:t>Ghana está ubicada en África   Occidental, a lo largo del Golfo de Guinea</a:t>
            </a:r>
          </a:p>
          <a:p>
            <a:r>
              <a:rPr lang="es-ES" dirty="0" smtClean="0"/>
              <a:t>Ghana no esta rodeado por otros océanos y mares, sino que limita al sur con el Océano Atlántico y al oeste con el Golfo de Guinea</a:t>
            </a:r>
            <a:endParaRPr lang="es-AR" dirty="0"/>
          </a:p>
        </p:txBody>
      </p:sp>
      <p:pic>
        <p:nvPicPr>
          <p:cNvPr id="3074" name="Picture 2" descr="Ghana - Wikipedia, la enciclopedia lib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93577" y="2052116"/>
            <a:ext cx="3526927" cy="23559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calización Geográfica de Gh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686" y="4586468"/>
            <a:ext cx="1915886" cy="211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411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p:txBody>
          <a:bodyPr>
            <a:normAutofit fontScale="85000" lnSpcReduction="10000"/>
          </a:bodyPr>
          <a:lstStyle/>
          <a:p>
            <a:r>
              <a:rPr lang="es-ES" sz="3800" b="1" dirty="0" smtClean="0">
                <a:solidFill>
                  <a:schemeClr val="accent5"/>
                </a:solidFill>
                <a:effectLst>
                  <a:outerShdw blurRad="38100" dist="38100" dir="2700000" algn="tl">
                    <a:srgbClr val="000000">
                      <a:alpha val="43137"/>
                    </a:srgbClr>
                  </a:outerShdw>
                </a:effectLst>
              </a:rPr>
              <a:t>División política: </a:t>
            </a:r>
          </a:p>
          <a:p>
            <a:r>
              <a:rPr lang="es-ES" dirty="0" smtClean="0"/>
              <a:t>Ghana se divide administrativa en 16 regiones, las cuales a su vez se subdividen en 216 distritos</a:t>
            </a:r>
            <a:endParaRPr lang="es-AR" dirty="0"/>
          </a:p>
        </p:txBody>
      </p:sp>
      <p:sp>
        <p:nvSpPr>
          <p:cNvPr id="4" name="Marcador de contenido 3"/>
          <p:cNvSpPr>
            <a:spLocks noGrp="1"/>
          </p:cNvSpPr>
          <p:nvPr>
            <p:ph sz="half" idx="2"/>
          </p:nvPr>
        </p:nvSpPr>
        <p:spPr/>
        <p:txBody>
          <a:bodyPr>
            <a:normAutofit fontScale="85000" lnSpcReduction="10000"/>
          </a:bodyPr>
          <a:lstStyle/>
          <a:p>
            <a:r>
              <a:rPr lang="es-ES" sz="3800" b="1" dirty="0" smtClean="0">
                <a:solidFill>
                  <a:schemeClr val="accent5"/>
                </a:solidFill>
                <a:effectLst>
                  <a:outerShdw blurRad="38100" dist="38100" dir="2700000" algn="tl">
                    <a:srgbClr val="000000">
                      <a:alpha val="43137"/>
                    </a:srgbClr>
                  </a:outerShdw>
                </a:effectLst>
                <a:latin typeface="+mj-lt"/>
              </a:rPr>
              <a:t>Relieve e hidrografía: </a:t>
            </a:r>
          </a:p>
          <a:p>
            <a:pPr algn="just"/>
            <a:r>
              <a:rPr lang="es-ES" dirty="0" smtClean="0"/>
              <a:t>Ghana se caracteriza por un relieve mayormente bajo y llano, con una costa arenosa y llanuras que se extienden hacia el interior. El sistema fluvial más importante es la cuenca del rio Volta, que incluye el lago Volta, el embalse artificial mas grande del mundo. </a:t>
            </a:r>
            <a:endParaRPr lang="es-AR" dirty="0"/>
          </a:p>
        </p:txBody>
      </p:sp>
    </p:spTree>
    <p:extLst>
      <p:ext uri="{BB962C8B-B14F-4D97-AF65-F5344CB8AC3E}">
        <p14:creationId xmlns:p14="http://schemas.microsoft.com/office/powerpoint/2010/main" val="109734145"/>
      </p:ext>
    </p:extLst>
  </p:cSld>
  <p:clrMapOvr>
    <a:masterClrMapping/>
  </p:clrMapOvr>
  <p:transition spd="slow">
    <p:comb/>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617</TotalTime>
  <Words>1218</Words>
  <Application>Microsoft Office PowerPoint</Application>
  <PresentationFormat>Panorámica</PresentationFormat>
  <Paragraphs>153</Paragraphs>
  <Slides>31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Aptos</vt:lpstr>
      <vt:lpstr>Arial</vt:lpstr>
      <vt:lpstr>Calibri</vt:lpstr>
      <vt:lpstr>MS Shell Dlg 2</vt:lpstr>
      <vt:lpstr>Times New Roman</vt:lpstr>
      <vt:lpstr>Wingdings</vt:lpstr>
      <vt:lpstr>Wingdings 3</vt:lpstr>
      <vt:lpstr>Madison</vt:lpstr>
      <vt:lpstr>   TRABAJO INTEGRADOR DE GEOGRAFIA </vt:lpstr>
      <vt:lpstr> COLEGIO MODELO 1º B </vt:lpstr>
      <vt:lpstr>ALUMNOS:</vt:lpstr>
      <vt:lpstr>Tuvalu</vt:lpstr>
      <vt:lpstr>Presentación de PowerPoint</vt:lpstr>
      <vt:lpstr>Presentación de PowerPoint</vt:lpstr>
      <vt:lpstr>Presentación de PowerPoint</vt:lpstr>
      <vt:lpstr>Ghana</vt:lpstr>
      <vt:lpstr>Presentación de PowerPoint</vt:lpstr>
      <vt:lpstr>Cultura y costumbres:  La cultura de Ghana es rica y diversa, influenciada por más de 60 grupos étnicos, cada uno con sus propias tradiciones, música, danza y festivales. La sociedad ghanesa valora fuertemente la comunidad y el respeto por los mayores, a quienes se les trata con gran deferencia y se les considera figuras de autoridad.  La música y la danza son parte integral de la cultura ghanesa, con diversos estilos y ritmos que varían según la región y la ocasión.  Ghana es conocida por su artesanía, incluyendo la tela kente, los taburetes tallados a mano y las muñecas de fertilidad.   </vt:lpstr>
      <vt:lpstr>Comida:  Ghana tiene una rica y variada gastronomía. Algunos de los platos más populares incluyen el fufu, un puré de raíces como el ñame o la yuca, a menudo servido con sopas; el waakye, una mezcla de arroz y frijoles; el jollof, un arroz especiado; y el red red, un plato de frijoles y plátanos maduros fritos en aceite de palma. También son populares las sopas como la sopa de maní y la light soup (sopa ligera)</vt:lpstr>
      <vt:lpstr>Economía:   La economía de Ghana es diversa, con sectores clave como la agricultura, la minería (oro, petróleo, bauxita, manganeso) y la industria manufacturera. A pesar de ser una de las economías de más rápido crecimiento en África, Ghana enfrenta desafíos como la deuda y la dependencia de las materias primas.  </vt:lpstr>
      <vt:lpstr>Cuba</vt:lpstr>
      <vt:lpstr>Presentación de PowerPoint</vt:lpstr>
      <vt:lpstr>Relieve e hidrografía:  El relieve de Cuba se caracteriza por ser predominantemente llano, con un 75% de llanuras, aunque también cuenta con sistemas montañosos en el centro y el oriente de la isla. La hidrografía cubana se define por ríos cortos y de poco caudal, influenciada por el relieve y el clima.   </vt:lpstr>
      <vt:lpstr>Cultura y tradición:  La cultura cubana es una rica mezcla de influencias españolas, africanas y latinoamericanas, lo que se refleja en su música, danza, religión, gastronomía y tradiciones. La música, con ritmos como el son, la salsa, el mambo y el bolero, es un elemento fundamental de la identidad cubana. Las fiestas populares, como el Carnaval de Santiago de Cuba, son vibrantes expresiones de alegría y tradición, donde la música y la danza son protagonistas. La religión, incluyendo el catolicismo y la santería, también juega un papel importante en la vida cultural del país, con sincretismo religioso y rituales que combinan elementos de diferentes tradiciones.  </vt:lpstr>
      <vt:lpstr>Indonesia</vt:lpstr>
      <vt:lpstr>Presentación de PowerPoint</vt:lpstr>
      <vt:lpstr>Presentación de PowerPoint</vt:lpstr>
      <vt:lpstr>Presentación de PowerPoint</vt:lpstr>
      <vt:lpstr>Eslovenia</vt:lpstr>
      <vt:lpstr>Presentación de PowerPoint</vt:lpstr>
      <vt:lpstr>Presentación de PowerPoint</vt:lpstr>
      <vt:lpstr> Eslovenia es una república parlamentaria según su Constitución.  La presidenta de Eslovenia es, desde 2022, Nataša Pirc Musar.  El presidente es el jefe de Estado y es elegido cada cinco años por el voto popular.  El jefe de gobierno es el primer ministro, que es elegido por el Parlamento.  Desde 2022, el primer ministro es Robert Golob. El Parlamento es bicameral, formado por la Asamblea Nacional y el Consejo Nacional. En la actualidad nadie tiene la mayoría parlamentaria. Los principales partidos son el Partido Democrático Esloveno y Democracia Liberal de Eslovenia.                                                    Palacio gubernamental y presidencial, Liubliana</vt:lpstr>
      <vt:lpstr>Presentación de PowerPoint</vt:lpstr>
      <vt:lpstr>CULTURA</vt:lpstr>
      <vt:lpstr>Presentación de PowerPoint</vt:lpstr>
      <vt:lpstr>COMIDA</vt:lpstr>
      <vt:lpstr>Presentación de PowerPoint</vt:lpstr>
      <vt:lpstr>AGRICULTURA</vt:lpstr>
      <vt:lpstr>      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INTEGRADOR DE GEOGRAFIA</dc:title>
  <dc:creator>Usuario</dc:creator>
  <cp:lastModifiedBy>Usuario</cp:lastModifiedBy>
  <cp:revision>75</cp:revision>
  <dcterms:created xsi:type="dcterms:W3CDTF">2025-06-17T16:31:02Z</dcterms:created>
  <dcterms:modified xsi:type="dcterms:W3CDTF">2025-06-18T14:55:45Z</dcterms:modified>
</cp:coreProperties>
</file>