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61" r:id="rId5"/>
    <p:sldId id="264" r:id="rId6"/>
    <p:sldId id="265" r:id="rId7"/>
    <p:sldId id="266" r:id="rId8"/>
    <p:sldId id="259" r:id="rId9"/>
    <p:sldId id="258"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66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fld id="{04540F54-AFC8-4ED5-9D35-70905F45D0E4}" type="datetimeFigureOut">
              <a:rPr lang="es-MX" smtClean="0"/>
              <a:pPr/>
              <a:t>13/05/2021</a:t>
            </a:fld>
            <a:endParaRPr lang="es-MX"/>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lang="es-MX"/>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4928702"/>
            <a:ext cx="609600" cy="517524"/>
          </a:xfrm>
        </p:spPr>
        <p:txBody>
          <a:bodyPr/>
          <a:lstStyle/>
          <a:p>
            <a:fld id="{C269D261-53C3-42F4-A83D-4D2C5F88BFE1}" type="slidenum">
              <a:rPr lang="es-MX" smtClean="0"/>
              <a:pPr/>
              <a:t>‹Nº›</a:t>
            </a:fld>
            <a:endParaRPr lang="es-MX"/>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04540F54-AFC8-4ED5-9D35-70905F45D0E4}" type="datetimeFigureOut">
              <a:rPr lang="es-MX" smtClean="0"/>
              <a:pPr/>
              <a:t>13/05/2021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269D261-53C3-42F4-A83D-4D2C5F88BFE1}"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04540F54-AFC8-4ED5-9D35-70905F45D0E4}" type="datetimeFigureOut">
              <a:rPr lang="es-MX" smtClean="0"/>
              <a:pPr/>
              <a:t>13/05/2021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269D261-53C3-42F4-A83D-4D2C5F88BFE1}"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fld id="{04540F54-AFC8-4ED5-9D35-70905F45D0E4}" type="datetimeFigureOut">
              <a:rPr lang="es-MX" smtClean="0"/>
              <a:pPr/>
              <a:t>13/05/2021</a:t>
            </a:fld>
            <a:endParaRPr lang="es-MX"/>
          </a:p>
        </p:txBody>
      </p:sp>
      <p:sp>
        <p:nvSpPr>
          <p:cNvPr id="9" name="8 Marcador de número de diapositiva"/>
          <p:cNvSpPr>
            <a:spLocks noGrp="1"/>
          </p:cNvSpPr>
          <p:nvPr>
            <p:ph type="sldNum" sz="quarter" idx="15"/>
          </p:nvPr>
        </p:nvSpPr>
        <p:spPr/>
        <p:txBody>
          <a:bodyPr rtlCol="0"/>
          <a:lstStyle/>
          <a:p>
            <a:fld id="{C269D261-53C3-42F4-A83D-4D2C5F88BFE1}" type="slidenum">
              <a:rPr lang="es-MX" smtClean="0"/>
              <a:pPr/>
              <a:t>‹Nº›</a:t>
            </a:fld>
            <a:endParaRPr lang="es-MX"/>
          </a:p>
        </p:txBody>
      </p:sp>
      <p:sp>
        <p:nvSpPr>
          <p:cNvPr id="10" name="9 Marcador de pie de página"/>
          <p:cNvSpPr>
            <a:spLocks noGrp="1"/>
          </p:cNvSpPr>
          <p:nvPr>
            <p:ph type="ftr" sz="quarter" idx="16"/>
          </p:nvPr>
        </p:nvSpPr>
        <p:spPr/>
        <p:txBody>
          <a:bodyPr rtlCol="0"/>
          <a:lstStyle/>
          <a:p>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fld id="{04540F54-AFC8-4ED5-9D35-70905F45D0E4}" type="datetimeFigureOut">
              <a:rPr lang="es-MX" smtClean="0"/>
              <a:pPr/>
              <a:t>13/05/2021</a:t>
            </a:fld>
            <a:endParaRPr lang="es-MX"/>
          </a:p>
        </p:txBody>
      </p:sp>
      <p:sp>
        <p:nvSpPr>
          <p:cNvPr id="5" name="4 Marcador de pie de página"/>
          <p:cNvSpPr>
            <a:spLocks noGrp="1"/>
          </p:cNvSpPr>
          <p:nvPr>
            <p:ph type="ftr" sz="quarter" idx="11"/>
          </p:nvPr>
        </p:nvSpPr>
        <p:spPr bwMode="auto">
          <a:xfrm rot="5400000">
            <a:off x="7077456" y="4178808"/>
            <a:ext cx="3657600" cy="384048"/>
          </a:xfrm>
        </p:spPr>
        <p:txBody>
          <a:bodyPr/>
          <a:lstStyle/>
          <a:p>
            <a:endParaRPr lang="es-MX"/>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número de diapositiva"/>
          <p:cNvSpPr>
            <a:spLocks noGrp="1"/>
          </p:cNvSpPr>
          <p:nvPr>
            <p:ph type="sldNum" sz="quarter" idx="12"/>
          </p:nvPr>
        </p:nvSpPr>
        <p:spPr bwMode="auto">
          <a:xfrm>
            <a:off x="1340616" y="4928702"/>
            <a:ext cx="609600" cy="517524"/>
          </a:xfrm>
        </p:spPr>
        <p:txBody>
          <a:bodyPr/>
          <a:lstStyle/>
          <a:p>
            <a:fld id="{C269D261-53C3-42F4-A83D-4D2C5F88BFE1}" type="slidenum">
              <a:rPr lang="es-MX" smtClean="0"/>
              <a:pPr/>
              <a:t>‹Nº›</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04540F54-AFC8-4ED5-9D35-70905F45D0E4}" type="datetimeFigureOut">
              <a:rPr lang="es-MX" smtClean="0"/>
              <a:pPr/>
              <a:t>13/05/2021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C269D261-53C3-42F4-A83D-4D2C5F88BFE1}" type="slidenum">
              <a:rPr lang="es-MX" smtClean="0"/>
              <a:pPr/>
              <a:t>‹Nº›</a:t>
            </a:fld>
            <a:endParaRPr lang="es-MX"/>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04540F54-AFC8-4ED5-9D35-70905F45D0E4}" type="datetimeFigureOut">
              <a:rPr lang="es-MX" smtClean="0"/>
              <a:pPr/>
              <a:t>13/05/2021</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C269D261-53C3-42F4-A83D-4D2C5F88BFE1}" type="slidenum">
              <a:rPr lang="es-MX" smtClean="0"/>
              <a:pPr/>
              <a:t>‹Nº›</a:t>
            </a:fld>
            <a:endParaRPr lang="es-MX"/>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04540F54-AFC8-4ED5-9D35-70905F45D0E4}" type="datetimeFigureOut">
              <a:rPr lang="es-MX" smtClean="0"/>
              <a:pPr/>
              <a:t>13/05/2021</a:t>
            </a:fld>
            <a:endParaRPr lang="es-MX"/>
          </a:p>
        </p:txBody>
      </p:sp>
      <p:sp>
        <p:nvSpPr>
          <p:cNvPr id="7" name="6 Marcador de número de diapositiva"/>
          <p:cNvSpPr>
            <a:spLocks noGrp="1"/>
          </p:cNvSpPr>
          <p:nvPr>
            <p:ph type="sldNum" sz="quarter" idx="11"/>
          </p:nvPr>
        </p:nvSpPr>
        <p:spPr/>
        <p:txBody>
          <a:bodyPr rtlCol="0"/>
          <a:lstStyle/>
          <a:p>
            <a:fld id="{C269D261-53C3-42F4-A83D-4D2C5F88BFE1}" type="slidenum">
              <a:rPr lang="es-MX" smtClean="0"/>
              <a:pPr/>
              <a:t>‹Nº›</a:t>
            </a:fld>
            <a:endParaRPr lang="es-MX"/>
          </a:p>
        </p:txBody>
      </p:sp>
      <p:sp>
        <p:nvSpPr>
          <p:cNvPr id="8" name="7 Marcador de pie de página"/>
          <p:cNvSpPr>
            <a:spLocks noGrp="1"/>
          </p:cNvSpPr>
          <p:nvPr>
            <p:ph type="ftr" sz="quarter" idx="12"/>
          </p:nvPr>
        </p:nvSpPr>
        <p:spPr/>
        <p:txBody>
          <a:bodyPr rtlCol="0"/>
          <a:lstStyle/>
          <a:p>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4540F54-AFC8-4ED5-9D35-70905F45D0E4}" type="datetimeFigureOut">
              <a:rPr lang="es-MX" smtClean="0"/>
              <a:pPr/>
              <a:t>13/05/2021</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C269D261-53C3-42F4-A83D-4D2C5F88BFE1}"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fld id="{04540F54-AFC8-4ED5-9D35-70905F45D0E4}" type="datetimeFigureOut">
              <a:rPr lang="es-MX" smtClean="0"/>
              <a:pPr/>
              <a:t>13/05/2021</a:t>
            </a:fld>
            <a:endParaRPr lang="es-MX"/>
          </a:p>
        </p:txBody>
      </p:sp>
      <p:sp>
        <p:nvSpPr>
          <p:cNvPr id="22" name="21 Marcador de número de diapositiva"/>
          <p:cNvSpPr>
            <a:spLocks noGrp="1"/>
          </p:cNvSpPr>
          <p:nvPr>
            <p:ph type="sldNum" sz="quarter" idx="15"/>
          </p:nvPr>
        </p:nvSpPr>
        <p:spPr/>
        <p:txBody>
          <a:bodyPr rtlCol="0"/>
          <a:lstStyle/>
          <a:p>
            <a:fld id="{C269D261-53C3-42F4-A83D-4D2C5F88BFE1}" type="slidenum">
              <a:rPr lang="es-MX" smtClean="0"/>
              <a:pPr/>
              <a:t>‹Nº›</a:t>
            </a:fld>
            <a:endParaRPr lang="es-MX"/>
          </a:p>
        </p:txBody>
      </p:sp>
      <p:sp>
        <p:nvSpPr>
          <p:cNvPr id="23" name="22 Marcador de pie de página"/>
          <p:cNvSpPr>
            <a:spLocks noGrp="1"/>
          </p:cNvSpPr>
          <p:nvPr>
            <p:ph type="ftr" sz="quarter" idx="16"/>
          </p:nvPr>
        </p:nvSpPr>
        <p:spPr/>
        <p:txBody>
          <a:bodyPr rtlCol="0"/>
          <a:lstStyle/>
          <a:p>
            <a:endParaRPr lang="es-MX"/>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fld id="{04540F54-AFC8-4ED5-9D35-70905F45D0E4}" type="datetimeFigureOut">
              <a:rPr lang="es-MX" smtClean="0"/>
              <a:pPr/>
              <a:t>13/05/2021</a:t>
            </a:fld>
            <a:endParaRPr lang="es-MX"/>
          </a:p>
        </p:txBody>
      </p:sp>
      <p:sp>
        <p:nvSpPr>
          <p:cNvPr id="18" name="17 Marcador de número de diapositiva"/>
          <p:cNvSpPr>
            <a:spLocks noGrp="1"/>
          </p:cNvSpPr>
          <p:nvPr>
            <p:ph type="sldNum" sz="quarter" idx="11"/>
          </p:nvPr>
        </p:nvSpPr>
        <p:spPr/>
        <p:txBody>
          <a:bodyPr rtlCol="0"/>
          <a:lstStyle/>
          <a:p>
            <a:fld id="{C269D261-53C3-42F4-A83D-4D2C5F88BFE1}" type="slidenum">
              <a:rPr lang="es-MX" smtClean="0"/>
              <a:pPr/>
              <a:t>‹Nº›</a:t>
            </a:fld>
            <a:endParaRPr lang="es-MX"/>
          </a:p>
        </p:txBody>
      </p:sp>
      <p:sp>
        <p:nvSpPr>
          <p:cNvPr id="21" name="20 Marcador de pie de página"/>
          <p:cNvSpPr>
            <a:spLocks noGrp="1"/>
          </p:cNvSpPr>
          <p:nvPr>
            <p:ph type="ftr" sz="quarter" idx="12"/>
          </p:nvPr>
        </p:nvSpPr>
        <p:spPr/>
        <p:txBody>
          <a:bodyPr rtlCol="0"/>
          <a:lstStyle/>
          <a:p>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04540F54-AFC8-4ED5-9D35-70905F45D0E4}" type="datetimeFigureOut">
              <a:rPr lang="es-MX" smtClean="0"/>
              <a:pPr/>
              <a:t>13/05/2021</a:t>
            </a:fld>
            <a:endParaRPr lang="es-MX"/>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s-MX"/>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C269D261-53C3-42F4-A83D-4D2C5F88BFE1}"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MX" dirty="0" smtClean="0"/>
              <a:t>El periodismo en la sociedad</a:t>
            </a:r>
            <a:endParaRPr lang="es-MX" dirty="0"/>
          </a:p>
        </p:txBody>
      </p:sp>
      <p:sp>
        <p:nvSpPr>
          <p:cNvPr id="3" name="2 Subtítulo"/>
          <p:cNvSpPr>
            <a:spLocks noGrp="1"/>
          </p:cNvSpPr>
          <p:nvPr>
            <p:ph type="subTitle" idx="1"/>
          </p:nvPr>
        </p:nvSpPr>
        <p:spPr/>
        <p:txBody>
          <a:bodyPr/>
          <a:lstStyle/>
          <a:p>
            <a:endParaRPr lang="es-MX"/>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Angulo de </a:t>
            </a:r>
            <a:r>
              <a:rPr lang="es-MX" smtClean="0"/>
              <a:t>toma </a:t>
            </a:r>
            <a:r>
              <a:rPr lang="es-MX" smtClean="0"/>
              <a:t>PICADO</a:t>
            </a:r>
            <a:endParaRPr lang="es-MX" dirty="0"/>
          </a:p>
        </p:txBody>
      </p:sp>
      <p:pic>
        <p:nvPicPr>
          <p:cNvPr id="4" name="3 Marcador de contenido" descr="foto 14.jpg"/>
          <p:cNvPicPr>
            <a:picLocks noGrp="1" noChangeAspect="1"/>
          </p:cNvPicPr>
          <p:nvPr>
            <p:ph sz="quarter" idx="1"/>
          </p:nvPr>
        </p:nvPicPr>
        <p:blipFill>
          <a:blip r:embed="rId2" cstate="print"/>
          <a:stretch>
            <a:fillRect/>
          </a:stretch>
        </p:blipFill>
        <p:spPr>
          <a:xfrm>
            <a:off x="1259632" y="1844824"/>
            <a:ext cx="6192688" cy="4250332"/>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Angulo de toma normal</a:t>
            </a:r>
            <a:endParaRPr lang="es-MX" dirty="0"/>
          </a:p>
        </p:txBody>
      </p:sp>
      <p:pic>
        <p:nvPicPr>
          <p:cNvPr id="4" name="3 Marcador de contenido" descr="foto 10.jpg"/>
          <p:cNvPicPr>
            <a:picLocks noGrp="1" noChangeAspect="1"/>
          </p:cNvPicPr>
          <p:nvPr>
            <p:ph sz="quarter" idx="1"/>
          </p:nvPr>
        </p:nvPicPr>
        <p:blipFill>
          <a:blip r:embed="rId2" cstate="print"/>
          <a:stretch>
            <a:fillRect/>
          </a:stretch>
        </p:blipFill>
        <p:spPr>
          <a:xfrm>
            <a:off x="683568" y="1708077"/>
            <a:ext cx="7200800" cy="4781331"/>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Angulo de toma contrapicado</a:t>
            </a:r>
            <a:endParaRPr lang="es-MX" dirty="0"/>
          </a:p>
        </p:txBody>
      </p:sp>
      <p:pic>
        <p:nvPicPr>
          <p:cNvPr id="4" name="3 Marcador de contenido" descr="foto 9.jpg"/>
          <p:cNvPicPr>
            <a:picLocks noGrp="1" noChangeAspect="1"/>
          </p:cNvPicPr>
          <p:nvPr>
            <p:ph sz="quarter" idx="1"/>
          </p:nvPr>
        </p:nvPicPr>
        <p:blipFill>
          <a:blip r:embed="rId2" cstate="print"/>
          <a:stretch>
            <a:fillRect/>
          </a:stretch>
        </p:blipFill>
        <p:spPr>
          <a:xfrm>
            <a:off x="323529" y="1916832"/>
            <a:ext cx="3456384" cy="2300066"/>
          </a:xfrm>
        </p:spPr>
      </p:pic>
      <p:pic>
        <p:nvPicPr>
          <p:cNvPr id="5" name="3 Marcador de contenido" descr="foto 7.jpg"/>
          <p:cNvPicPr>
            <a:picLocks noChangeAspect="1"/>
          </p:cNvPicPr>
          <p:nvPr/>
        </p:nvPicPr>
        <p:blipFill>
          <a:blip r:embed="rId3" cstate="print"/>
          <a:stretch>
            <a:fillRect/>
          </a:stretch>
        </p:blipFill>
        <p:spPr>
          <a:xfrm>
            <a:off x="3491880" y="4437112"/>
            <a:ext cx="4831492" cy="203872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Profundidad de campo</a:t>
            </a:r>
            <a:endParaRPr lang="es-MX" dirty="0"/>
          </a:p>
        </p:txBody>
      </p:sp>
      <p:pic>
        <p:nvPicPr>
          <p:cNvPr id="6" name="5 Marcador de contenido" descr="foto 16.jpg"/>
          <p:cNvPicPr>
            <a:picLocks noGrp="1" noChangeAspect="1"/>
          </p:cNvPicPr>
          <p:nvPr>
            <p:ph sz="quarter" idx="1"/>
          </p:nvPr>
        </p:nvPicPr>
        <p:blipFill>
          <a:blip r:embed="rId2" cstate="print"/>
          <a:stretch>
            <a:fillRect/>
          </a:stretch>
        </p:blipFill>
        <p:spPr>
          <a:xfrm>
            <a:off x="539552" y="1772815"/>
            <a:ext cx="4392488" cy="2459793"/>
          </a:xfrm>
        </p:spPr>
      </p:pic>
      <p:pic>
        <p:nvPicPr>
          <p:cNvPr id="7" name="3 Marcador de contenido" descr="foto 17.jpg"/>
          <p:cNvPicPr>
            <a:picLocks noChangeAspect="1"/>
          </p:cNvPicPr>
          <p:nvPr/>
        </p:nvPicPr>
        <p:blipFill>
          <a:blip r:embed="rId3" cstate="print"/>
          <a:stretch>
            <a:fillRect/>
          </a:stretch>
        </p:blipFill>
        <p:spPr>
          <a:xfrm>
            <a:off x="539552" y="4293096"/>
            <a:ext cx="4186808" cy="2347240"/>
          </a:xfrm>
          <a:prstGeom prst="rect">
            <a:avLst/>
          </a:prstGeom>
        </p:spPr>
      </p:pic>
      <p:sp>
        <p:nvSpPr>
          <p:cNvPr id="8" name="7 CuadroTexto"/>
          <p:cNvSpPr txBox="1"/>
          <p:nvPr/>
        </p:nvSpPr>
        <p:spPr>
          <a:xfrm>
            <a:off x="5508104" y="2636912"/>
            <a:ext cx="2448272" cy="369332"/>
          </a:xfrm>
          <a:prstGeom prst="rect">
            <a:avLst/>
          </a:prstGeom>
          <a:noFill/>
        </p:spPr>
        <p:txBody>
          <a:bodyPr wrap="square" rtlCol="0">
            <a:spAutoFit/>
          </a:bodyPr>
          <a:lstStyle/>
          <a:p>
            <a:r>
              <a:rPr lang="es-MX" dirty="0" smtClean="0"/>
              <a:t>Si</a:t>
            </a:r>
            <a:endParaRPr lang="es-MX" dirty="0"/>
          </a:p>
        </p:txBody>
      </p:sp>
      <p:sp>
        <p:nvSpPr>
          <p:cNvPr id="9" name="8 CuadroTexto"/>
          <p:cNvSpPr txBox="1"/>
          <p:nvPr/>
        </p:nvSpPr>
        <p:spPr>
          <a:xfrm>
            <a:off x="5220072" y="5157192"/>
            <a:ext cx="2520280" cy="369332"/>
          </a:xfrm>
          <a:prstGeom prst="rect">
            <a:avLst/>
          </a:prstGeom>
          <a:noFill/>
        </p:spPr>
        <p:txBody>
          <a:bodyPr wrap="square" rtlCol="0">
            <a:spAutoFit/>
          </a:bodyPr>
          <a:lstStyle/>
          <a:p>
            <a:r>
              <a:rPr lang="es-MX" dirty="0" smtClean="0"/>
              <a:t>No</a:t>
            </a:r>
            <a:endParaRPr lang="es-MX"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Elementos expresivos de la imagen</a:t>
            </a:r>
            <a:endParaRPr lang="es-MX" dirty="0"/>
          </a:p>
        </p:txBody>
      </p:sp>
      <p:sp>
        <p:nvSpPr>
          <p:cNvPr id="3" name="2 Marcador de contenido"/>
          <p:cNvSpPr>
            <a:spLocks noGrp="1"/>
          </p:cNvSpPr>
          <p:nvPr>
            <p:ph sz="quarter" idx="1"/>
          </p:nvPr>
        </p:nvSpPr>
        <p:spPr/>
        <p:txBody>
          <a:bodyPr>
            <a:normAutofit fontScale="85000" lnSpcReduction="20000"/>
          </a:bodyPr>
          <a:lstStyle/>
          <a:p>
            <a:r>
              <a:rPr lang="es-MX" dirty="0" smtClean="0"/>
              <a:t>A- Sujeto de la imagen</a:t>
            </a:r>
          </a:p>
          <a:p>
            <a:pPr lvl="0">
              <a:buNone/>
            </a:pPr>
            <a:r>
              <a:rPr lang="es-ES" dirty="0" smtClean="0"/>
              <a:t>Es el tema o contenido. Hay contenidos interesantes, curiosos, hondos, superficiales, divertidos, etc.</a:t>
            </a:r>
            <a:endParaRPr lang="es-MX" dirty="0" smtClean="0"/>
          </a:p>
          <a:p>
            <a:pPr>
              <a:buNone/>
            </a:pPr>
            <a:r>
              <a:rPr lang="es-ES" dirty="0" smtClean="0"/>
              <a:t>El criterio principal que debe guiar a un fotógrafo al elegir el sujeto debe ser el tipo de destinatario al cual la imagen está dirigida. No es lo mismo hacer una foto para una revista científica, que para un semanario de actualidad. </a:t>
            </a:r>
            <a:endParaRPr lang="es-MX" dirty="0" smtClean="0"/>
          </a:p>
          <a:p>
            <a:pPr>
              <a:buNone/>
            </a:pPr>
            <a:r>
              <a:rPr lang="es-ES" dirty="0" smtClean="0"/>
              <a:t>La foto sólo puede representar cosas concretas. Sin embargo, su interpretación puede conducir a ideas abstractas. Cuando leemos una imagen, generalmente vamos más allá de la simple identificación del objeto representado, o no nos detenemos sólo en lo denotativo, sino que interpretamos, connotamos. No siempre es fácil prever qué interpretación puede tener una foto en los individuos que la miran. Eso depende de la cultura, costumbres y vida de cada grupo social. </a:t>
            </a:r>
            <a:endParaRPr lang="es-MX" dirty="0" smtClean="0"/>
          </a:p>
          <a:p>
            <a:pPr>
              <a:buNone/>
            </a:pPr>
            <a:r>
              <a:rPr lang="es-ES" dirty="0" smtClean="0"/>
              <a:t>El autor de una imagen debe conocer a qué clase de personas se dirige, saber qué cultura tienen, cómo viven, etc. </a:t>
            </a:r>
            <a:endParaRPr lang="es-MX" dirty="0" smtClean="0"/>
          </a:p>
          <a:p>
            <a:endParaRPr lang="es-MX"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4" name="3 Marcador de contenido" descr="musulmana.jpg"/>
          <p:cNvPicPr>
            <a:picLocks noGrp="1" noChangeAspect="1"/>
          </p:cNvPicPr>
          <p:nvPr>
            <p:ph sz="quarter" idx="1"/>
          </p:nvPr>
        </p:nvPicPr>
        <p:blipFill>
          <a:blip r:embed="rId2" cstate="print"/>
          <a:stretch>
            <a:fillRect/>
          </a:stretch>
        </p:blipFill>
        <p:spPr>
          <a:xfrm>
            <a:off x="5853507" y="2059626"/>
            <a:ext cx="2242426" cy="1491538"/>
          </a:xfrm>
        </p:spPr>
      </p:pic>
      <p:pic>
        <p:nvPicPr>
          <p:cNvPr id="5" name="4 Imagen" descr="Mujer musulmana.jpg"/>
          <p:cNvPicPr>
            <a:picLocks noChangeAspect="1"/>
          </p:cNvPicPr>
          <p:nvPr/>
        </p:nvPicPr>
        <p:blipFill>
          <a:blip r:embed="rId3" cstate="print"/>
          <a:stretch>
            <a:fillRect/>
          </a:stretch>
        </p:blipFill>
        <p:spPr>
          <a:xfrm>
            <a:off x="4556888" y="0"/>
            <a:ext cx="4587112" cy="4587112"/>
          </a:xfrm>
          <a:prstGeom prst="rect">
            <a:avLst/>
          </a:prstGeom>
        </p:spPr>
      </p:pic>
      <p:pic>
        <p:nvPicPr>
          <p:cNvPr id="1026" name="Picture 2" descr="C:\Users\jorge\Downloads\musulmana.jpg"/>
          <p:cNvPicPr>
            <a:picLocks noChangeAspect="1" noChangeArrowheads="1"/>
          </p:cNvPicPr>
          <p:nvPr/>
        </p:nvPicPr>
        <p:blipFill>
          <a:blip r:embed="rId2" cstate="print"/>
          <a:srcRect/>
          <a:stretch>
            <a:fillRect/>
          </a:stretch>
        </p:blipFill>
        <p:spPr bwMode="auto">
          <a:xfrm>
            <a:off x="179512" y="3573016"/>
            <a:ext cx="4384675" cy="2916237"/>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u="sng" dirty="0" smtClean="0"/>
              <a:t>B- Composición estructural de la imagen</a:t>
            </a:r>
            <a:endParaRPr lang="es-MX" dirty="0"/>
          </a:p>
        </p:txBody>
      </p:sp>
      <p:sp>
        <p:nvSpPr>
          <p:cNvPr id="3" name="2 Marcador de contenido"/>
          <p:cNvSpPr>
            <a:spLocks noGrp="1"/>
          </p:cNvSpPr>
          <p:nvPr>
            <p:ph sz="quarter" idx="1"/>
          </p:nvPr>
        </p:nvSpPr>
        <p:spPr/>
        <p:txBody>
          <a:bodyPr/>
          <a:lstStyle/>
          <a:p>
            <a:pPr lvl="0">
              <a:buNone/>
            </a:pPr>
            <a:r>
              <a:rPr lang="es-ES" dirty="0" smtClean="0"/>
              <a:t>Es la disposición de los elementos en el encuadre. En la estructura de una imagen influye, sobre todo, la convergencia de líneas, que deben llevar al espectador a mirar el núcleo importante del tema. Cabe mencionar cuatro tipos principales de líneas:</a:t>
            </a:r>
            <a:endParaRPr lang="es-MX" dirty="0" smtClean="0"/>
          </a:p>
          <a:p>
            <a:endParaRPr lang="es-MX"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1- Vertical</a:t>
            </a:r>
            <a:endParaRPr lang="es-MX" dirty="0"/>
          </a:p>
        </p:txBody>
      </p:sp>
      <p:pic>
        <p:nvPicPr>
          <p:cNvPr id="2050" name="Picture 2" descr="C:\Users\jorge\Downloads\imagen vertical.jpg"/>
          <p:cNvPicPr>
            <a:picLocks noGrp="1" noChangeAspect="1" noChangeArrowheads="1"/>
          </p:cNvPicPr>
          <p:nvPr>
            <p:ph sz="quarter" idx="1"/>
          </p:nvPr>
        </p:nvPicPr>
        <p:blipFill>
          <a:blip r:embed="rId2" cstate="print"/>
          <a:srcRect/>
          <a:stretch>
            <a:fillRect/>
          </a:stretch>
        </p:blipFill>
        <p:spPr bwMode="auto">
          <a:xfrm>
            <a:off x="537724" y="1600200"/>
            <a:ext cx="7306551" cy="4873625"/>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2- Horizontal</a:t>
            </a:r>
            <a:endParaRPr lang="es-MX" dirty="0"/>
          </a:p>
        </p:txBody>
      </p:sp>
      <p:pic>
        <p:nvPicPr>
          <p:cNvPr id="3074" name="Picture 2" descr="C:\Users\jorge\Downloads\imagen horizontal.jpg"/>
          <p:cNvPicPr>
            <a:picLocks noGrp="1" noChangeAspect="1" noChangeArrowheads="1"/>
          </p:cNvPicPr>
          <p:nvPr>
            <p:ph sz="quarter" idx="1"/>
          </p:nvPr>
        </p:nvPicPr>
        <p:blipFill>
          <a:blip r:embed="rId2" cstate="print"/>
          <a:srcRect/>
          <a:stretch>
            <a:fillRect/>
          </a:stretch>
        </p:blipFill>
        <p:spPr bwMode="auto">
          <a:xfrm>
            <a:off x="251520" y="1531326"/>
            <a:ext cx="7704856" cy="5127231"/>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3- Oblicua</a:t>
            </a:r>
            <a:endParaRPr lang="es-MX" dirty="0"/>
          </a:p>
        </p:txBody>
      </p:sp>
      <p:pic>
        <p:nvPicPr>
          <p:cNvPr id="4098" name="Picture 2" descr="C:\Users\jorge\Downloads\imagen oblicua.jpg"/>
          <p:cNvPicPr>
            <a:picLocks noGrp="1" noChangeAspect="1" noChangeArrowheads="1"/>
          </p:cNvPicPr>
          <p:nvPr>
            <p:ph sz="quarter" idx="1"/>
          </p:nvPr>
        </p:nvPicPr>
        <p:blipFill>
          <a:blip r:embed="rId2" cstate="print"/>
          <a:srcRect/>
          <a:stretch>
            <a:fillRect/>
          </a:stretch>
        </p:blipFill>
        <p:spPr bwMode="auto">
          <a:xfrm>
            <a:off x="467544" y="2060848"/>
            <a:ext cx="8060597" cy="36004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MX"/>
          </a:p>
        </p:txBody>
      </p:sp>
      <p:sp>
        <p:nvSpPr>
          <p:cNvPr id="3" name="2 Subtítulo"/>
          <p:cNvSpPr>
            <a:spLocks noGrp="1"/>
          </p:cNvSpPr>
          <p:nvPr>
            <p:ph type="subTitle" idx="1"/>
          </p:nvPr>
        </p:nvSpPr>
        <p:spPr/>
        <p:txBody>
          <a:bodyPr/>
          <a:lstStyle/>
          <a:p>
            <a:endParaRPr lang="es-MX"/>
          </a:p>
        </p:txBody>
      </p:sp>
      <p:pic>
        <p:nvPicPr>
          <p:cNvPr id="4" name="3 Imagen" descr="jessybermeo-1583448914227-cathopic.jpg"/>
          <p:cNvPicPr>
            <a:picLocks noChangeAspect="1"/>
          </p:cNvPicPr>
          <p:nvPr/>
        </p:nvPicPr>
        <p:blipFill>
          <a:blip r:embed="rId2" cstate="print"/>
          <a:stretch>
            <a:fillRect/>
          </a:stretch>
        </p:blipFill>
        <p:spPr>
          <a:xfrm>
            <a:off x="0" y="3233936"/>
            <a:ext cx="5436096" cy="3624064"/>
          </a:xfrm>
          <a:prstGeom prst="rect">
            <a:avLst/>
          </a:prstGeom>
        </p:spPr>
      </p:pic>
      <p:pic>
        <p:nvPicPr>
          <p:cNvPr id="5" name="4 Imagen" descr="dawn-1868418_1920.jpg"/>
          <p:cNvPicPr>
            <a:picLocks noChangeAspect="1"/>
          </p:cNvPicPr>
          <p:nvPr/>
        </p:nvPicPr>
        <p:blipFill>
          <a:blip r:embed="rId3" cstate="print"/>
          <a:stretch>
            <a:fillRect/>
          </a:stretch>
        </p:blipFill>
        <p:spPr>
          <a:xfrm>
            <a:off x="4796013" y="0"/>
            <a:ext cx="4347987" cy="3140968"/>
          </a:xfrm>
          <a:prstGeom prst="rect">
            <a:avLst/>
          </a:prstGeom>
        </p:spPr>
      </p:pic>
      <p:sp>
        <p:nvSpPr>
          <p:cNvPr id="6" name="5 CuadroTexto"/>
          <p:cNvSpPr txBox="1"/>
          <p:nvPr/>
        </p:nvSpPr>
        <p:spPr>
          <a:xfrm>
            <a:off x="1763688" y="980728"/>
            <a:ext cx="2880320" cy="1754326"/>
          </a:xfrm>
          <a:prstGeom prst="rect">
            <a:avLst/>
          </a:prstGeom>
          <a:noFill/>
        </p:spPr>
        <p:txBody>
          <a:bodyPr wrap="square" rtlCol="0">
            <a:spAutoFit/>
          </a:bodyPr>
          <a:lstStyle/>
          <a:p>
            <a:r>
              <a:rPr lang="es-MX" sz="3600" b="1" dirty="0" smtClean="0">
                <a:solidFill>
                  <a:srgbClr val="FFC000"/>
                </a:solidFill>
                <a:latin typeface="Aharoni" pitchFamily="2" charset="-79"/>
                <a:cs typeface="Aharoni" pitchFamily="2" charset="-79"/>
              </a:rPr>
              <a:t>POLISEMIA DE LA IMAGEN</a:t>
            </a:r>
            <a:endParaRPr lang="es-MX" sz="3600" b="1" dirty="0">
              <a:solidFill>
                <a:srgbClr val="FFC000"/>
              </a:solidFill>
              <a:latin typeface="Aharoni" pitchFamily="2" charset="-79"/>
              <a:cs typeface="Aharoni" pitchFamily="2" charset="-79"/>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4- Curva</a:t>
            </a:r>
            <a:endParaRPr lang="es-MX" dirty="0"/>
          </a:p>
        </p:txBody>
      </p:sp>
      <p:pic>
        <p:nvPicPr>
          <p:cNvPr id="5122" name="Picture 2" descr="C:\Users\jorge\Downloads\imagen redonda.jpg"/>
          <p:cNvPicPr>
            <a:picLocks noGrp="1" noChangeAspect="1" noChangeArrowheads="1"/>
          </p:cNvPicPr>
          <p:nvPr>
            <p:ph sz="quarter" idx="1"/>
          </p:nvPr>
        </p:nvPicPr>
        <p:blipFill>
          <a:blip r:embed="rId2" cstate="print"/>
          <a:srcRect/>
          <a:stretch>
            <a:fillRect/>
          </a:stretch>
        </p:blipFill>
        <p:spPr bwMode="auto">
          <a:xfrm>
            <a:off x="971600" y="1628800"/>
            <a:ext cx="7250021" cy="4873625"/>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b="1" u="sng" dirty="0" smtClean="0"/>
              <a:t>Uso de la imagen según sus características</a:t>
            </a:r>
            <a:r>
              <a:rPr lang="es-MX" dirty="0" smtClean="0"/>
              <a:t/>
            </a:r>
            <a:br>
              <a:rPr lang="es-MX" dirty="0" smtClean="0"/>
            </a:br>
            <a:endParaRPr lang="es-MX" dirty="0"/>
          </a:p>
        </p:txBody>
      </p:sp>
      <p:sp>
        <p:nvSpPr>
          <p:cNvPr id="3" name="2 Marcador de contenido"/>
          <p:cNvSpPr>
            <a:spLocks noGrp="1"/>
          </p:cNvSpPr>
          <p:nvPr>
            <p:ph sz="quarter" idx="1"/>
          </p:nvPr>
        </p:nvSpPr>
        <p:spPr/>
        <p:txBody>
          <a:bodyPr/>
          <a:lstStyle/>
          <a:p>
            <a:r>
              <a:rPr lang="es-ES" dirty="0" smtClean="0"/>
              <a:t>De acuerdo, con las finalidades de las imágenes y la utilización que se haga de ellas se pueden dividir en:</a:t>
            </a:r>
            <a:endParaRPr lang="es-MX" dirty="0" smtClean="0"/>
          </a:p>
          <a:p>
            <a:endParaRPr lang="es-MX"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u="sng" dirty="0" smtClean="0"/>
              <a:t>1- Fotos documentales</a:t>
            </a:r>
            <a:r>
              <a:rPr lang="es-ES" dirty="0" smtClean="0"/>
              <a:t>:</a:t>
            </a:r>
            <a:endParaRPr lang="es-MX" dirty="0"/>
          </a:p>
        </p:txBody>
      </p:sp>
      <p:sp>
        <p:nvSpPr>
          <p:cNvPr id="3" name="2 Marcador de contenido"/>
          <p:cNvSpPr>
            <a:spLocks noGrp="1"/>
          </p:cNvSpPr>
          <p:nvPr>
            <p:ph sz="quarter" idx="1"/>
          </p:nvPr>
        </p:nvSpPr>
        <p:spPr/>
        <p:txBody>
          <a:bodyPr/>
          <a:lstStyle/>
          <a:p>
            <a:pPr lvl="0"/>
            <a:r>
              <a:rPr lang="es-ES" sz="1600" dirty="0" smtClean="0"/>
              <a:t>Son aquellas que sirven especialmente para testimoniar la historia, los acontecimientos o para retratar el mundo y la naturaleza.  La realidad se vio retratada con las fotografías. La geografía y las ciencias de la naturaleza se vieron enriquecidas, ya que permitió estampar en imágenes recuerdos de las cosas existentes.</a:t>
            </a:r>
            <a:endParaRPr lang="es-MX" sz="1600" dirty="0" smtClean="0"/>
          </a:p>
          <a:p>
            <a:endParaRPr lang="es-MX" sz="1600" dirty="0"/>
          </a:p>
        </p:txBody>
      </p:sp>
      <p:pic>
        <p:nvPicPr>
          <p:cNvPr id="6146" name="Picture 2" descr="C:\Users\jorge\Downloads\foto documental.jpg"/>
          <p:cNvPicPr>
            <a:picLocks noChangeAspect="1" noChangeArrowheads="1"/>
          </p:cNvPicPr>
          <p:nvPr/>
        </p:nvPicPr>
        <p:blipFill>
          <a:blip r:embed="rId2" cstate="print"/>
          <a:srcRect/>
          <a:stretch>
            <a:fillRect/>
          </a:stretch>
        </p:blipFill>
        <p:spPr bwMode="auto">
          <a:xfrm>
            <a:off x="1187624" y="2996952"/>
            <a:ext cx="6211844" cy="3494162"/>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850106"/>
          </a:xfrm>
        </p:spPr>
        <p:txBody>
          <a:bodyPr>
            <a:normAutofit fontScale="90000"/>
          </a:bodyPr>
          <a:lstStyle/>
          <a:p>
            <a:pPr lvl="0"/>
            <a:r>
              <a:rPr lang="es-ES" sz="2000" u="sng" dirty="0" smtClean="0"/>
              <a:t/>
            </a:r>
            <a:br>
              <a:rPr lang="es-ES" sz="2000" u="sng" dirty="0" smtClean="0"/>
            </a:br>
            <a:r>
              <a:rPr lang="es-ES" sz="2000" u="sng" dirty="0" smtClean="0"/>
              <a:t/>
            </a:r>
            <a:br>
              <a:rPr lang="es-ES" sz="2000" u="sng" dirty="0" smtClean="0"/>
            </a:br>
            <a:r>
              <a:rPr lang="es-ES" sz="2000" u="sng" dirty="0" smtClean="0"/>
              <a:t/>
            </a:r>
            <a:br>
              <a:rPr lang="es-ES" sz="2000" u="sng" dirty="0" smtClean="0"/>
            </a:br>
            <a:r>
              <a:rPr lang="es-ES" sz="3100" u="sng" dirty="0" smtClean="0"/>
              <a:t>2- Fotos arte</a:t>
            </a:r>
            <a:r>
              <a:rPr lang="es-ES" sz="3100" dirty="0" smtClean="0"/>
              <a:t>: </a:t>
            </a:r>
            <a:r>
              <a:rPr lang="es-MX" dirty="0" smtClean="0"/>
              <a:t/>
            </a:r>
            <a:br>
              <a:rPr lang="es-MX" dirty="0" smtClean="0"/>
            </a:br>
            <a:endParaRPr lang="es-MX" dirty="0"/>
          </a:p>
        </p:txBody>
      </p:sp>
      <p:sp>
        <p:nvSpPr>
          <p:cNvPr id="3" name="2 Marcador de contenido"/>
          <p:cNvSpPr>
            <a:spLocks noGrp="1"/>
          </p:cNvSpPr>
          <p:nvPr>
            <p:ph sz="quarter" idx="1"/>
          </p:nvPr>
        </p:nvSpPr>
        <p:spPr>
          <a:xfrm>
            <a:off x="457200" y="1600200"/>
            <a:ext cx="4906888" cy="4873752"/>
          </a:xfrm>
        </p:spPr>
        <p:txBody>
          <a:bodyPr/>
          <a:lstStyle/>
          <a:p>
            <a:r>
              <a:rPr lang="es-ES" sz="1800" dirty="0" smtClean="0"/>
              <a:t>Son aquellas donde prevalecen los elementos de belleza, emotividad, sentimientos, por encima de otros factores. Bajo el rubro de foto arte suelen hallarse tres tipos de imágenes:</a:t>
            </a:r>
            <a:endParaRPr lang="es-MX" sz="1800" dirty="0" smtClean="0"/>
          </a:p>
          <a:p>
            <a:pPr marL="274320" lvl="1">
              <a:spcBef>
                <a:spcPts val="600"/>
              </a:spcBef>
              <a:buSzPct val="70000"/>
              <a:buNone/>
            </a:pPr>
            <a:r>
              <a:rPr lang="es-ES" sz="1800" u="sng" dirty="0" smtClean="0"/>
              <a:t>A- Retrato</a:t>
            </a:r>
            <a:r>
              <a:rPr lang="es-ES" sz="1800" dirty="0" smtClean="0"/>
              <a:t>: El retrato quiere abandonar los clisés de las fotos neutras. Allí el autor se expresa de una manera muy subjetiva. Ve a la persona no como un ser en general sino como a un hombre frente a mí. En consecuencia, quienes miran el retrato establecen fácilmente lazos sentimentales con el sujeto retratado.</a:t>
            </a:r>
            <a:endParaRPr lang="es-MX" sz="2800" dirty="0" smtClean="0"/>
          </a:p>
          <a:p>
            <a:endParaRPr lang="es-MX" dirty="0"/>
          </a:p>
        </p:txBody>
      </p:sp>
      <p:pic>
        <p:nvPicPr>
          <p:cNvPr id="4" name="Picture 2" descr="C:\Users\jorge\Downloads\retrato.jpg"/>
          <p:cNvPicPr>
            <a:picLocks noChangeAspect="1" noChangeArrowheads="1"/>
          </p:cNvPicPr>
          <p:nvPr/>
        </p:nvPicPr>
        <p:blipFill>
          <a:blip r:embed="rId2" cstate="print"/>
          <a:srcRect/>
          <a:stretch>
            <a:fillRect/>
          </a:stretch>
        </p:blipFill>
        <p:spPr bwMode="auto">
          <a:xfrm>
            <a:off x="5580112" y="439684"/>
            <a:ext cx="3169662" cy="6157668"/>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260648"/>
            <a:ext cx="7467600" cy="6213304"/>
          </a:xfrm>
        </p:spPr>
        <p:txBody>
          <a:bodyPr/>
          <a:lstStyle/>
          <a:p>
            <a:pPr marL="274320" lvl="1">
              <a:spcBef>
                <a:spcPts val="600"/>
              </a:spcBef>
              <a:buSzPct val="70000"/>
              <a:buNone/>
            </a:pPr>
            <a:r>
              <a:rPr lang="es-ES" sz="2400" u="sng" dirty="0" smtClean="0"/>
              <a:t>B- Foto emotiva</a:t>
            </a:r>
            <a:r>
              <a:rPr lang="es-ES" sz="2400" dirty="0" smtClean="0"/>
              <a:t>: Este tipo de imágenes busca sacudir los sentidos del público, producir un shock emotivo y obligar al ojo a detenerse sobre ellas. </a:t>
            </a:r>
            <a:endParaRPr lang="es-MX" sz="3600" dirty="0" smtClean="0"/>
          </a:p>
          <a:p>
            <a:endParaRPr lang="es-MX" dirty="0"/>
          </a:p>
        </p:txBody>
      </p:sp>
      <p:pic>
        <p:nvPicPr>
          <p:cNvPr id="8194" name="Picture 2" descr="C:\Users\jorge\Downloads\emotiva.jpg"/>
          <p:cNvPicPr>
            <a:picLocks noChangeAspect="1" noChangeArrowheads="1"/>
          </p:cNvPicPr>
          <p:nvPr/>
        </p:nvPicPr>
        <p:blipFill>
          <a:blip r:embed="rId2" cstate="print"/>
          <a:srcRect/>
          <a:stretch>
            <a:fillRect/>
          </a:stretch>
        </p:blipFill>
        <p:spPr bwMode="auto">
          <a:xfrm>
            <a:off x="323528" y="1916832"/>
            <a:ext cx="7716225" cy="4488009"/>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1" algn="l" rtl="0">
              <a:spcBef>
                <a:spcPct val="0"/>
              </a:spcBef>
            </a:pPr>
            <a:r>
              <a:rPr lang="es-ES" u="sng" dirty="0" smtClean="0"/>
              <a:t>C- Foto </a:t>
            </a:r>
            <a:r>
              <a:rPr lang="es-ES" u="sng" dirty="0"/>
              <a:t>estética</a:t>
            </a:r>
            <a:r>
              <a:rPr lang="es-ES" dirty="0"/>
              <a:t>: Aquí todo está dominado por la belleza de los paisajes. Comunica hermosura sin hacer referencia a otros elementos.</a:t>
            </a:r>
            <a:r>
              <a:rPr lang="es-MX" sz="2800" dirty="0"/>
              <a:t/>
            </a:r>
            <a:br>
              <a:rPr lang="es-MX" sz="2800" dirty="0"/>
            </a:br>
            <a:endParaRPr lang="es-MX" dirty="0"/>
          </a:p>
        </p:txBody>
      </p:sp>
      <p:pic>
        <p:nvPicPr>
          <p:cNvPr id="7171" name="Picture 3" descr="C:\Users\jorge\Downloads\estetica.jpg"/>
          <p:cNvPicPr>
            <a:picLocks noGrp="1" noChangeAspect="1" noChangeArrowheads="1"/>
          </p:cNvPicPr>
          <p:nvPr>
            <p:ph sz="quarter" idx="1"/>
          </p:nvPr>
        </p:nvPicPr>
        <p:blipFill>
          <a:blip r:embed="rId2" cstate="print"/>
          <a:srcRect/>
          <a:stretch>
            <a:fillRect/>
          </a:stretch>
        </p:blipFill>
        <p:spPr bwMode="auto">
          <a:xfrm>
            <a:off x="323528" y="1579244"/>
            <a:ext cx="7560840" cy="503139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Planos: Plano General</a:t>
            </a:r>
            <a:endParaRPr lang="es-MX" dirty="0"/>
          </a:p>
        </p:txBody>
      </p:sp>
      <p:pic>
        <p:nvPicPr>
          <p:cNvPr id="4" name="3 Marcador de contenido" descr="foto 3.jpg"/>
          <p:cNvPicPr>
            <a:picLocks noGrp="1" noChangeAspect="1"/>
          </p:cNvPicPr>
          <p:nvPr>
            <p:ph sz="quarter" idx="1"/>
          </p:nvPr>
        </p:nvPicPr>
        <p:blipFill>
          <a:blip r:embed="rId2" cstate="print"/>
          <a:stretch>
            <a:fillRect/>
          </a:stretch>
        </p:blipFill>
        <p:spPr>
          <a:xfrm>
            <a:off x="395536" y="1556792"/>
            <a:ext cx="5184576" cy="2377573"/>
          </a:xfrm>
        </p:spPr>
      </p:pic>
      <p:pic>
        <p:nvPicPr>
          <p:cNvPr id="5" name="3 Marcador de contenido" descr="foto 12.jpg"/>
          <p:cNvPicPr>
            <a:picLocks noChangeAspect="1"/>
          </p:cNvPicPr>
          <p:nvPr/>
        </p:nvPicPr>
        <p:blipFill>
          <a:blip r:embed="rId3" cstate="print"/>
          <a:stretch>
            <a:fillRect/>
          </a:stretch>
        </p:blipFill>
        <p:spPr>
          <a:xfrm>
            <a:off x="5076056" y="3717032"/>
            <a:ext cx="3542903" cy="283714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Plano Conjunto o Entero</a:t>
            </a:r>
            <a:endParaRPr lang="es-MX" dirty="0"/>
          </a:p>
        </p:txBody>
      </p:sp>
      <p:pic>
        <p:nvPicPr>
          <p:cNvPr id="6" name="5 Marcador de contenido" descr="foto 4.jpg"/>
          <p:cNvPicPr>
            <a:picLocks noGrp="1" noChangeAspect="1"/>
          </p:cNvPicPr>
          <p:nvPr>
            <p:ph sz="quarter" idx="1"/>
          </p:nvPr>
        </p:nvPicPr>
        <p:blipFill>
          <a:blip r:embed="rId2" cstate="print"/>
          <a:stretch>
            <a:fillRect/>
          </a:stretch>
        </p:blipFill>
        <p:spPr>
          <a:xfrm>
            <a:off x="550823" y="1600200"/>
            <a:ext cx="7280353" cy="4873625"/>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Plano americano o rodillas</a:t>
            </a:r>
            <a:endParaRPr lang="es-MX" dirty="0"/>
          </a:p>
        </p:txBody>
      </p:sp>
      <p:pic>
        <p:nvPicPr>
          <p:cNvPr id="4" name="3 Marcador de contenido" descr="foto 5.jpg"/>
          <p:cNvPicPr>
            <a:picLocks noGrp="1" noChangeAspect="1"/>
          </p:cNvPicPr>
          <p:nvPr>
            <p:ph sz="quarter" idx="1"/>
          </p:nvPr>
        </p:nvPicPr>
        <p:blipFill>
          <a:blip r:embed="rId2" cstate="print"/>
          <a:stretch>
            <a:fillRect/>
          </a:stretch>
        </p:blipFill>
        <p:spPr>
          <a:xfrm>
            <a:off x="539552" y="1916832"/>
            <a:ext cx="2541782" cy="3836913"/>
          </a:xfrm>
        </p:spPr>
      </p:pic>
      <p:pic>
        <p:nvPicPr>
          <p:cNvPr id="5" name="3 Marcador de contenido" descr="foto 6.jpg"/>
          <p:cNvPicPr>
            <a:picLocks noChangeAspect="1"/>
          </p:cNvPicPr>
          <p:nvPr/>
        </p:nvPicPr>
        <p:blipFill>
          <a:blip r:embed="rId3" cstate="print"/>
          <a:stretch>
            <a:fillRect/>
          </a:stretch>
        </p:blipFill>
        <p:spPr>
          <a:xfrm>
            <a:off x="3995936" y="1916832"/>
            <a:ext cx="4094383" cy="374441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Plano medio</a:t>
            </a:r>
            <a:endParaRPr lang="es-MX" dirty="0"/>
          </a:p>
        </p:txBody>
      </p:sp>
      <p:pic>
        <p:nvPicPr>
          <p:cNvPr id="7" name="6 Marcador de contenido" descr="foto 15.jpg"/>
          <p:cNvPicPr>
            <a:picLocks noGrp="1" noChangeAspect="1"/>
          </p:cNvPicPr>
          <p:nvPr>
            <p:ph sz="quarter" idx="1"/>
          </p:nvPr>
        </p:nvPicPr>
        <p:blipFill>
          <a:blip r:embed="rId2" cstate="print"/>
          <a:stretch>
            <a:fillRect/>
          </a:stretch>
        </p:blipFill>
        <p:spPr>
          <a:xfrm>
            <a:off x="1259632" y="1460349"/>
            <a:ext cx="6552728" cy="4360543"/>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Primer Plano</a:t>
            </a:r>
            <a:endParaRPr lang="es-MX" dirty="0"/>
          </a:p>
        </p:txBody>
      </p:sp>
      <p:pic>
        <p:nvPicPr>
          <p:cNvPr id="4" name="3 Marcador de contenido" descr="Foto 1.jpg"/>
          <p:cNvPicPr>
            <a:picLocks noGrp="1" noChangeAspect="1"/>
          </p:cNvPicPr>
          <p:nvPr>
            <p:ph sz="quarter" idx="1"/>
          </p:nvPr>
        </p:nvPicPr>
        <p:blipFill>
          <a:blip r:embed="rId2" cstate="print"/>
          <a:stretch>
            <a:fillRect/>
          </a:stretch>
        </p:blipFill>
        <p:spPr>
          <a:xfrm>
            <a:off x="467544" y="1556792"/>
            <a:ext cx="7310438" cy="4873625"/>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2800" dirty="0" smtClean="0"/>
              <a:t>Primerísimo Primer Plano</a:t>
            </a:r>
            <a:br>
              <a:rPr lang="es-MX" sz="2800" dirty="0" smtClean="0"/>
            </a:br>
            <a:endParaRPr lang="es-MX" dirty="0"/>
          </a:p>
        </p:txBody>
      </p:sp>
      <p:pic>
        <p:nvPicPr>
          <p:cNvPr id="4" name="7 Marcador de contenido" descr="foto 2.jpg"/>
          <p:cNvPicPr>
            <a:picLocks noGrp="1" noChangeAspect="1"/>
          </p:cNvPicPr>
          <p:nvPr>
            <p:ph sz="quarter" idx="1"/>
          </p:nvPr>
        </p:nvPicPr>
        <p:blipFill>
          <a:blip r:embed="rId2" cstate="print"/>
          <a:stretch>
            <a:fillRect/>
          </a:stretch>
        </p:blipFill>
        <p:spPr>
          <a:xfrm>
            <a:off x="827584" y="1292764"/>
            <a:ext cx="3852427" cy="2568284"/>
          </a:xfrm>
        </p:spPr>
      </p:pic>
      <p:pic>
        <p:nvPicPr>
          <p:cNvPr id="6" name="9 Marcador de contenido" descr="Foto 8.jpg"/>
          <p:cNvPicPr>
            <a:picLocks noChangeAspect="1"/>
          </p:cNvPicPr>
          <p:nvPr/>
        </p:nvPicPr>
        <p:blipFill>
          <a:blip r:embed="rId3" cstate="print"/>
          <a:stretch>
            <a:fillRect/>
          </a:stretch>
        </p:blipFill>
        <p:spPr>
          <a:xfrm>
            <a:off x="4788024" y="3645024"/>
            <a:ext cx="3580251" cy="275679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Plano objeto o detalle</a:t>
            </a:r>
            <a:endParaRPr lang="es-MX" dirty="0"/>
          </a:p>
        </p:txBody>
      </p:sp>
      <p:pic>
        <p:nvPicPr>
          <p:cNvPr id="12" name="11 Marcador de contenido" descr="foto 11.jpg"/>
          <p:cNvPicPr>
            <a:picLocks noGrp="1" noChangeAspect="1"/>
          </p:cNvPicPr>
          <p:nvPr>
            <p:ph sz="quarter" idx="1"/>
          </p:nvPr>
        </p:nvPicPr>
        <p:blipFill>
          <a:blip r:embed="rId2" cstate="print"/>
          <a:stretch>
            <a:fillRect/>
          </a:stretch>
        </p:blipFill>
        <p:spPr>
          <a:xfrm>
            <a:off x="1187625" y="2060848"/>
            <a:ext cx="6174170" cy="3847986"/>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108</TotalTime>
  <Words>524</Words>
  <Application>Microsoft Office PowerPoint</Application>
  <PresentationFormat>Presentación en pantalla (4:3)</PresentationFormat>
  <Paragraphs>36</Paragraphs>
  <Slides>25</Slides>
  <Notes>0</Notes>
  <HiddenSlides>0</HiddenSlides>
  <MMClips>0</MMClips>
  <ScaleCrop>false</ScaleCrop>
  <HeadingPairs>
    <vt:vector size="4" baseType="variant">
      <vt:variant>
        <vt:lpstr>Tema</vt:lpstr>
      </vt:variant>
      <vt:variant>
        <vt:i4>1</vt:i4>
      </vt:variant>
      <vt:variant>
        <vt:lpstr>Títulos de diapositiva</vt:lpstr>
      </vt:variant>
      <vt:variant>
        <vt:i4>25</vt:i4>
      </vt:variant>
    </vt:vector>
  </HeadingPairs>
  <TitlesOfParts>
    <vt:vector size="26" baseType="lpstr">
      <vt:lpstr>Mirador</vt:lpstr>
      <vt:lpstr>El periodismo en la sociedad</vt:lpstr>
      <vt:lpstr>Diapositiva 2</vt:lpstr>
      <vt:lpstr>Planos: Plano General</vt:lpstr>
      <vt:lpstr>Plano Conjunto o Entero</vt:lpstr>
      <vt:lpstr>Plano americano o rodillas</vt:lpstr>
      <vt:lpstr>Plano medio</vt:lpstr>
      <vt:lpstr>Primer Plano</vt:lpstr>
      <vt:lpstr>Primerísimo Primer Plano </vt:lpstr>
      <vt:lpstr>Plano objeto o detalle</vt:lpstr>
      <vt:lpstr>Angulo de toma PICADO</vt:lpstr>
      <vt:lpstr>Angulo de toma normal</vt:lpstr>
      <vt:lpstr>Angulo de toma contrapicado</vt:lpstr>
      <vt:lpstr>Profundidad de campo</vt:lpstr>
      <vt:lpstr>Elementos expresivos de la imagen</vt:lpstr>
      <vt:lpstr>Diapositiva 15</vt:lpstr>
      <vt:lpstr>B- Composición estructural de la imagen</vt:lpstr>
      <vt:lpstr>1- Vertical</vt:lpstr>
      <vt:lpstr>2- Horizontal</vt:lpstr>
      <vt:lpstr>3- Oblicua</vt:lpstr>
      <vt:lpstr>4- Curva</vt:lpstr>
      <vt:lpstr>Uso de la imagen según sus características </vt:lpstr>
      <vt:lpstr>1- Fotos documentales:</vt:lpstr>
      <vt:lpstr>   2- Fotos arte:  </vt:lpstr>
      <vt:lpstr>Diapositiva 24</vt:lpstr>
      <vt:lpstr>C- Foto estética: Aquí todo está dominado por la belleza de los paisajes. Comunica hermosura sin hacer referencia a otros elementos. </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periodismo en la sociedad</dc:title>
  <dc:creator>jorge salas</dc:creator>
  <cp:lastModifiedBy>jorge salas</cp:lastModifiedBy>
  <cp:revision>4</cp:revision>
  <dcterms:created xsi:type="dcterms:W3CDTF">2020-09-22T01:20:09Z</dcterms:created>
  <dcterms:modified xsi:type="dcterms:W3CDTF">2021-05-13T11:51:08Z</dcterms:modified>
</cp:coreProperties>
</file>