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embeddedFontLst>
    <p:embeddedFont>
      <p:font typeface="Amatic SC" panose="00000500000000000000" pitchFamily="2" charset="-79"/>
      <p:regular r:id="rId45"/>
      <p:bold r:id="rId46"/>
    </p:embeddedFont>
    <p:embeddedFont>
      <p:font typeface="Caveat" panose="020B0604020202020204" charset="0"/>
      <p:regular r:id="rId47"/>
      <p:bold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Impact" panose="020B0806030902050204" pitchFamily="34" charset="0"/>
      <p:regular r:id="rId53"/>
    </p:embeddedFont>
    <p:embeddedFont>
      <p:font typeface="Merriweather" panose="00000500000000000000" pitchFamily="2" charset="0"/>
      <p:regular r:id="rId54"/>
      <p:bold r:id="rId55"/>
      <p:italic r:id="rId56"/>
      <p:boldItalic r:id="rId57"/>
    </p:embeddedFont>
    <p:embeddedFont>
      <p:font typeface="Playfair Display" panose="00000500000000000000" pitchFamily="2" charset="0"/>
      <p:regular r:id="rId58"/>
      <p:bold r:id="rId59"/>
      <p:italic r:id="rId60"/>
      <p:boldItalic r:id="rId61"/>
    </p:embeddedFont>
    <p:embeddedFont>
      <p:font typeface="Roboto" panose="02000000000000000000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Ib9+3B5bidSZZZ1FZLy+Mw+tY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g" initials="ag" lastIdx="1" clrIdx="0">
    <p:extLst>
      <p:ext uri="{19B8F6BF-5375-455C-9EA6-DF929625EA0E}">
        <p15:presenceInfo xmlns:p15="http://schemas.microsoft.com/office/powerpoint/2012/main" userId="863e9ad84293ff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25T22:20:34.77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6:08.73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6:3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6:37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6:42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7:04.03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217.51855"/>
      <inkml:brushProperty name="anchorY" value="-3780.92407"/>
      <inkml:brushProperty name="scaleFactor" value="0.5"/>
    </inkml:brush>
  </inkml:definitions>
  <inkml:trace contextRef="#ctx0" brushRef="#br0">0 160 24575,'0'0'0,"5"0"0,15 0 0,19 0 0,5 0 0,10 0 0,4 0 0,4 0 0,8 0 0,8 0 0,7 0 0,-2 0 0,-2 0 0,1 0 0,-4 0 0,-3 0 0,-11 0 0,4-6 0,-3 0 0,-6-7 0,-7 1 0,5 2 0,-4 2 0,1-3 0,-4 1 0,1 2 0,-3-4 0,1 2 0,-3 1 0,4 3 0,-5 2 0,-2 2 0,-4 1 0,10 1 0,-2-6 0,5 0 0,3 0 0,3 0 0,3 3 0,8 0 0,1 2 0,7 1 0,-7 0 0,-3 0 0,-1 0 0,-3 0 0,-6 1 0,-7-1 0,-7 0 0,-5 0 0,3 0 0,-3 0 0,0 0 0,-3 0 0,0 0 0,-2 0 0,-1 0 0,0 0 0,6 0 0,6 0 0,1 0 0,-2 0 0,4 0 0,-2 0 0,3 0 0,-2 0 0,9 6 0,10 1 0,4 6 0,-5-1 0,7-2 0,-2 4 0,-1-2 0,-6-2 0,-3-3 0,-6-3 0,-7 4 0,-6 0 0,-3-2 0,-4-1 0,-1-2 0,-1-1 0,-1 5 0,1 0 0,0-1 0,-7 6 0,1-2 0,0-1 0,1-3 0,2-1 0,1-3 0,2-1 0,0 0 0,1-2 0,0 7 0,0 0 0,0 0 0,0-1 0,-6 5 0,-1-1 0,0-1 0,1-2 0,9 4 0,7 6 0,2-2 0,5-2 0,5-3 0,9-3 0,5-2 0,1-3 0,0 0 0,-8-2 0,-7 1 0,-7-1 0,-7 1 0,-5-1 0,-2 1 0,-3 0 0,1 0 0,-1 0 0,1 0 0,-1 0 0,1 0 0,1 0 0,0 0 0,-1 0 0,1 0 0,0 0 0,-1 0 0,1 0 0,0 0 0,0 0 0,0 0 0,-1 0 0,1 0 0,0 0 0,0 0 0,-1 0 0,1 0 0,0 0 0,0 0 0,-1 0 0,1 0 0,0 0 0,0 0 0,-7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7:13.22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023.57617"/>
      <inkml:brushProperty name="anchorY" value="-5210.52832"/>
      <inkml:brushProperty name="scaleFactor" value="0.5"/>
    </inkml:brush>
  </inkml:definitions>
  <inkml:trace contextRef="#ctx0" brushRef="#br0">0 1 24575,'0'0'0,"11"0"0,17 0 0,17 0 0,11 0 0,1 0 0,4 0 0,1 0 0,1 0 0,-5 0 0,-8 0 0,-5 0 0,7 0 0,-4 0 0,4 0 0,3 0 0,-4 0 0,9 0 0,15 6 0,2 0 0,1 7 0,-2-1 0,4-2 0,2 5 0,5-4 0,-10-1 0,2 3 0,-4-2 0,-9-2 0,-10-3 0,-9-2 0,-7-2 0,-5-1 0,-4-1 0,0 0 0,-1-1 0,0 1 0,6-1 0,2 1 0,-1 0 0,0 0 0,5 0 0,5 0 0,-1 0 0,-2 0 0,-3 0 0,10 0 0,4 0 0,-2 0 0,2 0 0,3 0 0,1 0 0,2 0 0,2 0 0,0 0 0,1 0 0,-1 0 0,1 0 0,0 0 0,-1 0 0,1 0 0,-7 0 0,0 0 0,-6 0 0,1 0 0,-6 0 0,4-7 0,-5 1 0,4-1 0,-10-5 0,3 2 0,-3 1 0,-1 2 0,-3 3 0,-1 2 0,11-6 0,7 1 0,11 1 0,12 1 0,8 1 0,7 2 0,-3 1 0,9 0 0,-5 2 0,1-1 0,0 0 0,-5 0 0,-1 1 0,-11-1 0,2 0 0,-6 0 0,-8 0 0,-9 0 0,-2 0 0,-6 0 0,2 0 0,-4 0 0,-3 0 0,-4 0 0,-1 0 0,4 0 0,-2 6 0,0 1 0,5 0 0,-1-2 0,-2-1 0,-2-1 0,-2-2 0,-2-1 0,-1 1 0,-1-2 0,0 1 0,-1 0 0,-13 0 0,-12 6 0,-19 0 0,-12 7 0,-7-1 0,-4-2 0,-7-2 0,0-3 0,-6-2 0,-4-1 0,-10-2 0,-3 0 0,-9 0 0,0-1 0,-6 1 0,-10 5 0,-11 2 0,-28 5 0,-22 6 0,-29-1 0,-8 4 0,6-4 0,11-3 0,20-5 0,18-3 0,22-3 0,13-2 0,13-1 0,4-1 0,-12 0 0,-10 0 0,-2 1 0,-13-1 0,-6 1 0,-16 0 0,4-7 0,0 1 0,15-1 0,16 2 0,9-5 0,12 1 0,15-6 0,12 3 0,0 1 0,6-2 0,6 1 0,-1-4 0,-3-3 0,-3 2 0,2 3 0,-2 4 0,10-3 0,5 3 0,4 2 0,2 3 0,14 1 0,14-4 0,13 1 0,10 1 0,19 1 0,44 2 0,48 7 0,50 1 0,49 14 0,20 12 0,7 6 0,-13 8 0,-21 2 0,-26 4 0,-31-9 0,-26-4 0,-15-3 0,-19-3 0,-16-7 0,-12-8 0,-14 1 0,-6-6 0,-22-3 0,-18-3 0,-25-3 0,-33-2 0,-29 5 0,-57 0 0,-62 0 0,-70 5 0,-41-1 0,-12-1-1628,20-3 2094,36-1-699,40-3-101,34-1 430,14 0-144,25-2 48,16 1 0,28 0 0,22-1 1604,13 1-2063,14 0 1046,22 0-689,19 0 153,29 0-51,32 0 0,40-7 0,60-6 0,68-19 0,34 0 0,14-3 0,-12 6-644,-34 8 828,-42 6-276,-41 0 92,-33 4 0,-30-3 0,-21 3 0,-15 2 0,-9 3 0,-17 2 644,-14 2-828,-25 1 276,-30 1-92,-31 0 0,-35 1 0,-8-1 0,-2 1 0,12-1 0,14 0 0,14 0 0,19 0 0,14 0 0,25 0 0,31 0 0,5 0 0,23 0 0,26 0 0,26-6 0,14-7 0,2-6 0,-3 1 0,0-5 0,-6 5 0,-7-2 0,-5 3 0,-10-1 0,-11 3 0,-7 3 0,-7 5 0,-5 2 0,-1 3 0,-2 1 0,-13 1 0,-16 1 0,-4-1 0,-18 1 0,-17 6 0,-13 0 0,-8 6 0,-11-1 0,-10-1 0,-13 3 0,-5-2 0,3 4 0,6 3 0,13-1 0,8-4 0,11-4 0,10-3 0,6-4 0,19-2 0,19 0 0,6-1 0,12-1 0,23 0 0,21 0 0,15 1 0,18-1 0,2 7 0,4 7 0,-7 0 0,0 5 0,-6-3 0,-7-2 0,-11-3 0,-18 2 0,-9-3 0,-8-1 0,-3-3 0,-8 5 0,-7 5 0,-5 5 0,-11-2 0,-9 4 0,-15 2 0,-19 9 0,-17 3 0,-26 1 0,-12 6 0,-19 5 0,-2 0 0,8-9 0,5-4 0,19-3 0,16-8 0,16-1 0,12-6 0,9-5 0,4-5 0,15-3 0,15-3 0,12-1 0,10 0 0,13-1 0,18 6 0,9 1 0,12 0 0,3 6 0,0 4 0,-1 6 0,-3 4 0,-3 3 0,-8-4 0,-8 0 0,-8 2 0,-5-6 0,-5-5 0,-15-6 0,-14-3 0,-14-4 0,-16-3 0,-21 0 0,-17-1 0,-21-7 0,-17-12 0,-6 0 0,-3 1 0,2-2 0,16-3 0,9 5 0,10-2 0,12 4 0,10 4 0,9 5 0,18 3 0,11-4 0,15 2 0,11 1 0,9 2 0,7 1 0,3 1 0,1 1 0,-4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7:29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01:17:31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972012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60972012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64f64dd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64f64dd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6505f44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6505f44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9b8452b79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9b8452b79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c10c42f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c10c42f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9c3bbe3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9c3bbe3b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957296a5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957296a5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957296a5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957296a5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957296a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957296a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957296a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957296a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c480c35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c480c35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a069cc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a069cc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47e6ff4fd09cd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47e6ff4fd09cd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957296a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957296a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957296a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957296a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c183e071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c183e071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c183e071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c183e071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c183e071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c183e071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c183e071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c183e071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c183e071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c183e071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c183e071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c183e071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c183e071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c183e071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91f704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91f704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c183e071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c183e071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c183e071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c183e071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c183e071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c183e071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c183e071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c183e071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c183e0715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c183e0715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c183e071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c183e0715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c183e071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c183e071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c183e0715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c183e0715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c183e0715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c183e0715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c183e071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c183e0715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c183e0715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c183e0715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c183e071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c183e071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c183e071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c183e0715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d062a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8d062a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8d062af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8d062af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9b8452b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9b8452b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9b8452b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9b8452b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9b8452b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9b8452b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D77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customXml" Target="../ink/ink7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comments" Target="../comments/comment1.xml"/><Relationship Id="rId5" Type="http://schemas.openxmlformats.org/officeDocument/2006/relationships/customXml" Target="../ink/ink8.xml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AFB"/>
            </a:gs>
            <a:gs pos="100000">
              <a:srgbClr val="6E9CE7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97201263_1_0"/>
          <p:cNvSpPr txBox="1"/>
          <p:nvPr/>
        </p:nvSpPr>
        <p:spPr>
          <a:xfrm>
            <a:off x="504875" y="308550"/>
            <a:ext cx="396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36097201263_1_0"/>
          <p:cNvSpPr txBox="1"/>
          <p:nvPr/>
        </p:nvSpPr>
        <p:spPr>
          <a:xfrm>
            <a:off x="11082525" y="1719075"/>
            <a:ext cx="5266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6097201263_1_0"/>
          <p:cNvSpPr txBox="1"/>
          <p:nvPr/>
        </p:nvSpPr>
        <p:spPr>
          <a:xfrm>
            <a:off x="2683075" y="883651"/>
            <a:ext cx="5266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Joaquin Trigos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6097201263_1_0"/>
          <p:cNvSpPr txBox="1"/>
          <p:nvPr/>
        </p:nvSpPr>
        <p:spPr>
          <a:xfrm rot="10800000" flipH="1">
            <a:off x="2065975" y="1162700"/>
            <a:ext cx="61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6097201263_1_0"/>
          <p:cNvSpPr txBox="1"/>
          <p:nvPr/>
        </p:nvSpPr>
        <p:spPr>
          <a:xfrm>
            <a:off x="2065975" y="1162700"/>
            <a:ext cx="5473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TOLERANCIA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6097201263_1_0"/>
          <p:cNvSpPr txBox="1"/>
          <p:nvPr/>
        </p:nvSpPr>
        <p:spPr>
          <a:xfrm flipH="1">
            <a:off x="1160875" y="2768200"/>
            <a:ext cx="6378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respeto a las ideas, creencias  practicas de los demas, incluso cuando son diferentes o contrarias a las propias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4f64dd5d_0_0"/>
          <p:cNvSpPr txBox="1">
            <a:spLocks noGrp="1"/>
          </p:cNvSpPr>
          <p:nvPr>
            <p:ph type="ctrTitle"/>
          </p:nvPr>
        </p:nvSpPr>
        <p:spPr>
          <a:xfrm>
            <a:off x="785775" y="21104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Merriweather"/>
                <a:ea typeface="Merriweather"/>
                <a:cs typeface="Merriweather"/>
                <a:sym typeface="Merriweather"/>
              </a:rPr>
              <a:t>AMISTAD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g3564f64dd5d_0_0"/>
          <p:cNvSpPr txBox="1">
            <a:spLocks noGrp="1"/>
          </p:cNvSpPr>
          <p:nvPr>
            <p:ph type="subTitle" idx="1"/>
          </p:nvPr>
        </p:nvSpPr>
        <p:spPr>
          <a:xfrm>
            <a:off x="246000" y="3726225"/>
            <a:ext cx="8212200" cy="261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>
                <a:solidFill>
                  <a:srgbClr val="1F1F1F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La amistad es una relación afectiva entre dos o más personas basada en el respeto, la confianza y el apoyo mutuo.</a:t>
            </a:r>
            <a:endParaRPr sz="3300">
              <a:solidFill>
                <a:srgbClr val="1F1F1F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4124"/>
          </a:p>
        </p:txBody>
      </p:sp>
      <p:sp>
        <p:nvSpPr>
          <p:cNvPr id="158" name="Google Shape;158;g3564f64dd5d_0_0"/>
          <p:cNvSpPr txBox="1"/>
          <p:nvPr/>
        </p:nvSpPr>
        <p:spPr>
          <a:xfrm>
            <a:off x="-68250" y="0"/>
            <a:ext cx="3000000" cy="7851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/>
              <a:t>MARTINA MADRID</a:t>
            </a:r>
            <a:endParaRPr sz="3100"/>
          </a:p>
        </p:txBody>
      </p:sp>
      <p:pic>
        <p:nvPicPr>
          <p:cNvPr id="159" name="Google Shape;159;g3564f64dd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2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6505f4463_0_6"/>
          <p:cNvSpPr txBox="1">
            <a:spLocks noGrp="1"/>
          </p:cNvSpPr>
          <p:nvPr>
            <p:ph type="title"/>
          </p:nvPr>
        </p:nvSpPr>
        <p:spPr>
          <a:xfrm>
            <a:off x="250025" y="4368900"/>
            <a:ext cx="3215700" cy="56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/>
              <a:t>RENATA PASTORE </a:t>
            </a:r>
            <a:endParaRPr sz="3100"/>
          </a:p>
        </p:txBody>
      </p:sp>
      <p:sp>
        <p:nvSpPr>
          <p:cNvPr id="165" name="Google Shape;165;g356505f4463_0_6"/>
          <p:cNvSpPr txBox="1">
            <a:spLocks noGrp="1"/>
          </p:cNvSpPr>
          <p:nvPr>
            <p:ph type="body" idx="1"/>
          </p:nvPr>
        </p:nvSpPr>
        <p:spPr>
          <a:xfrm>
            <a:off x="2035975" y="273050"/>
            <a:ext cx="4714800" cy="11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7100"/>
              <a:t>ESPERANZA</a:t>
            </a:r>
            <a:endParaRPr sz="7100"/>
          </a:p>
        </p:txBody>
      </p:sp>
      <p:sp>
        <p:nvSpPr>
          <p:cNvPr id="166" name="Google Shape;166;g356505f4463_0_6"/>
          <p:cNvSpPr txBox="1">
            <a:spLocks noGrp="1"/>
          </p:cNvSpPr>
          <p:nvPr>
            <p:ph type="body" idx="2"/>
          </p:nvPr>
        </p:nvSpPr>
        <p:spPr>
          <a:xfrm>
            <a:off x="446475" y="2035975"/>
            <a:ext cx="8519100" cy="15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s-ES" sz="3400"/>
              <a:t>Confianza optimista en que se puede alcanzar un objetivo o deseando,impulsando a la accion y la perseverancia.</a:t>
            </a:r>
            <a:endParaRPr sz="3400"/>
          </a:p>
        </p:txBody>
      </p:sp>
      <p:sp>
        <p:nvSpPr>
          <p:cNvPr id="167" name="Google Shape;167;g356505f4463_0_6"/>
          <p:cNvSpPr/>
          <p:nvPr/>
        </p:nvSpPr>
        <p:spPr>
          <a:xfrm>
            <a:off x="3303975" y="1268025"/>
            <a:ext cx="1357200" cy="756600"/>
          </a:xfrm>
          <a:prstGeom prst="downArrow">
            <a:avLst>
              <a:gd name="adj1" fmla="val 50000"/>
              <a:gd name="adj2" fmla="val 4571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356505f4463_0_6" title="REN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400" y="3429000"/>
            <a:ext cx="36611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9b8452b79_5_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59b8452b79_5_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59b8452b79_5_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g359b8452b79_5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675"/>
            <a:ext cx="9144000" cy="60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c10c42f27_0_5"/>
          <p:cNvSpPr txBox="1">
            <a:spLocks noGrp="1"/>
          </p:cNvSpPr>
          <p:nvPr>
            <p:ph type="ctrTitle"/>
          </p:nvPr>
        </p:nvSpPr>
        <p:spPr>
          <a:xfrm>
            <a:off x="1471450" y="508575"/>
            <a:ext cx="5131200" cy="133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</a:t>
            </a:r>
            <a:r>
              <a:rPr lang="es-ES" sz="2611">
                <a:solidFill>
                  <a:srgbClr val="FF0000"/>
                </a:solidFill>
              </a:rPr>
              <a:t>Emiliano cataldo</a:t>
            </a:r>
            <a:endParaRPr sz="2722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ALEGRIA</a:t>
            </a:r>
            <a:endParaRPr/>
          </a:p>
        </p:txBody>
      </p:sp>
      <p:sp>
        <p:nvSpPr>
          <p:cNvPr id="182" name="Google Shape;182;g35c10c42f27_0_5"/>
          <p:cNvSpPr txBox="1">
            <a:spLocks noGrp="1"/>
          </p:cNvSpPr>
          <p:nvPr>
            <p:ph type="subTitle" idx="1"/>
          </p:nvPr>
        </p:nvSpPr>
        <p:spPr>
          <a:xfrm>
            <a:off x="2078500" y="1847000"/>
            <a:ext cx="3913200" cy="2493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E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entimiento grato y vivo que suele manifestarse con signos exteriores</a:t>
            </a: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2. f. Palabras, gestos o actos con que se expresa el júbilo o alegría. </a:t>
            </a:r>
            <a:r>
              <a:rPr lang="es-ES" sz="27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s-ES" sz="23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ES" sz="2377" b="1" i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Estén siempre alegres. Oren sin cesar. Den gracias a Dios en toda ocasión: esto es lo que Dios quiere de todos ustedes, en Cristo Jesús” 1 Tesalonicenses 5:16-18.)</a:t>
            </a:r>
            <a:endParaRPr sz="3777" b="1" i="1" u="sng">
              <a:solidFill>
                <a:srgbClr val="FF0000"/>
              </a:solidFill>
            </a:endParaRPr>
          </a:p>
        </p:txBody>
      </p:sp>
      <p:pic>
        <p:nvPicPr>
          <p:cNvPr id="183" name="Google Shape;183;g35c10c42f2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400" y="4731941"/>
            <a:ext cx="2762250" cy="221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5c10c42f27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125" y="3058050"/>
            <a:ext cx="2762250" cy="23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5c10c42f27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40900"/>
            <a:ext cx="2931740" cy="19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5c10c42f27_0_5" descr="La frase de Luis Suárez sobre Messi que hace ilusionar a la Selcción  Argentina de cara al Mundial 20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5125" y="228325"/>
            <a:ext cx="1875750" cy="25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5c10c42f27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175" y="1575850"/>
            <a:ext cx="16051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9c3bbe3b5_3_0"/>
          <p:cNvSpPr txBox="1">
            <a:spLocks noGrp="1"/>
          </p:cNvSpPr>
          <p:nvPr>
            <p:ph type="title"/>
          </p:nvPr>
        </p:nvSpPr>
        <p:spPr>
          <a:xfrm>
            <a:off x="0" y="-245925"/>
            <a:ext cx="8853600" cy="11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Caveat"/>
                <a:ea typeface="Caveat"/>
                <a:cs typeface="Caveat"/>
                <a:sym typeface="Caveat"/>
              </a:rPr>
              <a:t>ÁNGELA</a:t>
            </a:r>
            <a:r>
              <a:rPr lang="es-ES" sz="2400">
                <a:latin typeface="Amatic SC"/>
                <a:ea typeface="Amatic SC"/>
                <a:cs typeface="Amatic SC"/>
                <a:sym typeface="Amatic SC"/>
              </a:rPr>
              <a:t>  sánchez  </a:t>
            </a:r>
            <a:r>
              <a:rPr lang="es-ES" sz="270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s-ES" sz="3100">
                <a:latin typeface="Caveat"/>
                <a:ea typeface="Caveat"/>
                <a:cs typeface="Caveat"/>
                <a:sym typeface="Caveat"/>
              </a:rPr>
              <a:t>        </a:t>
            </a:r>
            <a:r>
              <a:rPr lang="es-ES" sz="3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ES" sz="3000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es-ES" sz="3900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BONDAD</a:t>
            </a:r>
            <a:endParaRPr sz="4100" u="sng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g359c3bbe3b5_3_0"/>
          <p:cNvSpPr txBox="1">
            <a:spLocks noGrp="1"/>
          </p:cNvSpPr>
          <p:nvPr>
            <p:ph type="body" idx="2"/>
          </p:nvPr>
        </p:nvSpPr>
        <p:spPr>
          <a:xfrm>
            <a:off x="290400" y="1379500"/>
            <a:ext cx="8563200" cy="46911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s-ES" sz="230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s-ES" sz="3600">
                <a:latin typeface="Comic Sans MS"/>
                <a:ea typeface="Comic Sans MS"/>
                <a:cs typeface="Comic Sans MS"/>
                <a:sym typeface="Comic Sans MS"/>
              </a:rPr>
              <a:t> ES EL LENGUAJE QUE LOS SORDOS PUEDEN OÍR Y LOS CIEGOS PUEDEN VER.POR EJEMPLO:</a:t>
            </a:r>
            <a:r>
              <a:rPr lang="es-ES" sz="3600"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CÓMO LOGRAR QUE LOS NIÑOS SEAN BONDADOSOS</a:t>
            </a:r>
            <a:endParaRPr sz="4200" baseline="30000"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g359c3bbe3b5_3_0"/>
          <p:cNvSpPr txBox="1"/>
          <p:nvPr/>
        </p:nvSpPr>
        <p:spPr>
          <a:xfrm>
            <a:off x="7090475" y="2590425"/>
            <a:ext cx="209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957296a5f_0_20"/>
          <p:cNvSpPr txBox="1"/>
          <p:nvPr/>
        </p:nvSpPr>
        <p:spPr>
          <a:xfrm>
            <a:off x="1132375" y="728700"/>
            <a:ext cx="66870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endParaRPr sz="5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5957296a5f_0_20"/>
          <p:cNvSpPr txBox="1"/>
          <p:nvPr/>
        </p:nvSpPr>
        <p:spPr>
          <a:xfrm>
            <a:off x="2307425" y="3399275"/>
            <a:ext cx="5042100" cy="1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KEILA BRIZUELA</a:t>
            </a:r>
            <a:endParaRPr sz="5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957296a5f_0_25"/>
          <p:cNvSpPr txBox="1"/>
          <p:nvPr/>
        </p:nvSpPr>
        <p:spPr>
          <a:xfrm>
            <a:off x="918725" y="1027800"/>
            <a:ext cx="6986100" cy="27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LEALTAD</a:t>
            </a:r>
            <a:endParaRPr sz="6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VALENTINA PEREYRA</a:t>
            </a:r>
            <a:endParaRPr sz="6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957296a5f_0_0"/>
          <p:cNvSpPr txBox="1">
            <a:spLocks noGrp="1"/>
          </p:cNvSpPr>
          <p:nvPr>
            <p:ph type="ctrTitle"/>
          </p:nvPr>
        </p:nvSpPr>
        <p:spPr>
          <a:xfrm>
            <a:off x="536250" y="3785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0000"/>
                </a:solidFill>
              </a:rPr>
              <a:t>16/05/25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11" name="Google Shape;211;g35957296a5f_0_0"/>
          <p:cNvSpPr txBox="1">
            <a:spLocks noGrp="1"/>
          </p:cNvSpPr>
          <p:nvPr>
            <p:ph type="subTitle" idx="1"/>
          </p:nvPr>
        </p:nvSpPr>
        <p:spPr>
          <a:xfrm>
            <a:off x="1222050" y="1848550"/>
            <a:ext cx="6789600" cy="36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0000"/>
                </a:solidFill>
              </a:rPr>
              <a:t>Hasta la fecha entregaron en tiempo y forma</a:t>
            </a:r>
            <a:endParaRPr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957296a5f_0_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Bondad</a:t>
            </a:r>
            <a:endParaRPr b="1"/>
          </a:p>
        </p:txBody>
      </p:sp>
      <p:sp>
        <p:nvSpPr>
          <p:cNvPr id="217" name="Google Shape;217;g35957296a5f_0_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304200" cy="281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5"/>
                </a:solidFill>
              </a:rPr>
              <a:t>Inclinación o tendencia del ser humano a hacer el bien, siempre dispuesto a ayudar, siempre que lo requieran de una forma amable y gentil.                   </a:t>
            </a:r>
            <a:endParaRPr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5"/>
                </a:solidFill>
              </a:rPr>
              <a:t>MATEO GUAJARDO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8" name="Google Shape;218;g35957296a5f_0_10"/>
          <p:cNvSpPr txBox="1"/>
          <p:nvPr/>
        </p:nvSpPr>
        <p:spPr>
          <a:xfrm>
            <a:off x="1468200" y="604975"/>
            <a:ext cx="6304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️♥️♥️♥️♥️♥️♥️♥️♥️♥️♥️♥️♥️♥️♥️♥️♥♥️♥️♥️♥️♥️♥️♥️♥️️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c480c359b_0_0"/>
          <p:cNvSpPr txBox="1">
            <a:spLocks noGrp="1"/>
          </p:cNvSpPr>
          <p:nvPr>
            <p:ph type="ctrTitle"/>
          </p:nvPr>
        </p:nvSpPr>
        <p:spPr>
          <a:xfrm>
            <a:off x="1371600" y="0"/>
            <a:ext cx="7772400" cy="17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>
                <a:solidFill>
                  <a:srgbClr val="CC0000"/>
                </a:solidFill>
              </a:rPr>
              <a:t>AMOR</a:t>
            </a:r>
            <a:endParaRPr sz="4500">
              <a:solidFill>
                <a:srgbClr val="CC0000"/>
              </a:solidFill>
            </a:endParaRPr>
          </a:p>
        </p:txBody>
      </p:sp>
      <p:sp>
        <p:nvSpPr>
          <p:cNvPr id="224" name="Google Shape;224;g35c480c359b_0_0"/>
          <p:cNvSpPr txBox="1">
            <a:spLocks noGrp="1"/>
          </p:cNvSpPr>
          <p:nvPr>
            <p:ph type="subTitle" idx="1"/>
          </p:nvPr>
        </p:nvSpPr>
        <p:spPr>
          <a:xfrm>
            <a:off x="1371600" y="1880875"/>
            <a:ext cx="6400800" cy="131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rgbClr val="FF0000"/>
                </a:solidFill>
              </a:rPr>
              <a:t>Es un valor  que se relaciona con lo que sentis a otra persona</a:t>
            </a:r>
            <a:endParaRPr sz="2600">
              <a:solidFill>
                <a:srgbClr val="FF0000"/>
              </a:solidFill>
            </a:endParaRPr>
          </a:p>
        </p:txBody>
      </p:sp>
      <p:pic>
        <p:nvPicPr>
          <p:cNvPr id="225" name="Google Shape;225;g35c480c35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4950"/>
            <a:ext cx="9144003" cy="38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c480c359b_0_0"/>
          <p:cNvSpPr txBox="1"/>
          <p:nvPr/>
        </p:nvSpPr>
        <p:spPr>
          <a:xfrm>
            <a:off x="245950" y="115750"/>
            <a:ext cx="8333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Alejo Cervantes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a069cc4db_0_0"/>
          <p:cNvSpPr txBox="1">
            <a:spLocks noGrp="1"/>
          </p:cNvSpPr>
          <p:nvPr>
            <p:ph type="ctrTitle"/>
          </p:nvPr>
        </p:nvSpPr>
        <p:spPr>
          <a:xfrm>
            <a:off x="784700" y="0"/>
            <a:ext cx="7772400" cy="2522400"/>
          </a:xfrm>
          <a:prstGeom prst="rect">
            <a:avLst/>
          </a:prstGeom>
          <a:ln w="9525" cap="flat" cmpd="sng">
            <a:solidFill>
              <a:srgbClr val="72C1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          Eliel Mena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          BONDAD</a:t>
            </a:r>
            <a:endParaRPr/>
          </a:p>
        </p:txBody>
      </p:sp>
      <p:sp>
        <p:nvSpPr>
          <p:cNvPr id="95" name="Google Shape;95;g35a069cc4db_0_0"/>
          <p:cNvSpPr txBox="1">
            <a:spLocks noGrp="1"/>
          </p:cNvSpPr>
          <p:nvPr>
            <p:ph type="subTitle" idx="1"/>
          </p:nvPr>
        </p:nvSpPr>
        <p:spPr>
          <a:xfrm>
            <a:off x="1371600" y="2656075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/>
              <a:t>Lo que significa la bondad es estar dispuesto a ayudar a quien lo necesita de forma agradable y generosa.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/>
              <a:t>por ejemplo: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g35a069cc4d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525" y="3542750"/>
            <a:ext cx="4274725" cy="20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47e6ff4fd09cd34_0"/>
          <p:cNvSpPr txBox="1">
            <a:spLocks noGrp="1"/>
          </p:cNvSpPr>
          <p:nvPr>
            <p:ph type="subTitle" idx="1"/>
          </p:nvPr>
        </p:nvSpPr>
        <p:spPr>
          <a:xfrm>
            <a:off x="816125" y="108745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5000" b="1">
                <a:solidFill>
                  <a:srgbClr val="FF0000"/>
                </a:solidFill>
              </a:rPr>
              <a:t>RESPETO</a:t>
            </a:r>
            <a:endParaRPr sz="5000" b="1">
              <a:solidFill>
                <a:srgbClr val="FF0000"/>
              </a:solidFill>
            </a:endParaRPr>
          </a:p>
        </p:txBody>
      </p:sp>
      <p:sp>
        <p:nvSpPr>
          <p:cNvPr id="232" name="Google Shape;232;g747e6ff4fd09cd34_0"/>
          <p:cNvSpPr txBox="1"/>
          <p:nvPr/>
        </p:nvSpPr>
        <p:spPr>
          <a:xfrm>
            <a:off x="1239200" y="5963000"/>
            <a:ext cx="6302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GUADALUPE DA CONCEICAO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747e6ff4fd09cd34_0"/>
          <p:cNvSpPr txBox="1"/>
          <p:nvPr/>
        </p:nvSpPr>
        <p:spPr>
          <a:xfrm>
            <a:off x="1858775" y="2523325"/>
            <a:ext cx="7007700" cy="2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rPr>
              <a:t> El respeto es uno de los valores morales más importantes del ser humano, pues es fundamental para lograr una armoniosa interacción social. El respeto debe ser mutuo y nacer de un sentimiento de reciprocidad</a:t>
            </a:r>
            <a:endParaRPr sz="3000">
              <a:solidFill>
                <a:schemeClr val="lt1"/>
              </a:solidFill>
              <a:highlight>
                <a:schemeClr val="accent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957296a5f_0_15"/>
          <p:cNvSpPr txBox="1">
            <a:spLocks noGrp="1"/>
          </p:cNvSpPr>
          <p:nvPr>
            <p:ph type="ctrTitle"/>
          </p:nvPr>
        </p:nvSpPr>
        <p:spPr>
          <a:xfrm>
            <a:off x="536250" y="4212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AMISTAD</a:t>
            </a:r>
            <a:endParaRPr/>
          </a:p>
        </p:txBody>
      </p:sp>
      <p:sp>
        <p:nvSpPr>
          <p:cNvPr id="239" name="Google Shape;239;g35957296a5f_0_15"/>
          <p:cNvSpPr txBox="1">
            <a:spLocks noGrp="1"/>
          </p:cNvSpPr>
          <p:nvPr>
            <p:ph type="subTitle" idx="1"/>
          </p:nvPr>
        </p:nvSpPr>
        <p:spPr>
          <a:xfrm>
            <a:off x="730675" y="1891250"/>
            <a:ext cx="8050200" cy="311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5000">
                <a:solidFill>
                  <a:srgbClr val="4A86E8"/>
                </a:solidFill>
                <a:highlight>
                  <a:srgbClr val="E6B8AF"/>
                </a:highlight>
                <a:latin typeface="Roboto"/>
                <a:ea typeface="Roboto"/>
                <a:cs typeface="Roboto"/>
                <a:sym typeface="Roboto"/>
              </a:rPr>
              <a:t>La amistad es una relación afectiva entre dos personas que se basa en camaradería, confianza y cordialidad.</a:t>
            </a:r>
            <a:endParaRPr sz="5000">
              <a:solidFill>
                <a:srgbClr val="4A86E8"/>
              </a:solidFill>
              <a:highlight>
                <a:srgbClr val="E6B8AF"/>
              </a:highlight>
            </a:endParaRPr>
          </a:p>
        </p:txBody>
      </p:sp>
      <p:sp>
        <p:nvSpPr>
          <p:cNvPr id="240" name="Google Shape;240;g35957296a5f_0_15"/>
          <p:cNvSpPr txBox="1"/>
          <p:nvPr/>
        </p:nvSpPr>
        <p:spPr>
          <a:xfrm>
            <a:off x="170975" y="5960700"/>
            <a:ext cx="6046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BRIANNA AGUERO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957296a5f_0_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RESPONSABILIDAD</a:t>
            </a:r>
            <a:endParaRPr/>
          </a:p>
        </p:txBody>
      </p:sp>
      <p:sp>
        <p:nvSpPr>
          <p:cNvPr id="246" name="Google Shape;246;g35957296a5f_0_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rgbClr val="71777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responsabilidad es el valor de tomar decisiones conscientes y asumiendo las consecuencias</a:t>
            </a:r>
            <a:endParaRPr sz="3000"/>
          </a:p>
        </p:txBody>
      </p:sp>
      <p:sp>
        <p:nvSpPr>
          <p:cNvPr id="247" name="Google Shape;247;g35957296a5f_0_5"/>
          <p:cNvSpPr txBox="1"/>
          <p:nvPr/>
        </p:nvSpPr>
        <p:spPr>
          <a:xfrm>
            <a:off x="1709225" y="5920275"/>
            <a:ext cx="57258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VALENTIN RODRIGUEZ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c183e0715_1_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La paciencia</a:t>
            </a:r>
            <a:endParaRPr dirty="0"/>
          </a:p>
        </p:txBody>
      </p:sp>
      <p:sp>
        <p:nvSpPr>
          <p:cNvPr id="253" name="Google Shape;253;g35c183e0715_1_1"/>
          <p:cNvSpPr txBox="1">
            <a:spLocks noGrp="1"/>
          </p:cNvSpPr>
          <p:nvPr>
            <p:ph type="subTitle" idx="1"/>
          </p:nvPr>
        </p:nvSpPr>
        <p:spPr>
          <a:xfrm>
            <a:off x="1291590" y="3600425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es-ES" dirty="0"/>
              <a:t>Capacidad de padecer o soportar algo sin alterarse.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67D597-9C22-150D-A908-827C7AE0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5400222"/>
            <a:ext cx="5143500" cy="976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25F322A-B44A-B50E-A123-A1171815F6DD}"/>
                  </a:ext>
                </a:extLst>
              </p14:cNvPr>
              <p14:cNvContentPartPr/>
              <p14:nvPr/>
            </p14:nvContentPartPr>
            <p14:xfrm>
              <a:off x="-389070" y="2845890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25F322A-B44A-B50E-A123-A1171815F6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710" y="28368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8722EA72-7A04-ACFC-58D0-D6BAC63177B0}"/>
                  </a:ext>
                </a:extLst>
              </p14:cNvPr>
              <p14:cNvContentPartPr/>
              <p14:nvPr/>
            </p14:nvContentPartPr>
            <p14:xfrm>
              <a:off x="-205830" y="2251530"/>
              <a:ext cx="360" cy="3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8722EA72-7A04-ACFC-58D0-D6BAC63177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11950" y="224541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FB23394-25A7-3070-7317-1309E6E473A4}"/>
                  </a:ext>
                </a:extLst>
              </p14:cNvPr>
              <p14:cNvContentPartPr/>
              <p14:nvPr/>
            </p14:nvContentPartPr>
            <p14:xfrm>
              <a:off x="-411750" y="2880450"/>
              <a:ext cx="36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FB23394-25A7-3070-7317-1309E6E473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7870" y="287433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392EDD70-A773-877F-8A59-12C7BB08A089}"/>
                  </a:ext>
                </a:extLst>
              </p14:cNvPr>
              <p14:cNvContentPartPr/>
              <p14:nvPr/>
            </p14:nvContentPartPr>
            <p14:xfrm>
              <a:off x="-308430" y="3874410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92EDD70-A773-877F-8A59-12C7BB08A0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14550" y="386829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C92202E7-5FBF-4027-A1DF-2818A5909CC2}"/>
                  </a:ext>
                </a:extLst>
              </p14:cNvPr>
              <p14:cNvContentPartPr/>
              <p14:nvPr/>
            </p14:nvContentPartPr>
            <p14:xfrm>
              <a:off x="4743450" y="6068610"/>
              <a:ext cx="2353320" cy="11628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92202E7-5FBF-4027-A1DF-2818A5909C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4450" y="6059970"/>
                <a:ext cx="2370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CE45F82-CD1E-7EE9-8045-FE3E97EB7E9C}"/>
                  </a:ext>
                </a:extLst>
              </p14:cNvPr>
              <p14:cNvContentPartPr/>
              <p14:nvPr/>
            </p14:nvContentPartPr>
            <p14:xfrm>
              <a:off x="4823370" y="6137730"/>
              <a:ext cx="2193480" cy="4251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CE45F82-CD1E-7EE9-8045-FE3E97EB7E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4370" y="6129090"/>
                <a:ext cx="2211120" cy="44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c183e0715_1_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AR" dirty="0"/>
              <a:t>v</a:t>
            </a: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8C43A33-B1AB-D6E1-F9BE-7BF47B29F179}"/>
                  </a:ext>
                </a:extLst>
              </p14:cNvPr>
              <p14:cNvContentPartPr/>
              <p14:nvPr/>
            </p14:nvContentPartPr>
            <p14:xfrm>
              <a:off x="4800330" y="2422890"/>
              <a:ext cx="360" cy="3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8C43A33-B1AB-D6E1-F9BE-7BF47B29F1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4210" y="241677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D9B1B1CE-8515-9C65-DC4F-0EB1336FC559}"/>
                  </a:ext>
                </a:extLst>
              </p14:cNvPr>
              <p14:cNvContentPartPr/>
              <p14:nvPr/>
            </p14:nvContentPartPr>
            <p14:xfrm>
              <a:off x="2217330" y="2948490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D9B1B1CE-8515-9C65-DC4F-0EB1336FC5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210" y="294237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DC2456F5-59B1-5FFB-1C2E-430405318DC4}"/>
              </a:ext>
            </a:extLst>
          </p:cNvPr>
          <p:cNvSpPr txBox="1"/>
          <p:nvPr/>
        </p:nvSpPr>
        <p:spPr>
          <a:xfrm>
            <a:off x="902970" y="354330"/>
            <a:ext cx="6229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La paciencia                                                                              se paciente </a:t>
            </a:r>
          </a:p>
        </p:txBody>
      </p:sp>
      <p:pic>
        <p:nvPicPr>
          <p:cNvPr id="1026" name="Picture 2" descr="Paciencia - Concepto, formas de paciencia y frases">
            <a:extLst>
              <a:ext uri="{FF2B5EF4-FFF2-40B4-BE49-F238E27FC236}">
                <a16:creationId xmlns:a16="http://schemas.microsoft.com/office/drawing/2014/main" id="{C11AACCD-59CC-B878-C669-973B4C4C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" y="1080134"/>
            <a:ext cx="5833110" cy="29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ivención archivos - Claudia Sogamoso">
            <a:extLst>
              <a:ext uri="{FF2B5EF4-FFF2-40B4-BE49-F238E27FC236}">
                <a16:creationId xmlns:a16="http://schemas.microsoft.com/office/drawing/2014/main" id="{852F09B4-B044-F84F-FA06-2F86FF84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64" y="4414716"/>
            <a:ext cx="4079952" cy="27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consejos para trabajar la paciencia con menores">
            <a:extLst>
              <a:ext uri="{FF2B5EF4-FFF2-40B4-BE49-F238E27FC236}">
                <a16:creationId xmlns:a16="http://schemas.microsoft.com/office/drawing/2014/main" id="{A906A5EE-B17A-8FEF-8DB1-D26AB7DB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0" y="4282464"/>
            <a:ext cx="3535680" cy="23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o del ratón de Calzoski #calzoski #omarcalzoski #humor #locuraextrema -  YouTube">
            <a:extLst>
              <a:ext uri="{FF2B5EF4-FFF2-40B4-BE49-F238E27FC236}">
                <a16:creationId xmlns:a16="http://schemas.microsoft.com/office/drawing/2014/main" id="{F6291C74-34C1-281A-2EA6-91DD8E8B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91" y="47942"/>
            <a:ext cx="207645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D9B29D-699E-2DAC-E3B3-DF93587CA7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8425" y="2520289"/>
            <a:ext cx="20097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c183e0715_1_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5c183e0715_1_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c183e0715_1_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5c183e0715_1_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c183e0715_1_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5c183e0715_1_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c183e0715_1_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5c183e0715_1_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c183e0715_1_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5c183e0715_1_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91f7048a6_0_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Francisco Aguirre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respeto</a:t>
            </a:r>
            <a:endParaRPr/>
          </a:p>
        </p:txBody>
      </p:sp>
      <p:sp>
        <p:nvSpPr>
          <p:cNvPr id="102" name="Google Shape;102;g3591f7048a6_0_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/>
              <a:t>valor que implica consideracion y valoracion positiva hacia personas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c183e0715_1_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5c183e0715_1_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c183e0715_1_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5c183e0715_1_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c183e0715_1_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5c183e0715_1_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c183e0715_1_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5c183e0715_1_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c183e0715_1_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5c183e0715_1_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c183e0715_1_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35c183e0715_1_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c183e0715_1_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5c183e0715_1_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c183e0715_1_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5c183e0715_1_7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c183e0715_1_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5c183e0715_1_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c183e0715_1_8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35c183e0715_1_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1D7"/>
            </a:gs>
            <a:gs pos="100000">
              <a:srgbClr val="7B62A2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1964725" y="204375"/>
            <a:ext cx="62835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46376"/>
              <a:buNone/>
            </a:pPr>
            <a:r>
              <a:rPr lang="es-ES" sz="6900">
                <a:solidFill>
                  <a:srgbClr val="20124D"/>
                </a:solidFill>
              </a:rPr>
              <a:t>DE GIOVANINI DOMÉNICO</a:t>
            </a:r>
            <a:endParaRPr sz="6900">
              <a:solidFill>
                <a:srgbClr val="20124D"/>
              </a:solidFill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408825" y="1997400"/>
            <a:ext cx="6839400" cy="143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1F1F1F"/>
                </a:solidFill>
                <a:highlight>
                  <a:srgbClr val="FFFFFF"/>
                </a:highlight>
              </a:rPr>
              <a:t>Cualidad de bueno, a la inclinación natural a hacer el bien y a la amabilidad o generosidad en la conducta.</a:t>
            </a:r>
            <a:endParaRPr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280725" y="945400"/>
            <a:ext cx="3910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endParaRPr sz="5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871225" y="4388325"/>
            <a:ext cx="73770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flipH="1">
            <a:off x="1610575" y="2389900"/>
            <a:ext cx="488400" cy="3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c183e0715_1_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5c183e0715_1_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c183e0715_1_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5c183e0715_1_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c183e0715_1_9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5c183e0715_1_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8d062af88_0_0"/>
          <p:cNvSpPr txBox="1">
            <a:spLocks noGrp="1"/>
          </p:cNvSpPr>
          <p:nvPr>
            <p:ph type="ctrTitle"/>
          </p:nvPr>
        </p:nvSpPr>
        <p:spPr>
          <a:xfrm>
            <a:off x="2783950" y="649800"/>
            <a:ext cx="4825200" cy="76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/>
              <a:t>SINCERIDAD</a:t>
            </a:r>
            <a:endParaRPr i="1"/>
          </a:p>
        </p:txBody>
      </p:sp>
      <p:sp>
        <p:nvSpPr>
          <p:cNvPr id="117" name="Google Shape;117;g358d062af88_0_0"/>
          <p:cNvSpPr txBox="1">
            <a:spLocks noGrp="1"/>
          </p:cNvSpPr>
          <p:nvPr>
            <p:ph type="subTitle" idx="1"/>
          </p:nvPr>
        </p:nvSpPr>
        <p:spPr>
          <a:xfrm>
            <a:off x="1371600" y="2614300"/>
            <a:ext cx="6400800" cy="302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 b="1" i="1"/>
              <a:t>La </a:t>
            </a:r>
            <a:r>
              <a:rPr lang="es-ES" b="1" i="1">
                <a:solidFill>
                  <a:srgbClr val="1155CC"/>
                </a:solidFill>
              </a:rPr>
              <a:t>sinceridad</a:t>
            </a:r>
            <a:r>
              <a:rPr lang="es-ES" b="1" i="1"/>
              <a:t> es el valor de decir la verdad y expresar lo que se piensa con honestidad.Implica actuar sin engaños,sin fingir y con transparencia que se dice o se hace</a:t>
            </a:r>
            <a:endParaRPr b="1" i="1" u="sng">
              <a:solidFill>
                <a:srgbClr val="0B5394"/>
              </a:solidFill>
            </a:endParaRPr>
          </a:p>
        </p:txBody>
      </p:sp>
      <p:sp>
        <p:nvSpPr>
          <p:cNvPr id="118" name="Google Shape;118;g358d062af88_0_0"/>
          <p:cNvSpPr txBox="1"/>
          <p:nvPr/>
        </p:nvSpPr>
        <p:spPr>
          <a:xfrm>
            <a:off x="1589400" y="1134650"/>
            <a:ext cx="792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58d062af88_0_0"/>
          <p:cNvSpPr txBox="1"/>
          <p:nvPr/>
        </p:nvSpPr>
        <p:spPr>
          <a:xfrm>
            <a:off x="4572000" y="945100"/>
            <a:ext cx="792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58d062af88_0_0"/>
          <p:cNvSpPr txBox="1"/>
          <p:nvPr/>
        </p:nvSpPr>
        <p:spPr>
          <a:xfrm>
            <a:off x="2223750" y="6246900"/>
            <a:ext cx="696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58d062af88_0_0"/>
          <p:cNvSpPr txBox="1"/>
          <p:nvPr/>
        </p:nvSpPr>
        <p:spPr>
          <a:xfrm>
            <a:off x="1816350" y="6094125"/>
            <a:ext cx="7367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58d062af88_0_0"/>
          <p:cNvSpPr txBox="1"/>
          <p:nvPr/>
        </p:nvSpPr>
        <p:spPr>
          <a:xfrm>
            <a:off x="124650" y="0"/>
            <a:ext cx="905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Emilia Heredia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8d062af88_0_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Lucas Lingor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honestidad</a:t>
            </a:r>
            <a:endParaRPr/>
          </a:p>
        </p:txBody>
      </p:sp>
      <p:sp>
        <p:nvSpPr>
          <p:cNvPr id="128" name="Google Shape;128;g358d062af88_0_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ES"/>
              <a:t>cualidad fundamental que se defino por sinceridady la verdad.tanto en la forma que nos expresamos con nuestra conducta</a:t>
            </a:r>
            <a:endParaRPr/>
          </a:p>
        </p:txBody>
      </p:sp>
      <p:pic>
        <p:nvPicPr>
          <p:cNvPr id="129" name="Google Shape;129;g358d062af8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2437725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9b8452b79_0_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59b8452b79_0_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359b8452b7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13" y="1068850"/>
            <a:ext cx="8495775" cy="53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59b8452b7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25" y="1487175"/>
            <a:ext cx="8496276" cy="47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59b8452b79_0_14"/>
          <p:cNvSpPr txBox="1"/>
          <p:nvPr/>
        </p:nvSpPr>
        <p:spPr>
          <a:xfrm>
            <a:off x="1244950" y="488050"/>
            <a:ext cx="61905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 PONCE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9b8452b79_0_6"/>
          <p:cNvSpPr txBox="1">
            <a:spLocks noGrp="1"/>
          </p:cNvSpPr>
          <p:nvPr>
            <p:ph type="ctrTitle"/>
          </p:nvPr>
        </p:nvSpPr>
        <p:spPr>
          <a:xfrm>
            <a:off x="797000" y="3330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59b8452b79_0_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g359b8452b7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38" y="2580725"/>
            <a:ext cx="8410826" cy="51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59b8452b7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522" y="221497"/>
            <a:ext cx="3402101" cy="21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59b8452b79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875" y="221500"/>
            <a:ext cx="37719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Presentación en pantalla (4:3)</PresentationFormat>
  <Paragraphs>62</Paragraphs>
  <Slides>42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Amatic SC</vt:lpstr>
      <vt:lpstr>Arial</vt:lpstr>
      <vt:lpstr>Roboto</vt:lpstr>
      <vt:lpstr>Comic Sans MS</vt:lpstr>
      <vt:lpstr>Impact</vt:lpstr>
      <vt:lpstr>Calibri</vt:lpstr>
      <vt:lpstr>Playfair Display</vt:lpstr>
      <vt:lpstr>Caveat</vt:lpstr>
      <vt:lpstr>Merriweather</vt:lpstr>
      <vt:lpstr>Tema de Office</vt:lpstr>
      <vt:lpstr>Presentación de PowerPoint</vt:lpstr>
      <vt:lpstr>                    Eliel Mena                                     BONDAD</vt:lpstr>
      <vt:lpstr>Francisco Aguirre respeto</vt:lpstr>
      <vt:lpstr>Presentación de PowerPoint</vt:lpstr>
      <vt:lpstr>SINCERIDAD</vt:lpstr>
      <vt:lpstr>Lucas Lingor honestidad</vt:lpstr>
      <vt:lpstr>Presentación de PowerPoint</vt:lpstr>
      <vt:lpstr>Presentación de PowerPoint</vt:lpstr>
      <vt:lpstr>Presentación de PowerPoint</vt:lpstr>
      <vt:lpstr>AMISTAD</vt:lpstr>
      <vt:lpstr>RENATA PASTORE </vt:lpstr>
      <vt:lpstr>Presentación de PowerPoint</vt:lpstr>
      <vt:lpstr> Emiliano cataldo           ALEGRIA</vt:lpstr>
      <vt:lpstr>ÁNGELA  sánchez              LA BONDAD</vt:lpstr>
      <vt:lpstr>Presentación de PowerPoint</vt:lpstr>
      <vt:lpstr>Presentación de PowerPoint</vt:lpstr>
      <vt:lpstr>16/05/25</vt:lpstr>
      <vt:lpstr>Bondad</vt:lpstr>
      <vt:lpstr>AMOR</vt:lpstr>
      <vt:lpstr>Presentación de PowerPoint</vt:lpstr>
      <vt:lpstr>AMISTAD</vt:lpstr>
      <vt:lpstr>RESPONSABILIDAD</vt:lpstr>
      <vt:lpstr>La paciencia</vt:lpstr>
      <vt:lpstr>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SecretNI</dc:creator>
  <cp:lastModifiedBy>andres g</cp:lastModifiedBy>
  <cp:revision>1</cp:revision>
  <dcterms:created xsi:type="dcterms:W3CDTF">2025-04-28T18:52:38Z</dcterms:created>
  <dcterms:modified xsi:type="dcterms:W3CDTF">2025-06-26T01:27:33Z</dcterms:modified>
</cp:coreProperties>
</file>