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8288000" cy="10287000"/>
  <p:notesSz cx="6858000" cy="9144000"/>
  <p:embeddedFontLst>
    <p:embeddedFont>
      <p:font typeface="Calibri" panose="020F0502020204030204" pitchFamily="34" charset="0"/>
      <p:regular r:id="rId13"/>
      <p:bold r:id="rId14"/>
      <p:italic r:id="rId15"/>
      <p:boldItalic r:id="rId16"/>
    </p:embeddedFont>
    <p:embeddedFont>
      <p:font typeface="Codec Pro" pitchFamily="2" charset="0"/>
      <p:regular r:id="rId17"/>
    </p:embeddedFont>
    <p:embeddedFont>
      <p:font typeface="Codec Pro Bold" pitchFamily="2" charset="0"/>
      <p:regular r:id="rId18"/>
    </p:embeddedFont>
    <p:embeddedFont>
      <p:font typeface="Quattrocento" panose="02020502030000000404" pitchFamily="18" charset="0"/>
      <p:regular r:id="rId19"/>
    </p:embeddedFont>
    <p:embeddedFont>
      <p:font typeface="Quattrocento Bold" panose="02020802030000000404" pitchFamily="18"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7" d="100"/>
          <a:sy n="47" d="100"/>
        </p:scale>
        <p:origin x="69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font" Target="fonts/font1.fntdata" /><Relationship Id="rId18" Type="http://schemas.openxmlformats.org/officeDocument/2006/relationships/font" Target="fonts/font6.fntdata" /><Relationship Id="rId3" Type="http://schemas.openxmlformats.org/officeDocument/2006/relationships/slide" Target="slides/slide2.xml" /><Relationship Id="rId21" Type="http://schemas.openxmlformats.org/officeDocument/2006/relationships/presProps" Target="pres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font" Target="fonts/font5.fntdata" /><Relationship Id="rId2" Type="http://schemas.openxmlformats.org/officeDocument/2006/relationships/slide" Target="slides/slide1.xml" /><Relationship Id="rId16" Type="http://schemas.openxmlformats.org/officeDocument/2006/relationships/font" Target="fonts/font4.fntdata" /><Relationship Id="rId20" Type="http://schemas.openxmlformats.org/officeDocument/2006/relationships/font" Target="fonts/font8.fntdata"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tableStyles" Target="tableStyles.xml" /><Relationship Id="rId5" Type="http://schemas.openxmlformats.org/officeDocument/2006/relationships/slide" Target="slides/slide4.xml" /><Relationship Id="rId15" Type="http://schemas.openxmlformats.org/officeDocument/2006/relationships/font" Target="fonts/font3.fntdata" /><Relationship Id="rId23" Type="http://schemas.openxmlformats.org/officeDocument/2006/relationships/theme" Target="theme/theme1.xml" /><Relationship Id="rId10" Type="http://schemas.openxmlformats.org/officeDocument/2006/relationships/slide" Target="slides/slide9.xml" /><Relationship Id="rId19" Type="http://schemas.openxmlformats.org/officeDocument/2006/relationships/font" Target="fonts/font7.fntdata"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font" Target="fonts/font2.fntdata" /><Relationship Id="rId22" Type="http://schemas.openxmlformats.org/officeDocument/2006/relationships/viewProps" Target="view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 /><Relationship Id="rId2" Type="http://schemas.openxmlformats.org/officeDocument/2006/relationships/image" Target="../media/image1.png" /><Relationship Id="rId1" Type="http://schemas.openxmlformats.org/officeDocument/2006/relationships/slideLayout" Target="../slideLayouts/slideLayout7.xml" /></Relationships>
</file>

<file path=ppt/slides/_rels/slide10.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image" Target="../media/image3.png" /><Relationship Id="rId1" Type="http://schemas.openxmlformats.org/officeDocument/2006/relationships/slideLayout" Target="../slideLayouts/slideLayout7.xml" /><Relationship Id="rId6" Type="http://schemas.openxmlformats.org/officeDocument/2006/relationships/image" Target="../media/image10.png" /><Relationship Id="rId5" Type="http://schemas.openxmlformats.org/officeDocument/2006/relationships/image" Target="../media/image9.png" /><Relationship Id="rId4" Type="http://schemas.openxmlformats.org/officeDocument/2006/relationships/image" Target="../media/image8.png" /></Relationships>
</file>

<file path=ppt/slides/_rels/slide11.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image" Target="../media/image3.png" /><Relationship Id="rId1" Type="http://schemas.openxmlformats.org/officeDocument/2006/relationships/slideLayout" Target="../slideLayouts/slideLayout7.xml" /><Relationship Id="rId4" Type="http://schemas.openxmlformats.org/officeDocument/2006/relationships/image" Target="../media/image2.svg" /></Relationships>
</file>

<file path=ppt/slides/_rels/slide2.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3.png"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3.png" /><Relationship Id="rId1" Type="http://schemas.openxmlformats.org/officeDocument/2006/relationships/slideLayout" Target="../slideLayouts/slideLayout7.xml" /><Relationship Id="rId5" Type="http://schemas.openxmlformats.org/officeDocument/2006/relationships/image" Target="../media/image2.svg" /><Relationship Id="rId4" Type="http://schemas.openxmlformats.org/officeDocument/2006/relationships/image" Target="../media/image1.png" /></Relationships>
</file>

<file path=ppt/slides/_rels/slide4.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image" Target="../media/image3.png" /><Relationship Id="rId1" Type="http://schemas.openxmlformats.org/officeDocument/2006/relationships/slideLayout" Target="../slideLayouts/slideLayout7.xml" /><Relationship Id="rId4" Type="http://schemas.openxmlformats.org/officeDocument/2006/relationships/image" Target="../media/image2.svg" /></Relationships>
</file>

<file path=ppt/slides/_rels/slide5.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image" Target="../media/image3.png" /><Relationship Id="rId1" Type="http://schemas.openxmlformats.org/officeDocument/2006/relationships/slideLayout" Target="../slideLayouts/slideLayout7.xml" /><Relationship Id="rId5" Type="http://schemas.openxmlformats.org/officeDocument/2006/relationships/image" Target="../media/image6.png" /><Relationship Id="rId4" Type="http://schemas.openxmlformats.org/officeDocument/2006/relationships/image" Target="../media/image2.svg" /></Relationships>
</file>

<file path=ppt/slides/_rels/slide6.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image" Target="../media/image3.png" /><Relationship Id="rId1" Type="http://schemas.openxmlformats.org/officeDocument/2006/relationships/slideLayout" Target="../slideLayouts/slideLayout7.xml" /><Relationship Id="rId4" Type="http://schemas.openxmlformats.org/officeDocument/2006/relationships/image" Target="../media/image2.svg"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3" Type="http://schemas.openxmlformats.org/officeDocument/2006/relationships/image" Target="../media/image2.svg" /><Relationship Id="rId2" Type="http://schemas.openxmlformats.org/officeDocument/2006/relationships/image" Target="../media/image1.png"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71502" y="427313"/>
            <a:ext cx="17012392" cy="9432375"/>
            <a:chOff x="0" y="0"/>
            <a:chExt cx="6336891" cy="3513435"/>
          </a:xfrm>
        </p:grpSpPr>
        <p:sp>
          <p:nvSpPr>
            <p:cNvPr id="3" name="Freeform 3"/>
            <p:cNvSpPr/>
            <p:nvPr/>
          </p:nvSpPr>
          <p:spPr>
            <a:xfrm>
              <a:off x="0" y="0"/>
              <a:ext cx="6336891" cy="3513435"/>
            </a:xfrm>
            <a:custGeom>
              <a:avLst/>
              <a:gdLst/>
              <a:ahLst/>
              <a:cxnLst/>
              <a:rect l="l" t="t" r="r" b="b"/>
              <a:pathLst>
                <a:path w="6336891" h="3513435">
                  <a:moveTo>
                    <a:pt x="0" y="0"/>
                  </a:moveTo>
                  <a:lnTo>
                    <a:pt x="6336891" y="0"/>
                  </a:lnTo>
                  <a:lnTo>
                    <a:pt x="6336891" y="3513435"/>
                  </a:lnTo>
                  <a:lnTo>
                    <a:pt x="0" y="3513435"/>
                  </a:lnTo>
                  <a:close/>
                </a:path>
              </a:pathLst>
            </a:custGeom>
            <a:solidFill>
              <a:srgbClr val="000000">
                <a:alpha val="0"/>
              </a:srgbClr>
            </a:solidFill>
            <a:ln w="38100" cap="sq">
              <a:solidFill>
                <a:srgbClr val="D6BBA6"/>
              </a:solidFill>
              <a:prstDash val="solid"/>
              <a:miter/>
            </a:ln>
          </p:spPr>
        </p:sp>
        <p:sp>
          <p:nvSpPr>
            <p:cNvPr id="4" name="TextBox 4"/>
            <p:cNvSpPr txBox="1"/>
            <p:nvPr/>
          </p:nvSpPr>
          <p:spPr>
            <a:xfrm>
              <a:off x="0" y="-9525"/>
              <a:ext cx="6336891" cy="3522960"/>
            </a:xfrm>
            <a:prstGeom prst="rect">
              <a:avLst/>
            </a:prstGeom>
          </p:spPr>
          <p:txBody>
            <a:bodyPr lIns="48876" tIns="48876" rIns="48876" bIns="48876" rtlCol="0" anchor="ctr"/>
            <a:lstStyle/>
            <a:p>
              <a:pPr algn="ctr">
                <a:lnSpc>
                  <a:spcPts val="1500"/>
                </a:lnSpc>
              </a:pPr>
              <a:endParaRPr/>
            </a:p>
          </p:txBody>
        </p:sp>
      </p:grpSp>
      <p:sp>
        <p:nvSpPr>
          <p:cNvPr id="5" name="Freeform 5"/>
          <p:cNvSpPr/>
          <p:nvPr/>
        </p:nvSpPr>
        <p:spPr>
          <a:xfrm>
            <a:off x="66675" y="4629031"/>
            <a:ext cx="7307147" cy="5837367"/>
          </a:xfrm>
          <a:custGeom>
            <a:avLst/>
            <a:gdLst/>
            <a:ahLst/>
            <a:cxnLst/>
            <a:rect l="l" t="t" r="r" b="b"/>
            <a:pathLst>
              <a:path w="7307147" h="5837367">
                <a:moveTo>
                  <a:pt x="0" y="0"/>
                </a:moveTo>
                <a:lnTo>
                  <a:pt x="7307147" y="0"/>
                </a:lnTo>
                <a:lnTo>
                  <a:pt x="7307147" y="5837367"/>
                </a:lnTo>
                <a:lnTo>
                  <a:pt x="0" y="58373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rot="-10800000">
            <a:off x="10383592" y="-203770"/>
            <a:ext cx="7952218" cy="6352686"/>
          </a:xfrm>
          <a:custGeom>
            <a:avLst/>
            <a:gdLst/>
            <a:ahLst/>
            <a:cxnLst/>
            <a:rect l="l" t="t" r="r" b="b"/>
            <a:pathLst>
              <a:path w="7952218" h="6352686">
                <a:moveTo>
                  <a:pt x="0" y="0"/>
                </a:moveTo>
                <a:lnTo>
                  <a:pt x="7952218" y="0"/>
                </a:lnTo>
                <a:lnTo>
                  <a:pt x="7952218" y="6352686"/>
                </a:lnTo>
                <a:lnTo>
                  <a:pt x="0" y="635268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TextBox 7"/>
          <p:cNvSpPr txBox="1"/>
          <p:nvPr/>
        </p:nvSpPr>
        <p:spPr>
          <a:xfrm>
            <a:off x="3260918" y="4007888"/>
            <a:ext cx="11766165" cy="2659961"/>
          </a:xfrm>
          <a:prstGeom prst="rect">
            <a:avLst/>
          </a:prstGeom>
        </p:spPr>
        <p:txBody>
          <a:bodyPr lIns="0" tIns="0" rIns="0" bIns="0" rtlCol="0" anchor="t">
            <a:spAutoFit/>
          </a:bodyPr>
          <a:lstStyle/>
          <a:p>
            <a:pPr algn="ctr">
              <a:lnSpc>
                <a:spcPts val="9801"/>
              </a:lnSpc>
            </a:pPr>
            <a:r>
              <a:rPr lang="en-US" sz="9246" spc="2801">
                <a:solidFill>
                  <a:srgbClr val="322418"/>
                </a:solidFill>
                <a:latin typeface="Codec Pro"/>
                <a:ea typeface="Codec Pro"/>
                <a:cs typeface="Codec Pro"/>
                <a:sym typeface="Codec Pro"/>
              </a:rPr>
              <a:t>CAMARAS Y PILARES</a:t>
            </a:r>
          </a:p>
        </p:txBody>
      </p:sp>
      <p:sp>
        <p:nvSpPr>
          <p:cNvPr id="8" name="TextBox 8"/>
          <p:cNvSpPr txBox="1"/>
          <p:nvPr/>
        </p:nvSpPr>
        <p:spPr>
          <a:xfrm>
            <a:off x="9594914" y="8360359"/>
            <a:ext cx="8088980" cy="897941"/>
          </a:xfrm>
          <a:prstGeom prst="rect">
            <a:avLst/>
          </a:prstGeom>
        </p:spPr>
        <p:txBody>
          <a:bodyPr lIns="0" tIns="0" rIns="0" bIns="0" rtlCol="0" anchor="t">
            <a:spAutoFit/>
          </a:bodyPr>
          <a:lstStyle/>
          <a:p>
            <a:pPr algn="ctr">
              <a:lnSpc>
                <a:spcPts val="3618"/>
              </a:lnSpc>
            </a:pPr>
            <a:r>
              <a:rPr lang="en-US" sz="2220" b="1" spc="48">
                <a:solidFill>
                  <a:srgbClr val="322418"/>
                </a:solidFill>
                <a:latin typeface="Quattrocento Bold"/>
                <a:ea typeface="Quattrocento Bold"/>
                <a:cs typeface="Quattrocento Bold"/>
                <a:sym typeface="Quattrocento Bold"/>
              </a:rPr>
              <a:t>ALUMNAS: TELLO PRISCILA</a:t>
            </a:r>
          </a:p>
          <a:p>
            <a:pPr marL="0" lvl="0" indent="0" algn="ctr">
              <a:lnSpc>
                <a:spcPts val="3618"/>
              </a:lnSpc>
            </a:pPr>
            <a:r>
              <a:rPr lang="en-US" sz="2220" b="1" spc="48">
                <a:solidFill>
                  <a:srgbClr val="322418"/>
                </a:solidFill>
                <a:latin typeface="Quattrocento Bold"/>
                <a:ea typeface="Quattrocento Bold"/>
                <a:cs typeface="Quattrocento Bold"/>
                <a:sym typeface="Quattrocento Bold"/>
              </a:rPr>
              <a:t>                              SERRANO MARTINA</a:t>
            </a:r>
          </a:p>
        </p:txBody>
      </p:sp>
      <p:sp>
        <p:nvSpPr>
          <p:cNvPr id="9" name="TextBox 9"/>
          <p:cNvSpPr txBox="1"/>
          <p:nvPr/>
        </p:nvSpPr>
        <p:spPr>
          <a:xfrm>
            <a:off x="5133208" y="3289029"/>
            <a:ext cx="8088980" cy="391287"/>
          </a:xfrm>
          <a:prstGeom prst="rect">
            <a:avLst/>
          </a:prstGeom>
        </p:spPr>
        <p:txBody>
          <a:bodyPr lIns="0" tIns="0" rIns="0" bIns="0" rtlCol="0" anchor="t">
            <a:spAutoFit/>
          </a:bodyPr>
          <a:lstStyle/>
          <a:p>
            <a:pPr marL="0" lvl="0" indent="0" algn="ctr">
              <a:lnSpc>
                <a:spcPts val="3108"/>
              </a:lnSpc>
              <a:spcBef>
                <a:spcPct val="0"/>
              </a:spcBef>
            </a:pPr>
            <a:r>
              <a:rPr lang="en-US" sz="2220" b="1" spc="159">
                <a:solidFill>
                  <a:srgbClr val="322418"/>
                </a:solidFill>
                <a:latin typeface="Quattrocento Bold"/>
                <a:ea typeface="Quattrocento Bold"/>
                <a:cs typeface="Quattrocento Bold"/>
                <a:sym typeface="Quattrocento Bold"/>
              </a:rPr>
              <a:t>Laboreo de minas II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818652">
            <a:off x="-1504697" y="1654042"/>
            <a:ext cx="9400422" cy="9722890"/>
          </a:xfrm>
          <a:custGeom>
            <a:avLst/>
            <a:gdLst/>
            <a:ahLst/>
            <a:cxnLst/>
            <a:rect l="l" t="t" r="r" b="b"/>
            <a:pathLst>
              <a:path w="9400422" h="9722890">
                <a:moveTo>
                  <a:pt x="0" y="0"/>
                </a:moveTo>
                <a:lnTo>
                  <a:pt x="9400422" y="0"/>
                </a:lnTo>
                <a:lnTo>
                  <a:pt x="9400422" y="9722890"/>
                </a:lnTo>
                <a:lnTo>
                  <a:pt x="0" y="9722890"/>
                </a:lnTo>
                <a:lnTo>
                  <a:pt x="0" y="0"/>
                </a:lnTo>
                <a:close/>
              </a:path>
            </a:pathLst>
          </a:custGeom>
          <a:blipFill>
            <a:blip r:embed="rId2">
              <a:alphaModFix amt="8999"/>
            </a:blip>
            <a:stretch>
              <a:fillRect/>
            </a:stretch>
          </a:blipFill>
        </p:spPr>
      </p:sp>
      <p:grpSp>
        <p:nvGrpSpPr>
          <p:cNvPr id="3" name="Group 3"/>
          <p:cNvGrpSpPr/>
          <p:nvPr/>
        </p:nvGrpSpPr>
        <p:grpSpPr>
          <a:xfrm>
            <a:off x="6553707" y="3561504"/>
            <a:ext cx="2498868" cy="2498868"/>
            <a:chOff x="0" y="0"/>
            <a:chExt cx="3331824" cy="3331824"/>
          </a:xfrm>
        </p:grpSpPr>
        <p:grpSp>
          <p:nvGrpSpPr>
            <p:cNvPr id="4" name="Group 4"/>
            <p:cNvGrpSpPr>
              <a:grpSpLocks noChangeAspect="1"/>
            </p:cNvGrpSpPr>
            <p:nvPr/>
          </p:nvGrpSpPr>
          <p:grpSpPr>
            <a:xfrm>
              <a:off x="0" y="0"/>
              <a:ext cx="3331824" cy="3331824"/>
              <a:chOff x="0" y="0"/>
              <a:chExt cx="14400530" cy="14400530"/>
            </a:xfrm>
          </p:grpSpPr>
          <p:sp>
            <p:nvSpPr>
              <p:cNvPr id="5" name="Freeform 5"/>
              <p:cNvSpPr/>
              <p:nvPr/>
            </p:nvSpPr>
            <p:spPr>
              <a:xfrm>
                <a:off x="0" y="0"/>
                <a:ext cx="14400530" cy="14399261"/>
              </a:xfrm>
              <a:custGeom>
                <a:avLst/>
                <a:gdLst/>
                <a:ahLst/>
                <a:cxnLst/>
                <a:rect l="l" t="t" r="r" b="b"/>
                <a:pathLst>
                  <a:path w="14400530" h="14399261">
                    <a:moveTo>
                      <a:pt x="7199630" y="0"/>
                    </a:moveTo>
                    <a:cubicBezTo>
                      <a:pt x="3223260" y="0"/>
                      <a:pt x="0" y="3223260"/>
                      <a:pt x="0" y="7199630"/>
                    </a:cubicBezTo>
                    <a:cubicBezTo>
                      <a:pt x="0" y="11176001"/>
                      <a:pt x="3223260" y="14399261"/>
                      <a:pt x="7199630" y="14399261"/>
                    </a:cubicBezTo>
                    <a:lnTo>
                      <a:pt x="14399261" y="14399261"/>
                    </a:lnTo>
                    <a:lnTo>
                      <a:pt x="14399261" y="7199630"/>
                    </a:lnTo>
                    <a:cubicBezTo>
                      <a:pt x="14400530" y="3223260"/>
                      <a:pt x="11176000" y="0"/>
                      <a:pt x="7199630" y="0"/>
                    </a:cubicBezTo>
                    <a:close/>
                  </a:path>
                </a:pathLst>
              </a:custGeom>
              <a:solidFill>
                <a:srgbClr val="9D8878"/>
              </a:solidFill>
            </p:spPr>
          </p:sp>
        </p:grpSp>
        <p:grpSp>
          <p:nvGrpSpPr>
            <p:cNvPr id="6" name="Group 6"/>
            <p:cNvGrpSpPr/>
            <p:nvPr/>
          </p:nvGrpSpPr>
          <p:grpSpPr>
            <a:xfrm>
              <a:off x="408917" y="466286"/>
              <a:ext cx="2505689" cy="2505689"/>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FDFD"/>
              </a:solidFill>
            </p:spPr>
          </p:sp>
          <p:sp>
            <p:nvSpPr>
              <p:cNvPr id="8" name="TextBox 8"/>
              <p:cNvSpPr txBox="1"/>
              <p:nvPr/>
            </p:nvSpPr>
            <p:spPr>
              <a:xfrm>
                <a:off x="76200" y="19050"/>
                <a:ext cx="660400" cy="717550"/>
              </a:xfrm>
              <a:prstGeom prst="rect">
                <a:avLst/>
              </a:prstGeom>
            </p:spPr>
            <p:txBody>
              <a:bodyPr lIns="50800" tIns="50800" rIns="50800" bIns="50800" rtlCol="0" anchor="ctr"/>
              <a:lstStyle/>
              <a:p>
                <a:pPr algn="ctr">
                  <a:lnSpc>
                    <a:spcPts val="2800"/>
                  </a:lnSpc>
                </a:pPr>
                <a:endParaRPr/>
              </a:p>
            </p:txBody>
          </p:sp>
        </p:grpSp>
      </p:grpSp>
      <p:grpSp>
        <p:nvGrpSpPr>
          <p:cNvPr id="9" name="Group 9"/>
          <p:cNvGrpSpPr/>
          <p:nvPr/>
        </p:nvGrpSpPr>
        <p:grpSpPr>
          <a:xfrm>
            <a:off x="9235425" y="3561504"/>
            <a:ext cx="2498868" cy="2498868"/>
            <a:chOff x="0" y="0"/>
            <a:chExt cx="3331824" cy="3331824"/>
          </a:xfrm>
        </p:grpSpPr>
        <p:grpSp>
          <p:nvGrpSpPr>
            <p:cNvPr id="10" name="Group 10"/>
            <p:cNvGrpSpPr>
              <a:grpSpLocks noChangeAspect="1"/>
            </p:cNvGrpSpPr>
            <p:nvPr/>
          </p:nvGrpSpPr>
          <p:grpSpPr>
            <a:xfrm rot="5400000">
              <a:off x="0" y="0"/>
              <a:ext cx="3331824" cy="3331824"/>
              <a:chOff x="0" y="0"/>
              <a:chExt cx="14400530" cy="14400530"/>
            </a:xfrm>
          </p:grpSpPr>
          <p:sp>
            <p:nvSpPr>
              <p:cNvPr id="11" name="Freeform 11"/>
              <p:cNvSpPr/>
              <p:nvPr/>
            </p:nvSpPr>
            <p:spPr>
              <a:xfrm>
                <a:off x="0" y="0"/>
                <a:ext cx="14400530" cy="14399261"/>
              </a:xfrm>
              <a:custGeom>
                <a:avLst/>
                <a:gdLst/>
                <a:ahLst/>
                <a:cxnLst/>
                <a:rect l="l" t="t" r="r" b="b"/>
                <a:pathLst>
                  <a:path w="14400530" h="14399261">
                    <a:moveTo>
                      <a:pt x="7199630" y="0"/>
                    </a:moveTo>
                    <a:cubicBezTo>
                      <a:pt x="3223260" y="0"/>
                      <a:pt x="0" y="3223260"/>
                      <a:pt x="0" y="7199630"/>
                    </a:cubicBezTo>
                    <a:cubicBezTo>
                      <a:pt x="0" y="11176001"/>
                      <a:pt x="3223260" y="14399261"/>
                      <a:pt x="7199630" y="14399261"/>
                    </a:cubicBezTo>
                    <a:lnTo>
                      <a:pt x="14399261" y="14399261"/>
                    </a:lnTo>
                    <a:lnTo>
                      <a:pt x="14399261" y="7199630"/>
                    </a:lnTo>
                    <a:cubicBezTo>
                      <a:pt x="14400530" y="3223260"/>
                      <a:pt x="11176000" y="0"/>
                      <a:pt x="7199630" y="0"/>
                    </a:cubicBezTo>
                    <a:close/>
                  </a:path>
                </a:pathLst>
              </a:custGeom>
              <a:solidFill>
                <a:srgbClr val="D6BBA6"/>
              </a:solidFill>
            </p:spPr>
          </p:sp>
        </p:grpSp>
        <p:grpSp>
          <p:nvGrpSpPr>
            <p:cNvPr id="12" name="Group 12"/>
            <p:cNvGrpSpPr/>
            <p:nvPr/>
          </p:nvGrpSpPr>
          <p:grpSpPr>
            <a:xfrm>
              <a:off x="386640" y="461273"/>
              <a:ext cx="2510702" cy="2510702"/>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FDFD"/>
              </a:solidFill>
            </p:spPr>
          </p:sp>
          <p:sp>
            <p:nvSpPr>
              <p:cNvPr id="14" name="TextBox 14"/>
              <p:cNvSpPr txBox="1"/>
              <p:nvPr/>
            </p:nvSpPr>
            <p:spPr>
              <a:xfrm>
                <a:off x="76200" y="19050"/>
                <a:ext cx="660400" cy="717550"/>
              </a:xfrm>
              <a:prstGeom prst="rect">
                <a:avLst/>
              </a:prstGeom>
            </p:spPr>
            <p:txBody>
              <a:bodyPr lIns="50800" tIns="50800" rIns="50800" bIns="50800" rtlCol="0" anchor="ctr"/>
              <a:lstStyle/>
              <a:p>
                <a:pPr algn="ctr">
                  <a:lnSpc>
                    <a:spcPts val="2800"/>
                  </a:lnSpc>
                </a:pPr>
                <a:endParaRPr/>
              </a:p>
            </p:txBody>
          </p:sp>
        </p:grpSp>
      </p:grpSp>
      <p:grpSp>
        <p:nvGrpSpPr>
          <p:cNvPr id="15" name="Group 15"/>
          <p:cNvGrpSpPr/>
          <p:nvPr/>
        </p:nvGrpSpPr>
        <p:grpSpPr>
          <a:xfrm>
            <a:off x="9235425" y="6191564"/>
            <a:ext cx="2498868" cy="2498868"/>
            <a:chOff x="0" y="0"/>
            <a:chExt cx="3331824" cy="3331824"/>
          </a:xfrm>
        </p:grpSpPr>
        <p:grpSp>
          <p:nvGrpSpPr>
            <p:cNvPr id="16" name="Group 16"/>
            <p:cNvGrpSpPr>
              <a:grpSpLocks noChangeAspect="1"/>
            </p:cNvGrpSpPr>
            <p:nvPr/>
          </p:nvGrpSpPr>
          <p:grpSpPr>
            <a:xfrm rot="-10800000">
              <a:off x="0" y="0"/>
              <a:ext cx="3331824" cy="3331824"/>
              <a:chOff x="0" y="0"/>
              <a:chExt cx="14400530" cy="14400530"/>
            </a:xfrm>
          </p:grpSpPr>
          <p:sp>
            <p:nvSpPr>
              <p:cNvPr id="17" name="Freeform 17"/>
              <p:cNvSpPr/>
              <p:nvPr/>
            </p:nvSpPr>
            <p:spPr>
              <a:xfrm>
                <a:off x="0" y="0"/>
                <a:ext cx="14400530" cy="14399261"/>
              </a:xfrm>
              <a:custGeom>
                <a:avLst/>
                <a:gdLst/>
                <a:ahLst/>
                <a:cxnLst/>
                <a:rect l="l" t="t" r="r" b="b"/>
                <a:pathLst>
                  <a:path w="14400530" h="14399261">
                    <a:moveTo>
                      <a:pt x="7199630" y="0"/>
                    </a:moveTo>
                    <a:cubicBezTo>
                      <a:pt x="3223260" y="0"/>
                      <a:pt x="0" y="3223260"/>
                      <a:pt x="0" y="7199630"/>
                    </a:cubicBezTo>
                    <a:cubicBezTo>
                      <a:pt x="0" y="11176001"/>
                      <a:pt x="3223260" y="14399261"/>
                      <a:pt x="7199630" y="14399261"/>
                    </a:cubicBezTo>
                    <a:lnTo>
                      <a:pt x="14399261" y="14399261"/>
                    </a:lnTo>
                    <a:lnTo>
                      <a:pt x="14399261" y="7199630"/>
                    </a:lnTo>
                    <a:cubicBezTo>
                      <a:pt x="14400530" y="3223260"/>
                      <a:pt x="11176000" y="0"/>
                      <a:pt x="7199630" y="0"/>
                    </a:cubicBezTo>
                    <a:close/>
                  </a:path>
                </a:pathLst>
              </a:custGeom>
              <a:solidFill>
                <a:srgbClr val="9D8878"/>
              </a:solidFill>
            </p:spPr>
          </p:sp>
        </p:grpSp>
        <p:grpSp>
          <p:nvGrpSpPr>
            <p:cNvPr id="18" name="Group 18"/>
            <p:cNvGrpSpPr/>
            <p:nvPr/>
          </p:nvGrpSpPr>
          <p:grpSpPr>
            <a:xfrm>
              <a:off x="374877" y="374877"/>
              <a:ext cx="2530206" cy="2530206"/>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FDFD"/>
              </a:solidFill>
            </p:spPr>
          </p:sp>
          <p:sp>
            <p:nvSpPr>
              <p:cNvPr id="20" name="TextBox 20"/>
              <p:cNvSpPr txBox="1"/>
              <p:nvPr/>
            </p:nvSpPr>
            <p:spPr>
              <a:xfrm>
                <a:off x="76200" y="19050"/>
                <a:ext cx="660400" cy="717550"/>
              </a:xfrm>
              <a:prstGeom prst="rect">
                <a:avLst/>
              </a:prstGeom>
            </p:spPr>
            <p:txBody>
              <a:bodyPr lIns="50800" tIns="50800" rIns="50800" bIns="50800" rtlCol="0" anchor="ctr"/>
              <a:lstStyle/>
              <a:p>
                <a:pPr algn="ctr">
                  <a:lnSpc>
                    <a:spcPts val="2800"/>
                  </a:lnSpc>
                </a:pPr>
                <a:endParaRPr/>
              </a:p>
            </p:txBody>
          </p:sp>
        </p:grpSp>
      </p:grpSp>
      <p:grpSp>
        <p:nvGrpSpPr>
          <p:cNvPr id="21" name="Group 21"/>
          <p:cNvGrpSpPr/>
          <p:nvPr/>
        </p:nvGrpSpPr>
        <p:grpSpPr>
          <a:xfrm>
            <a:off x="6553707" y="6191564"/>
            <a:ext cx="2521050" cy="2521050"/>
            <a:chOff x="0" y="0"/>
            <a:chExt cx="3361401" cy="3361401"/>
          </a:xfrm>
        </p:grpSpPr>
        <p:grpSp>
          <p:nvGrpSpPr>
            <p:cNvPr id="22" name="Group 22"/>
            <p:cNvGrpSpPr>
              <a:grpSpLocks noChangeAspect="1"/>
            </p:cNvGrpSpPr>
            <p:nvPr/>
          </p:nvGrpSpPr>
          <p:grpSpPr>
            <a:xfrm rot="-5400000">
              <a:off x="0" y="0"/>
              <a:ext cx="3361401" cy="3361401"/>
              <a:chOff x="0" y="0"/>
              <a:chExt cx="14400530" cy="14400530"/>
            </a:xfrm>
          </p:grpSpPr>
          <p:sp>
            <p:nvSpPr>
              <p:cNvPr id="23" name="Freeform 23"/>
              <p:cNvSpPr/>
              <p:nvPr/>
            </p:nvSpPr>
            <p:spPr>
              <a:xfrm>
                <a:off x="0" y="0"/>
                <a:ext cx="14400530" cy="14399261"/>
              </a:xfrm>
              <a:custGeom>
                <a:avLst/>
                <a:gdLst/>
                <a:ahLst/>
                <a:cxnLst/>
                <a:rect l="l" t="t" r="r" b="b"/>
                <a:pathLst>
                  <a:path w="14400530" h="14399261">
                    <a:moveTo>
                      <a:pt x="7199630" y="0"/>
                    </a:moveTo>
                    <a:cubicBezTo>
                      <a:pt x="3223260" y="0"/>
                      <a:pt x="0" y="3223260"/>
                      <a:pt x="0" y="7199630"/>
                    </a:cubicBezTo>
                    <a:cubicBezTo>
                      <a:pt x="0" y="11176001"/>
                      <a:pt x="3223260" y="14399261"/>
                      <a:pt x="7199630" y="14399261"/>
                    </a:cubicBezTo>
                    <a:lnTo>
                      <a:pt x="14399261" y="14399261"/>
                    </a:lnTo>
                    <a:lnTo>
                      <a:pt x="14399261" y="7199630"/>
                    </a:lnTo>
                    <a:cubicBezTo>
                      <a:pt x="14400530" y="3223260"/>
                      <a:pt x="11176000" y="0"/>
                      <a:pt x="7199630" y="0"/>
                    </a:cubicBezTo>
                    <a:close/>
                  </a:path>
                </a:pathLst>
              </a:custGeom>
              <a:solidFill>
                <a:srgbClr val="D6BBA6"/>
              </a:solidFill>
            </p:spPr>
          </p:sp>
        </p:grpSp>
        <p:grpSp>
          <p:nvGrpSpPr>
            <p:cNvPr id="24" name="Group 24"/>
            <p:cNvGrpSpPr/>
            <p:nvPr/>
          </p:nvGrpSpPr>
          <p:grpSpPr>
            <a:xfrm>
              <a:off x="408917" y="443611"/>
              <a:ext cx="2508873" cy="2508873"/>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FDFD"/>
              </a:solidFill>
            </p:spPr>
          </p:sp>
          <p:sp>
            <p:nvSpPr>
              <p:cNvPr id="26" name="TextBox 26"/>
              <p:cNvSpPr txBox="1"/>
              <p:nvPr/>
            </p:nvSpPr>
            <p:spPr>
              <a:xfrm>
                <a:off x="76200" y="19050"/>
                <a:ext cx="660400" cy="717550"/>
              </a:xfrm>
              <a:prstGeom prst="rect">
                <a:avLst/>
              </a:prstGeom>
            </p:spPr>
            <p:txBody>
              <a:bodyPr lIns="50800" tIns="50800" rIns="50800" bIns="50800" rtlCol="0" anchor="ctr"/>
              <a:lstStyle/>
              <a:p>
                <a:pPr algn="ctr">
                  <a:lnSpc>
                    <a:spcPts val="2800"/>
                  </a:lnSpc>
                </a:pPr>
                <a:endParaRPr/>
              </a:p>
            </p:txBody>
          </p:sp>
        </p:grpSp>
      </p:grpSp>
      <p:sp>
        <p:nvSpPr>
          <p:cNvPr id="27" name="TextBox 27"/>
          <p:cNvSpPr txBox="1"/>
          <p:nvPr/>
        </p:nvSpPr>
        <p:spPr>
          <a:xfrm>
            <a:off x="1929372" y="1265006"/>
            <a:ext cx="15182697" cy="877273"/>
          </a:xfrm>
          <a:prstGeom prst="rect">
            <a:avLst/>
          </a:prstGeom>
        </p:spPr>
        <p:txBody>
          <a:bodyPr lIns="0" tIns="0" rIns="0" bIns="0" rtlCol="0" anchor="t">
            <a:spAutoFit/>
          </a:bodyPr>
          <a:lstStyle/>
          <a:p>
            <a:pPr algn="ctr">
              <a:lnSpc>
                <a:spcPts val="5953"/>
              </a:lnSpc>
            </a:pPr>
            <a:r>
              <a:rPr lang="en-US" sz="5780" spc="2000">
                <a:solidFill>
                  <a:srgbClr val="322418"/>
                </a:solidFill>
                <a:latin typeface="Codec Pro"/>
                <a:ea typeface="Codec Pro"/>
                <a:cs typeface="Codec Pro"/>
                <a:sym typeface="Codec Pro"/>
              </a:rPr>
              <a:t>MINAS QUE LO UTILIZAN</a:t>
            </a:r>
          </a:p>
        </p:txBody>
      </p:sp>
      <p:sp>
        <p:nvSpPr>
          <p:cNvPr id="28" name="Freeform 28"/>
          <p:cNvSpPr/>
          <p:nvPr/>
        </p:nvSpPr>
        <p:spPr>
          <a:xfrm rot="10263764">
            <a:off x="15308182" y="-1802447"/>
            <a:ext cx="3829766" cy="3961141"/>
          </a:xfrm>
          <a:custGeom>
            <a:avLst/>
            <a:gdLst/>
            <a:ahLst/>
            <a:cxnLst/>
            <a:rect l="l" t="t" r="r" b="b"/>
            <a:pathLst>
              <a:path w="3829766" h="3961141">
                <a:moveTo>
                  <a:pt x="0" y="0"/>
                </a:moveTo>
                <a:lnTo>
                  <a:pt x="3829766" y="0"/>
                </a:lnTo>
                <a:lnTo>
                  <a:pt x="3829766" y="3961140"/>
                </a:lnTo>
                <a:lnTo>
                  <a:pt x="0" y="3961140"/>
                </a:lnTo>
                <a:lnTo>
                  <a:pt x="0" y="0"/>
                </a:lnTo>
                <a:close/>
              </a:path>
            </a:pathLst>
          </a:custGeom>
          <a:blipFill>
            <a:blip r:embed="rId2">
              <a:alphaModFix amt="8999"/>
            </a:blip>
            <a:stretch>
              <a:fillRect/>
            </a:stretch>
          </a:blipFill>
        </p:spPr>
      </p:sp>
      <p:sp>
        <p:nvSpPr>
          <p:cNvPr id="29" name="Freeform 29"/>
          <p:cNvSpPr/>
          <p:nvPr/>
        </p:nvSpPr>
        <p:spPr>
          <a:xfrm rot="818652">
            <a:off x="-1022006" y="-10345319"/>
            <a:ext cx="9400422" cy="9722890"/>
          </a:xfrm>
          <a:custGeom>
            <a:avLst/>
            <a:gdLst/>
            <a:ahLst/>
            <a:cxnLst/>
            <a:rect l="l" t="t" r="r" b="b"/>
            <a:pathLst>
              <a:path w="9400422" h="9722890">
                <a:moveTo>
                  <a:pt x="0" y="0"/>
                </a:moveTo>
                <a:lnTo>
                  <a:pt x="9400422" y="0"/>
                </a:lnTo>
                <a:lnTo>
                  <a:pt x="9400422" y="9722889"/>
                </a:lnTo>
                <a:lnTo>
                  <a:pt x="0" y="9722889"/>
                </a:lnTo>
                <a:lnTo>
                  <a:pt x="0" y="0"/>
                </a:lnTo>
                <a:close/>
              </a:path>
            </a:pathLst>
          </a:custGeom>
          <a:blipFill>
            <a:blip r:embed="rId2">
              <a:alphaModFix amt="8999"/>
            </a:blip>
            <a:stretch>
              <a:fillRect/>
            </a:stretch>
          </a:blipFill>
        </p:spPr>
      </p:sp>
      <p:sp>
        <p:nvSpPr>
          <p:cNvPr id="30" name="Freeform 30"/>
          <p:cNvSpPr/>
          <p:nvPr/>
        </p:nvSpPr>
        <p:spPr>
          <a:xfrm>
            <a:off x="7102688" y="4403592"/>
            <a:ext cx="1394681" cy="931647"/>
          </a:xfrm>
          <a:custGeom>
            <a:avLst/>
            <a:gdLst/>
            <a:ahLst/>
            <a:cxnLst/>
            <a:rect l="l" t="t" r="r" b="b"/>
            <a:pathLst>
              <a:path w="1394681" h="931647">
                <a:moveTo>
                  <a:pt x="0" y="0"/>
                </a:moveTo>
                <a:lnTo>
                  <a:pt x="1394681" y="0"/>
                </a:lnTo>
                <a:lnTo>
                  <a:pt x="1394681" y="931647"/>
                </a:lnTo>
                <a:lnTo>
                  <a:pt x="0" y="931647"/>
                </a:lnTo>
                <a:lnTo>
                  <a:pt x="0" y="0"/>
                </a:lnTo>
                <a:close/>
              </a:path>
            </a:pathLst>
          </a:custGeom>
          <a:blipFill>
            <a:blip r:embed="rId3"/>
            <a:stretch>
              <a:fillRect/>
            </a:stretch>
          </a:blipFill>
        </p:spPr>
      </p:sp>
      <p:sp>
        <p:nvSpPr>
          <p:cNvPr id="31" name="Freeform 31"/>
          <p:cNvSpPr/>
          <p:nvPr/>
        </p:nvSpPr>
        <p:spPr>
          <a:xfrm>
            <a:off x="7102688" y="6918187"/>
            <a:ext cx="1518604" cy="964969"/>
          </a:xfrm>
          <a:custGeom>
            <a:avLst/>
            <a:gdLst/>
            <a:ahLst/>
            <a:cxnLst/>
            <a:rect l="l" t="t" r="r" b="b"/>
            <a:pathLst>
              <a:path w="1518604" h="964969">
                <a:moveTo>
                  <a:pt x="0" y="0"/>
                </a:moveTo>
                <a:lnTo>
                  <a:pt x="1518604" y="0"/>
                </a:lnTo>
                <a:lnTo>
                  <a:pt x="1518604" y="964969"/>
                </a:lnTo>
                <a:lnTo>
                  <a:pt x="0" y="964969"/>
                </a:lnTo>
                <a:lnTo>
                  <a:pt x="0" y="0"/>
                </a:lnTo>
                <a:close/>
              </a:path>
            </a:pathLst>
          </a:custGeom>
          <a:blipFill>
            <a:blip r:embed="rId4"/>
            <a:stretch>
              <a:fillRect r="-27086"/>
            </a:stretch>
          </a:blipFill>
        </p:spPr>
      </p:sp>
      <p:sp>
        <p:nvSpPr>
          <p:cNvPr id="32" name="Freeform 32"/>
          <p:cNvSpPr/>
          <p:nvPr/>
        </p:nvSpPr>
        <p:spPr>
          <a:xfrm>
            <a:off x="9814630" y="4359575"/>
            <a:ext cx="1354935" cy="902726"/>
          </a:xfrm>
          <a:custGeom>
            <a:avLst/>
            <a:gdLst/>
            <a:ahLst/>
            <a:cxnLst/>
            <a:rect l="l" t="t" r="r" b="b"/>
            <a:pathLst>
              <a:path w="1354935" h="902726">
                <a:moveTo>
                  <a:pt x="0" y="0"/>
                </a:moveTo>
                <a:lnTo>
                  <a:pt x="1354935" y="0"/>
                </a:lnTo>
                <a:lnTo>
                  <a:pt x="1354935" y="902726"/>
                </a:lnTo>
                <a:lnTo>
                  <a:pt x="0" y="902726"/>
                </a:lnTo>
                <a:lnTo>
                  <a:pt x="0" y="0"/>
                </a:lnTo>
                <a:close/>
              </a:path>
            </a:pathLst>
          </a:custGeom>
          <a:blipFill>
            <a:blip r:embed="rId5"/>
            <a:stretch>
              <a:fillRect/>
            </a:stretch>
          </a:blipFill>
        </p:spPr>
      </p:sp>
      <p:sp>
        <p:nvSpPr>
          <p:cNvPr id="33" name="Freeform 33"/>
          <p:cNvSpPr/>
          <p:nvPr/>
        </p:nvSpPr>
        <p:spPr>
          <a:xfrm>
            <a:off x="9744134" y="7085817"/>
            <a:ext cx="1481450" cy="847968"/>
          </a:xfrm>
          <a:custGeom>
            <a:avLst/>
            <a:gdLst/>
            <a:ahLst/>
            <a:cxnLst/>
            <a:rect l="l" t="t" r="r" b="b"/>
            <a:pathLst>
              <a:path w="1481450" h="847968">
                <a:moveTo>
                  <a:pt x="0" y="0"/>
                </a:moveTo>
                <a:lnTo>
                  <a:pt x="1481450" y="0"/>
                </a:lnTo>
                <a:lnTo>
                  <a:pt x="1481450" y="847968"/>
                </a:lnTo>
                <a:lnTo>
                  <a:pt x="0" y="847968"/>
                </a:lnTo>
                <a:lnTo>
                  <a:pt x="0" y="0"/>
                </a:lnTo>
                <a:close/>
              </a:path>
            </a:pathLst>
          </a:custGeom>
          <a:blipFill>
            <a:blip r:embed="rId6"/>
            <a:stretch>
              <a:fillRect/>
            </a:stretch>
          </a:blipFill>
        </p:spPr>
      </p:sp>
      <p:sp>
        <p:nvSpPr>
          <p:cNvPr id="34" name="TextBox 34"/>
          <p:cNvSpPr txBox="1"/>
          <p:nvPr/>
        </p:nvSpPr>
        <p:spPr>
          <a:xfrm>
            <a:off x="12368434" y="2750908"/>
            <a:ext cx="4620149" cy="462616"/>
          </a:xfrm>
          <a:prstGeom prst="rect">
            <a:avLst/>
          </a:prstGeom>
        </p:spPr>
        <p:txBody>
          <a:bodyPr lIns="0" tIns="0" rIns="0" bIns="0" rtlCol="0" anchor="t">
            <a:spAutoFit/>
          </a:bodyPr>
          <a:lstStyle/>
          <a:p>
            <a:pPr algn="l">
              <a:lnSpc>
                <a:spcPts val="3376"/>
              </a:lnSpc>
              <a:spcBef>
                <a:spcPct val="0"/>
              </a:spcBef>
            </a:pPr>
            <a:r>
              <a:rPr lang="en-US" sz="2411" b="1" spc="-55">
                <a:solidFill>
                  <a:srgbClr val="322418"/>
                </a:solidFill>
                <a:latin typeface="Codec Pro Bold"/>
                <a:ea typeface="Codec Pro Bold"/>
                <a:cs typeface="Codec Pro Bold"/>
                <a:sym typeface="Codec Pro Bold"/>
              </a:rPr>
              <a:t>03. Minas de Oro (Sudáfrica)</a:t>
            </a:r>
          </a:p>
        </p:txBody>
      </p:sp>
      <p:sp>
        <p:nvSpPr>
          <p:cNvPr id="35" name="TextBox 35"/>
          <p:cNvSpPr txBox="1"/>
          <p:nvPr/>
        </p:nvSpPr>
        <p:spPr>
          <a:xfrm>
            <a:off x="12368434" y="6299351"/>
            <a:ext cx="4085921" cy="462616"/>
          </a:xfrm>
          <a:prstGeom prst="rect">
            <a:avLst/>
          </a:prstGeom>
        </p:spPr>
        <p:txBody>
          <a:bodyPr lIns="0" tIns="0" rIns="0" bIns="0" rtlCol="0" anchor="t">
            <a:spAutoFit/>
          </a:bodyPr>
          <a:lstStyle/>
          <a:p>
            <a:pPr algn="l">
              <a:lnSpc>
                <a:spcPts val="3376"/>
              </a:lnSpc>
              <a:spcBef>
                <a:spcPct val="0"/>
              </a:spcBef>
            </a:pPr>
            <a:r>
              <a:rPr lang="en-US" sz="2411" b="1" spc="-55">
                <a:solidFill>
                  <a:srgbClr val="322418"/>
                </a:solidFill>
                <a:latin typeface="Codec Pro Bold"/>
                <a:ea typeface="Codec Pro Bold"/>
                <a:cs typeface="Codec Pro Bold"/>
                <a:sym typeface="Codec Pro Bold"/>
              </a:rPr>
              <a:t>04. Mina Dalen (Noruega)</a:t>
            </a:r>
          </a:p>
        </p:txBody>
      </p:sp>
      <p:sp>
        <p:nvSpPr>
          <p:cNvPr id="36" name="TextBox 36"/>
          <p:cNvSpPr txBox="1"/>
          <p:nvPr/>
        </p:nvSpPr>
        <p:spPr>
          <a:xfrm>
            <a:off x="12686793" y="3327287"/>
            <a:ext cx="5348061" cy="2733043"/>
          </a:xfrm>
          <a:prstGeom prst="rect">
            <a:avLst/>
          </a:prstGeom>
        </p:spPr>
        <p:txBody>
          <a:bodyPr lIns="0" tIns="0" rIns="0" bIns="0" rtlCol="0" anchor="t">
            <a:spAutoFit/>
          </a:bodyPr>
          <a:lstStyle/>
          <a:p>
            <a:pPr algn="l">
              <a:lnSpc>
                <a:spcPts val="3120"/>
              </a:lnSpc>
            </a:pPr>
            <a:r>
              <a:rPr lang="en-US" sz="2345" b="1">
                <a:solidFill>
                  <a:srgbClr val="322418"/>
                </a:solidFill>
                <a:latin typeface="Quattrocento Bold"/>
                <a:ea typeface="Quattrocento Bold"/>
                <a:cs typeface="Quattrocento Bold"/>
                <a:sym typeface="Quattrocento Bold"/>
              </a:rPr>
              <a:t>Han adaptado el método Cámaras y Pilares para vetas de oro muy estrechas. Se usan perforadoras neumáticas manuales y se instalan pilares de madera o de hormigón para sostener el techo, especialmente en minas profundas.</a:t>
            </a:r>
          </a:p>
        </p:txBody>
      </p:sp>
      <p:sp>
        <p:nvSpPr>
          <p:cNvPr id="37" name="TextBox 37"/>
          <p:cNvSpPr txBox="1"/>
          <p:nvPr/>
        </p:nvSpPr>
        <p:spPr>
          <a:xfrm>
            <a:off x="12686793" y="7047717"/>
            <a:ext cx="5035904" cy="2733043"/>
          </a:xfrm>
          <a:prstGeom prst="rect">
            <a:avLst/>
          </a:prstGeom>
        </p:spPr>
        <p:txBody>
          <a:bodyPr lIns="0" tIns="0" rIns="0" bIns="0" rtlCol="0" anchor="t">
            <a:spAutoFit/>
          </a:bodyPr>
          <a:lstStyle/>
          <a:p>
            <a:pPr algn="l">
              <a:lnSpc>
                <a:spcPts val="3120"/>
              </a:lnSpc>
            </a:pPr>
            <a:r>
              <a:rPr lang="en-US" sz="2345" b="1">
                <a:solidFill>
                  <a:srgbClr val="322418"/>
                </a:solidFill>
                <a:latin typeface="Quattrocento Bold"/>
                <a:ea typeface="Quattrocento Bold"/>
                <a:cs typeface="Quattrocento Bold"/>
                <a:sym typeface="Quattrocento Bold"/>
              </a:rPr>
              <a:t>Utiliza el método Room and Pillar con banqueo (benching) para extraer piedra caliza. Las cámaras y pilares están distribuidos estratégicamente, con bancos desarrollados en distintos niveles para facilitar la explotación.</a:t>
            </a:r>
          </a:p>
        </p:txBody>
      </p:sp>
      <p:sp>
        <p:nvSpPr>
          <p:cNvPr id="38" name="TextBox 38"/>
          <p:cNvSpPr txBox="1"/>
          <p:nvPr/>
        </p:nvSpPr>
        <p:spPr>
          <a:xfrm>
            <a:off x="1313382" y="2750908"/>
            <a:ext cx="5961970" cy="462616"/>
          </a:xfrm>
          <a:prstGeom prst="rect">
            <a:avLst/>
          </a:prstGeom>
        </p:spPr>
        <p:txBody>
          <a:bodyPr lIns="0" tIns="0" rIns="0" bIns="0" rtlCol="0" anchor="t">
            <a:spAutoFit/>
          </a:bodyPr>
          <a:lstStyle/>
          <a:p>
            <a:pPr algn="l">
              <a:lnSpc>
                <a:spcPts val="3376"/>
              </a:lnSpc>
              <a:spcBef>
                <a:spcPct val="0"/>
              </a:spcBef>
            </a:pPr>
            <a:r>
              <a:rPr lang="en-US" sz="2411" b="1" spc="-55">
                <a:solidFill>
                  <a:srgbClr val="322418"/>
                </a:solidFill>
                <a:latin typeface="Codec Pro Bold"/>
                <a:ea typeface="Codec Pro Bold"/>
                <a:cs typeface="Codec Pro Bold"/>
                <a:sym typeface="Codec Pro Bold"/>
              </a:rPr>
              <a:t>01. Mina de Magnesita SMZ (Eslovaquia)</a:t>
            </a:r>
          </a:p>
        </p:txBody>
      </p:sp>
      <p:sp>
        <p:nvSpPr>
          <p:cNvPr id="39" name="TextBox 39"/>
          <p:cNvSpPr txBox="1"/>
          <p:nvPr/>
        </p:nvSpPr>
        <p:spPr>
          <a:xfrm>
            <a:off x="1384508" y="3327287"/>
            <a:ext cx="5169199" cy="2342518"/>
          </a:xfrm>
          <a:prstGeom prst="rect">
            <a:avLst/>
          </a:prstGeom>
        </p:spPr>
        <p:txBody>
          <a:bodyPr lIns="0" tIns="0" rIns="0" bIns="0" rtlCol="0" anchor="t">
            <a:spAutoFit/>
          </a:bodyPr>
          <a:lstStyle/>
          <a:p>
            <a:pPr algn="l">
              <a:lnSpc>
                <a:spcPts val="3120"/>
              </a:lnSpc>
            </a:pPr>
            <a:r>
              <a:rPr lang="en-US" sz="2345" b="1">
                <a:solidFill>
                  <a:srgbClr val="322418"/>
                </a:solidFill>
                <a:latin typeface="Quattrocento Bold"/>
                <a:ea typeface="Quattrocento Bold"/>
                <a:cs typeface="Quattrocento Bold"/>
                <a:sym typeface="Quattrocento Bold"/>
              </a:rPr>
              <a:t>Combina el método Room and Pillar con relleno (backfilling) para garantizar la estabilidad del macizo rocoso. Este sistema también permite la formación de bancos de trabajo para fases posteriores de explotación</a:t>
            </a:r>
          </a:p>
        </p:txBody>
      </p:sp>
      <p:sp>
        <p:nvSpPr>
          <p:cNvPr id="40" name="TextBox 40"/>
          <p:cNvSpPr txBox="1"/>
          <p:nvPr/>
        </p:nvSpPr>
        <p:spPr>
          <a:xfrm>
            <a:off x="1384508" y="6443233"/>
            <a:ext cx="5470335" cy="3123568"/>
          </a:xfrm>
          <a:prstGeom prst="rect">
            <a:avLst/>
          </a:prstGeom>
        </p:spPr>
        <p:txBody>
          <a:bodyPr lIns="0" tIns="0" rIns="0" bIns="0" rtlCol="0" anchor="t">
            <a:spAutoFit/>
          </a:bodyPr>
          <a:lstStyle/>
          <a:p>
            <a:pPr algn="l">
              <a:lnSpc>
                <a:spcPts val="3120"/>
              </a:lnSpc>
            </a:pPr>
            <a:endParaRPr/>
          </a:p>
          <a:p>
            <a:pPr algn="l">
              <a:lnSpc>
                <a:spcPts val="3120"/>
              </a:lnSpc>
            </a:pPr>
            <a:r>
              <a:rPr lang="en-US" sz="2345" b="1">
                <a:solidFill>
                  <a:srgbClr val="322418"/>
                </a:solidFill>
                <a:latin typeface="Quattrocento Bold"/>
                <a:ea typeface="Quattrocento Bold"/>
                <a:cs typeface="Quattrocento Bold"/>
                <a:sym typeface="Quattrocento Bold"/>
              </a:rPr>
              <a:t>Logró una producción anual de 3.5 millones de toneladas de mineral con una ley del 4 % de cobre. Esto fue posible gracias a la aplicación del método Room and Pillar, que permitió una extracción eficiente y segura.</a:t>
            </a:r>
          </a:p>
          <a:p>
            <a:pPr algn="l">
              <a:lnSpc>
                <a:spcPts val="3120"/>
              </a:lnSpc>
            </a:pPr>
            <a:endParaRPr lang="en-US" sz="2345" b="1">
              <a:solidFill>
                <a:srgbClr val="322418"/>
              </a:solidFill>
              <a:latin typeface="Quattrocento Bold"/>
              <a:ea typeface="Quattrocento Bold"/>
              <a:cs typeface="Quattrocento Bold"/>
              <a:sym typeface="Quattrocento Bold"/>
            </a:endParaRPr>
          </a:p>
        </p:txBody>
      </p:sp>
      <p:sp>
        <p:nvSpPr>
          <p:cNvPr id="41" name="TextBox 41"/>
          <p:cNvSpPr txBox="1"/>
          <p:nvPr/>
        </p:nvSpPr>
        <p:spPr>
          <a:xfrm>
            <a:off x="1361859" y="6241316"/>
            <a:ext cx="5961970" cy="462616"/>
          </a:xfrm>
          <a:prstGeom prst="rect">
            <a:avLst/>
          </a:prstGeom>
        </p:spPr>
        <p:txBody>
          <a:bodyPr lIns="0" tIns="0" rIns="0" bIns="0" rtlCol="0" anchor="t">
            <a:spAutoFit/>
          </a:bodyPr>
          <a:lstStyle/>
          <a:p>
            <a:pPr algn="l">
              <a:lnSpc>
                <a:spcPts val="3376"/>
              </a:lnSpc>
              <a:spcBef>
                <a:spcPct val="0"/>
              </a:spcBef>
            </a:pPr>
            <a:r>
              <a:rPr lang="en-US" sz="2411" b="1" spc="-55">
                <a:solidFill>
                  <a:srgbClr val="322418"/>
                </a:solidFill>
                <a:latin typeface="Codec Pro Bold"/>
                <a:ea typeface="Codec Pro Bold"/>
                <a:cs typeface="Codec Pro Bold"/>
                <a:sym typeface="Codec Pro Bold"/>
              </a:rPr>
              <a:t>02. Mina de Cobre Mount Isa (Australia)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6064176">
            <a:off x="10671797" y="2631748"/>
            <a:ext cx="9400422" cy="9722890"/>
          </a:xfrm>
          <a:custGeom>
            <a:avLst/>
            <a:gdLst/>
            <a:ahLst/>
            <a:cxnLst/>
            <a:rect l="l" t="t" r="r" b="b"/>
            <a:pathLst>
              <a:path w="9400422" h="9722890">
                <a:moveTo>
                  <a:pt x="0" y="0"/>
                </a:moveTo>
                <a:lnTo>
                  <a:pt x="9400422" y="0"/>
                </a:lnTo>
                <a:lnTo>
                  <a:pt x="9400422" y="9722890"/>
                </a:lnTo>
                <a:lnTo>
                  <a:pt x="0" y="9722890"/>
                </a:lnTo>
                <a:lnTo>
                  <a:pt x="0" y="0"/>
                </a:lnTo>
                <a:close/>
              </a:path>
            </a:pathLst>
          </a:custGeom>
          <a:blipFill>
            <a:blip r:embed="rId2">
              <a:alphaModFix amt="8999"/>
            </a:blip>
            <a:stretch>
              <a:fillRect/>
            </a:stretch>
          </a:blipFill>
        </p:spPr>
      </p:sp>
      <p:sp>
        <p:nvSpPr>
          <p:cNvPr id="3" name="Freeform 3"/>
          <p:cNvSpPr/>
          <p:nvPr/>
        </p:nvSpPr>
        <p:spPr>
          <a:xfrm rot="5631316">
            <a:off x="-341565" y="-1602678"/>
            <a:ext cx="8656207" cy="8953145"/>
          </a:xfrm>
          <a:custGeom>
            <a:avLst/>
            <a:gdLst/>
            <a:ahLst/>
            <a:cxnLst/>
            <a:rect l="l" t="t" r="r" b="b"/>
            <a:pathLst>
              <a:path w="8656207" h="8953145">
                <a:moveTo>
                  <a:pt x="0" y="0"/>
                </a:moveTo>
                <a:lnTo>
                  <a:pt x="8656206" y="0"/>
                </a:lnTo>
                <a:lnTo>
                  <a:pt x="8656206" y="8953145"/>
                </a:lnTo>
                <a:lnTo>
                  <a:pt x="0" y="8953145"/>
                </a:lnTo>
                <a:lnTo>
                  <a:pt x="0" y="0"/>
                </a:lnTo>
                <a:close/>
              </a:path>
            </a:pathLst>
          </a:custGeom>
          <a:blipFill>
            <a:blip r:embed="rId2">
              <a:alphaModFix amt="8999"/>
            </a:blip>
            <a:stretch>
              <a:fillRect/>
            </a:stretch>
          </a:blipFill>
        </p:spPr>
      </p:sp>
      <p:grpSp>
        <p:nvGrpSpPr>
          <p:cNvPr id="4" name="Group 4"/>
          <p:cNvGrpSpPr/>
          <p:nvPr/>
        </p:nvGrpSpPr>
        <p:grpSpPr>
          <a:xfrm>
            <a:off x="671502" y="427313"/>
            <a:ext cx="17012392" cy="9432375"/>
            <a:chOff x="0" y="0"/>
            <a:chExt cx="6336891" cy="3513435"/>
          </a:xfrm>
        </p:grpSpPr>
        <p:sp>
          <p:nvSpPr>
            <p:cNvPr id="5" name="Freeform 5"/>
            <p:cNvSpPr/>
            <p:nvPr/>
          </p:nvSpPr>
          <p:spPr>
            <a:xfrm>
              <a:off x="0" y="0"/>
              <a:ext cx="6336891" cy="3513435"/>
            </a:xfrm>
            <a:custGeom>
              <a:avLst/>
              <a:gdLst/>
              <a:ahLst/>
              <a:cxnLst/>
              <a:rect l="l" t="t" r="r" b="b"/>
              <a:pathLst>
                <a:path w="6336891" h="3513435">
                  <a:moveTo>
                    <a:pt x="0" y="0"/>
                  </a:moveTo>
                  <a:lnTo>
                    <a:pt x="6336891" y="0"/>
                  </a:lnTo>
                  <a:lnTo>
                    <a:pt x="6336891" y="3513435"/>
                  </a:lnTo>
                  <a:lnTo>
                    <a:pt x="0" y="3513435"/>
                  </a:lnTo>
                  <a:close/>
                </a:path>
              </a:pathLst>
            </a:custGeom>
            <a:solidFill>
              <a:srgbClr val="000000">
                <a:alpha val="0"/>
              </a:srgbClr>
            </a:solidFill>
            <a:ln w="38100" cap="sq">
              <a:solidFill>
                <a:srgbClr val="D6BBA6"/>
              </a:solidFill>
              <a:prstDash val="solid"/>
              <a:miter/>
            </a:ln>
          </p:spPr>
        </p:sp>
        <p:sp>
          <p:nvSpPr>
            <p:cNvPr id="6" name="TextBox 6"/>
            <p:cNvSpPr txBox="1"/>
            <p:nvPr/>
          </p:nvSpPr>
          <p:spPr>
            <a:xfrm>
              <a:off x="0" y="-9525"/>
              <a:ext cx="6336891" cy="3522960"/>
            </a:xfrm>
            <a:prstGeom prst="rect">
              <a:avLst/>
            </a:prstGeom>
          </p:spPr>
          <p:txBody>
            <a:bodyPr lIns="48876" tIns="48876" rIns="48876" bIns="48876" rtlCol="0" anchor="ctr"/>
            <a:lstStyle/>
            <a:p>
              <a:pPr algn="ctr">
                <a:lnSpc>
                  <a:spcPts val="1500"/>
                </a:lnSpc>
              </a:pPr>
              <a:endParaRPr/>
            </a:p>
          </p:txBody>
        </p:sp>
      </p:grpSp>
      <p:sp>
        <p:nvSpPr>
          <p:cNvPr id="7" name="Freeform 7"/>
          <p:cNvSpPr/>
          <p:nvPr/>
        </p:nvSpPr>
        <p:spPr>
          <a:xfrm>
            <a:off x="66675" y="4629031"/>
            <a:ext cx="7307147" cy="5837367"/>
          </a:xfrm>
          <a:custGeom>
            <a:avLst/>
            <a:gdLst/>
            <a:ahLst/>
            <a:cxnLst/>
            <a:rect l="l" t="t" r="r" b="b"/>
            <a:pathLst>
              <a:path w="7307147" h="5837367">
                <a:moveTo>
                  <a:pt x="0" y="0"/>
                </a:moveTo>
                <a:lnTo>
                  <a:pt x="7307147" y="0"/>
                </a:lnTo>
                <a:lnTo>
                  <a:pt x="7307147" y="5837367"/>
                </a:lnTo>
                <a:lnTo>
                  <a:pt x="0" y="583736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Freeform 8"/>
          <p:cNvSpPr/>
          <p:nvPr/>
        </p:nvSpPr>
        <p:spPr>
          <a:xfrm rot="-10800000">
            <a:off x="10383592" y="-203770"/>
            <a:ext cx="7952218" cy="6352686"/>
          </a:xfrm>
          <a:custGeom>
            <a:avLst/>
            <a:gdLst/>
            <a:ahLst/>
            <a:cxnLst/>
            <a:rect l="l" t="t" r="r" b="b"/>
            <a:pathLst>
              <a:path w="7952218" h="6352686">
                <a:moveTo>
                  <a:pt x="0" y="0"/>
                </a:moveTo>
                <a:lnTo>
                  <a:pt x="7952218" y="0"/>
                </a:lnTo>
                <a:lnTo>
                  <a:pt x="7952218" y="6352686"/>
                </a:lnTo>
                <a:lnTo>
                  <a:pt x="0" y="635268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9" name="TextBox 9"/>
          <p:cNvSpPr txBox="1"/>
          <p:nvPr/>
        </p:nvSpPr>
        <p:spPr>
          <a:xfrm>
            <a:off x="2429967" y="4151564"/>
            <a:ext cx="13428065" cy="2489507"/>
          </a:xfrm>
          <a:prstGeom prst="rect">
            <a:avLst/>
          </a:prstGeom>
        </p:spPr>
        <p:txBody>
          <a:bodyPr lIns="0" tIns="0" rIns="0" bIns="0" rtlCol="0" anchor="t">
            <a:spAutoFit/>
          </a:bodyPr>
          <a:lstStyle/>
          <a:p>
            <a:pPr algn="ctr">
              <a:lnSpc>
                <a:spcPts val="18708"/>
              </a:lnSpc>
            </a:pPr>
            <a:r>
              <a:rPr lang="en-US" sz="13362" spc="4182">
                <a:solidFill>
                  <a:srgbClr val="322418"/>
                </a:solidFill>
                <a:latin typeface="Codec Pro"/>
                <a:ea typeface="Codec Pro"/>
                <a:cs typeface="Codec Pro"/>
                <a:sym typeface="Codec Pro"/>
              </a:rPr>
              <a:t>GRACIAS</a:t>
            </a:r>
          </a:p>
        </p:txBody>
      </p:sp>
      <p:sp>
        <p:nvSpPr>
          <p:cNvPr id="10" name="TextBox 10"/>
          <p:cNvSpPr txBox="1"/>
          <p:nvPr/>
        </p:nvSpPr>
        <p:spPr>
          <a:xfrm>
            <a:off x="2893731" y="2889796"/>
            <a:ext cx="12500537" cy="1810392"/>
          </a:xfrm>
          <a:prstGeom prst="rect">
            <a:avLst/>
          </a:prstGeom>
        </p:spPr>
        <p:txBody>
          <a:bodyPr lIns="0" tIns="0" rIns="0" bIns="0" rtlCol="0" anchor="t">
            <a:spAutoFit/>
          </a:bodyPr>
          <a:lstStyle/>
          <a:p>
            <a:pPr marL="0" lvl="0" indent="0" algn="ctr">
              <a:lnSpc>
                <a:spcPts val="13614"/>
              </a:lnSpc>
              <a:spcBef>
                <a:spcPct val="0"/>
              </a:spcBef>
            </a:pPr>
            <a:r>
              <a:rPr lang="en-US" sz="9724" spc="2985">
                <a:solidFill>
                  <a:srgbClr val="322418"/>
                </a:solidFill>
                <a:latin typeface="Codec Pro"/>
                <a:ea typeface="Codec Pro"/>
                <a:cs typeface="Codec Pro"/>
                <a:sym typeface="Codec Pro"/>
              </a:rPr>
              <a:t>Muchas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596820">
            <a:off x="8520870" y="1669665"/>
            <a:ext cx="11382123" cy="11772570"/>
          </a:xfrm>
          <a:custGeom>
            <a:avLst/>
            <a:gdLst/>
            <a:ahLst/>
            <a:cxnLst/>
            <a:rect l="l" t="t" r="r" b="b"/>
            <a:pathLst>
              <a:path w="11382123" h="11772570">
                <a:moveTo>
                  <a:pt x="0" y="0"/>
                </a:moveTo>
                <a:lnTo>
                  <a:pt x="11382123" y="0"/>
                </a:lnTo>
                <a:lnTo>
                  <a:pt x="11382123" y="11772570"/>
                </a:lnTo>
                <a:lnTo>
                  <a:pt x="0" y="11772570"/>
                </a:lnTo>
                <a:lnTo>
                  <a:pt x="0" y="0"/>
                </a:lnTo>
                <a:close/>
              </a:path>
            </a:pathLst>
          </a:custGeom>
          <a:blipFill>
            <a:blip r:embed="rId2">
              <a:alphaModFix amt="8999"/>
            </a:blip>
            <a:stretch>
              <a:fillRect/>
            </a:stretch>
          </a:blipFill>
        </p:spPr>
      </p:sp>
      <p:sp>
        <p:nvSpPr>
          <p:cNvPr id="3" name="Freeform 3"/>
          <p:cNvSpPr/>
          <p:nvPr/>
        </p:nvSpPr>
        <p:spPr>
          <a:xfrm rot="6274446">
            <a:off x="-1541312" y="-3617103"/>
            <a:ext cx="11382123" cy="11772570"/>
          </a:xfrm>
          <a:custGeom>
            <a:avLst/>
            <a:gdLst/>
            <a:ahLst/>
            <a:cxnLst/>
            <a:rect l="l" t="t" r="r" b="b"/>
            <a:pathLst>
              <a:path w="11382123" h="11772570">
                <a:moveTo>
                  <a:pt x="0" y="0"/>
                </a:moveTo>
                <a:lnTo>
                  <a:pt x="11382123" y="0"/>
                </a:lnTo>
                <a:lnTo>
                  <a:pt x="11382123" y="11772570"/>
                </a:lnTo>
                <a:lnTo>
                  <a:pt x="0" y="11772570"/>
                </a:lnTo>
                <a:lnTo>
                  <a:pt x="0" y="0"/>
                </a:lnTo>
                <a:close/>
              </a:path>
            </a:pathLst>
          </a:custGeom>
          <a:blipFill>
            <a:blip r:embed="rId2">
              <a:alphaModFix amt="8999"/>
            </a:blip>
            <a:stretch>
              <a:fillRect/>
            </a:stretch>
          </a:blipFill>
        </p:spPr>
      </p:sp>
      <p:grpSp>
        <p:nvGrpSpPr>
          <p:cNvPr id="4" name="Group 4"/>
          <p:cNvGrpSpPr/>
          <p:nvPr/>
        </p:nvGrpSpPr>
        <p:grpSpPr>
          <a:xfrm>
            <a:off x="671502" y="427313"/>
            <a:ext cx="17012392" cy="9432375"/>
            <a:chOff x="0" y="0"/>
            <a:chExt cx="6336891" cy="3513435"/>
          </a:xfrm>
        </p:grpSpPr>
        <p:sp>
          <p:nvSpPr>
            <p:cNvPr id="5" name="Freeform 5"/>
            <p:cNvSpPr/>
            <p:nvPr/>
          </p:nvSpPr>
          <p:spPr>
            <a:xfrm>
              <a:off x="0" y="0"/>
              <a:ext cx="6336891" cy="3513435"/>
            </a:xfrm>
            <a:custGeom>
              <a:avLst/>
              <a:gdLst/>
              <a:ahLst/>
              <a:cxnLst/>
              <a:rect l="l" t="t" r="r" b="b"/>
              <a:pathLst>
                <a:path w="6336891" h="3513435">
                  <a:moveTo>
                    <a:pt x="0" y="0"/>
                  </a:moveTo>
                  <a:lnTo>
                    <a:pt x="6336891" y="0"/>
                  </a:lnTo>
                  <a:lnTo>
                    <a:pt x="6336891" y="3513435"/>
                  </a:lnTo>
                  <a:lnTo>
                    <a:pt x="0" y="3513435"/>
                  </a:lnTo>
                  <a:close/>
                </a:path>
              </a:pathLst>
            </a:custGeom>
            <a:solidFill>
              <a:srgbClr val="000000">
                <a:alpha val="0"/>
              </a:srgbClr>
            </a:solidFill>
            <a:ln w="38100" cap="sq">
              <a:solidFill>
                <a:srgbClr val="D6BBA6"/>
              </a:solidFill>
              <a:prstDash val="solid"/>
              <a:miter/>
            </a:ln>
          </p:spPr>
        </p:sp>
        <p:sp>
          <p:nvSpPr>
            <p:cNvPr id="6" name="TextBox 6"/>
            <p:cNvSpPr txBox="1"/>
            <p:nvPr/>
          </p:nvSpPr>
          <p:spPr>
            <a:xfrm>
              <a:off x="0" y="-9525"/>
              <a:ext cx="6336891" cy="3522960"/>
            </a:xfrm>
            <a:prstGeom prst="rect">
              <a:avLst/>
            </a:prstGeom>
          </p:spPr>
          <p:txBody>
            <a:bodyPr lIns="48876" tIns="48876" rIns="48876" bIns="48876" rtlCol="0" anchor="ctr"/>
            <a:lstStyle/>
            <a:p>
              <a:pPr algn="ctr">
                <a:lnSpc>
                  <a:spcPts val="1500"/>
                </a:lnSpc>
              </a:pPr>
              <a:endParaRPr/>
            </a:p>
          </p:txBody>
        </p:sp>
      </p:grpSp>
      <p:sp>
        <p:nvSpPr>
          <p:cNvPr id="7" name="TextBox 7"/>
          <p:cNvSpPr txBox="1"/>
          <p:nvPr/>
        </p:nvSpPr>
        <p:spPr>
          <a:xfrm>
            <a:off x="2241092" y="2887780"/>
            <a:ext cx="9988027" cy="6943954"/>
          </a:xfrm>
          <a:prstGeom prst="rect">
            <a:avLst/>
          </a:prstGeom>
        </p:spPr>
        <p:txBody>
          <a:bodyPr lIns="0" tIns="0" rIns="0" bIns="0" rtlCol="0" anchor="t">
            <a:spAutoFit/>
          </a:bodyPr>
          <a:lstStyle/>
          <a:p>
            <a:pPr algn="l">
              <a:lnSpc>
                <a:spcPts val="3899"/>
              </a:lnSpc>
            </a:pPr>
            <a:r>
              <a:rPr lang="en-US" sz="2999" spc="29">
                <a:solidFill>
                  <a:srgbClr val="322418"/>
                </a:solidFill>
                <a:latin typeface="Quattrocento"/>
                <a:ea typeface="Quattrocento"/>
                <a:cs typeface="Quattrocento"/>
                <a:sym typeface="Quattrocento"/>
              </a:rPr>
              <a:t>El método de explotación Cámaras y Pilares, o Room and Pillar, es una técnica subterránea utilizada en yacimientos planos o de ligera inclinación y espesor limitado. Consiste en excavar cámaras en el yacimiento, dejando pilares de mineral o roca para sostener el techo. Estos pilares se diseñan lo más pequeños posible para maximizar la recuperación del mineral sin comprometer la estabilidad.</a:t>
            </a:r>
          </a:p>
          <a:p>
            <a:pPr algn="l">
              <a:lnSpc>
                <a:spcPts val="3899"/>
              </a:lnSpc>
            </a:pPr>
            <a:r>
              <a:rPr lang="en-US" sz="2999" spc="29">
                <a:solidFill>
                  <a:srgbClr val="322418"/>
                </a:solidFill>
                <a:latin typeface="Quattrocento"/>
                <a:ea typeface="Quattrocento"/>
                <a:cs typeface="Quattrocento"/>
                <a:sym typeface="Quattrocento"/>
              </a:rPr>
              <a:t>La recuperación de pilares puede ser parcial o total, en el ultimo, se permite el hundimiento controlado del techo, ya sea durante la explotación o al final de la vida útil del yacimiento</a:t>
            </a:r>
          </a:p>
          <a:p>
            <a:pPr algn="l">
              <a:lnSpc>
                <a:spcPts val="3899"/>
              </a:lnSpc>
            </a:pPr>
            <a:endParaRPr lang="en-US" sz="2999" spc="29">
              <a:solidFill>
                <a:srgbClr val="322418"/>
              </a:solidFill>
              <a:latin typeface="Quattrocento"/>
              <a:ea typeface="Quattrocento"/>
              <a:cs typeface="Quattrocento"/>
              <a:sym typeface="Quattrocento"/>
            </a:endParaRPr>
          </a:p>
          <a:p>
            <a:pPr algn="l">
              <a:lnSpc>
                <a:spcPts val="5224"/>
              </a:lnSpc>
            </a:pPr>
            <a:endParaRPr lang="en-US" sz="2999" spc="29">
              <a:solidFill>
                <a:srgbClr val="322418"/>
              </a:solidFill>
              <a:latin typeface="Quattrocento"/>
              <a:ea typeface="Quattrocento"/>
              <a:cs typeface="Quattrocento"/>
              <a:sym typeface="Quattrocento"/>
            </a:endParaRPr>
          </a:p>
        </p:txBody>
      </p:sp>
      <p:grpSp>
        <p:nvGrpSpPr>
          <p:cNvPr id="8" name="Group 8"/>
          <p:cNvGrpSpPr/>
          <p:nvPr/>
        </p:nvGrpSpPr>
        <p:grpSpPr>
          <a:xfrm>
            <a:off x="12921683" y="427313"/>
            <a:ext cx="5366317" cy="9432375"/>
            <a:chOff x="0" y="0"/>
            <a:chExt cx="922307" cy="1621138"/>
          </a:xfrm>
        </p:grpSpPr>
        <p:sp>
          <p:nvSpPr>
            <p:cNvPr id="9" name="Freeform 9"/>
            <p:cNvSpPr/>
            <p:nvPr/>
          </p:nvSpPr>
          <p:spPr>
            <a:xfrm>
              <a:off x="0" y="0"/>
              <a:ext cx="922306" cy="1621138"/>
            </a:xfrm>
            <a:custGeom>
              <a:avLst/>
              <a:gdLst/>
              <a:ahLst/>
              <a:cxnLst/>
              <a:rect l="l" t="t" r="r" b="b"/>
              <a:pathLst>
                <a:path w="922306" h="1621138">
                  <a:moveTo>
                    <a:pt x="0" y="0"/>
                  </a:moveTo>
                  <a:lnTo>
                    <a:pt x="922306" y="0"/>
                  </a:lnTo>
                  <a:lnTo>
                    <a:pt x="922306" y="1621138"/>
                  </a:lnTo>
                  <a:lnTo>
                    <a:pt x="0" y="1621138"/>
                  </a:lnTo>
                  <a:close/>
                </a:path>
              </a:pathLst>
            </a:custGeom>
            <a:blipFill>
              <a:blip r:embed="rId3"/>
              <a:stretch>
                <a:fillRect l="-17392" r="-116967"/>
              </a:stretch>
            </a:blipFill>
            <a:ln w="57150" cap="sq">
              <a:solidFill>
                <a:srgbClr val="9D8878"/>
              </a:solidFill>
              <a:prstDash val="solid"/>
              <a:miter/>
            </a:ln>
          </p:spPr>
        </p:sp>
      </p:grpSp>
      <p:sp>
        <p:nvSpPr>
          <p:cNvPr id="10" name="TextBox 10"/>
          <p:cNvSpPr txBox="1"/>
          <p:nvPr/>
        </p:nvSpPr>
        <p:spPr>
          <a:xfrm>
            <a:off x="1173750" y="1493094"/>
            <a:ext cx="10104935" cy="1104900"/>
          </a:xfrm>
          <a:prstGeom prst="rect">
            <a:avLst/>
          </a:prstGeom>
        </p:spPr>
        <p:txBody>
          <a:bodyPr lIns="0" tIns="0" rIns="0" bIns="0" rtlCol="0" anchor="t">
            <a:spAutoFit/>
          </a:bodyPr>
          <a:lstStyle/>
          <a:p>
            <a:pPr algn="l">
              <a:lnSpc>
                <a:spcPts val="7992"/>
              </a:lnSpc>
            </a:pPr>
            <a:r>
              <a:rPr lang="en-US" sz="6660" spc="1225">
                <a:solidFill>
                  <a:srgbClr val="322418"/>
                </a:solidFill>
                <a:latin typeface="Codec Pro"/>
                <a:ea typeface="Codec Pro"/>
                <a:cs typeface="Codec Pro"/>
                <a:sym typeface="Codec Pro"/>
              </a:rPr>
              <a:t>¿QUE SON?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346992">
            <a:off x="10150293" y="-2137784"/>
            <a:ext cx="9400422" cy="9722890"/>
          </a:xfrm>
          <a:custGeom>
            <a:avLst/>
            <a:gdLst/>
            <a:ahLst/>
            <a:cxnLst/>
            <a:rect l="l" t="t" r="r" b="b"/>
            <a:pathLst>
              <a:path w="9400422" h="9722890">
                <a:moveTo>
                  <a:pt x="0" y="0"/>
                </a:moveTo>
                <a:lnTo>
                  <a:pt x="9400422" y="0"/>
                </a:lnTo>
                <a:lnTo>
                  <a:pt x="9400422" y="9722890"/>
                </a:lnTo>
                <a:lnTo>
                  <a:pt x="0" y="9722890"/>
                </a:lnTo>
                <a:lnTo>
                  <a:pt x="0" y="0"/>
                </a:lnTo>
                <a:close/>
              </a:path>
            </a:pathLst>
          </a:custGeom>
          <a:blipFill>
            <a:blip r:embed="rId2">
              <a:alphaModFix amt="8999"/>
            </a:blip>
            <a:stretch>
              <a:fillRect/>
            </a:stretch>
          </a:blipFill>
        </p:spPr>
      </p:sp>
      <p:grpSp>
        <p:nvGrpSpPr>
          <p:cNvPr id="3" name="Group 3"/>
          <p:cNvGrpSpPr/>
          <p:nvPr/>
        </p:nvGrpSpPr>
        <p:grpSpPr>
          <a:xfrm>
            <a:off x="637804" y="427313"/>
            <a:ext cx="17012392" cy="9432375"/>
            <a:chOff x="0" y="0"/>
            <a:chExt cx="6336891" cy="3513435"/>
          </a:xfrm>
        </p:grpSpPr>
        <p:sp>
          <p:nvSpPr>
            <p:cNvPr id="4" name="Freeform 4"/>
            <p:cNvSpPr/>
            <p:nvPr/>
          </p:nvSpPr>
          <p:spPr>
            <a:xfrm>
              <a:off x="0" y="0"/>
              <a:ext cx="6336891" cy="3513435"/>
            </a:xfrm>
            <a:custGeom>
              <a:avLst/>
              <a:gdLst/>
              <a:ahLst/>
              <a:cxnLst/>
              <a:rect l="l" t="t" r="r" b="b"/>
              <a:pathLst>
                <a:path w="6336891" h="3513435">
                  <a:moveTo>
                    <a:pt x="0" y="0"/>
                  </a:moveTo>
                  <a:lnTo>
                    <a:pt x="6336891" y="0"/>
                  </a:lnTo>
                  <a:lnTo>
                    <a:pt x="6336891" y="3513435"/>
                  </a:lnTo>
                  <a:lnTo>
                    <a:pt x="0" y="3513435"/>
                  </a:lnTo>
                  <a:close/>
                </a:path>
              </a:pathLst>
            </a:custGeom>
            <a:solidFill>
              <a:srgbClr val="000000">
                <a:alpha val="0"/>
              </a:srgbClr>
            </a:solidFill>
            <a:ln w="38100" cap="sq">
              <a:solidFill>
                <a:srgbClr val="D6BBA6"/>
              </a:solidFill>
              <a:prstDash val="solid"/>
              <a:miter/>
            </a:ln>
          </p:spPr>
        </p:sp>
        <p:sp>
          <p:nvSpPr>
            <p:cNvPr id="5" name="TextBox 5"/>
            <p:cNvSpPr txBox="1"/>
            <p:nvPr/>
          </p:nvSpPr>
          <p:spPr>
            <a:xfrm>
              <a:off x="0" y="-9525"/>
              <a:ext cx="6336891" cy="3522960"/>
            </a:xfrm>
            <a:prstGeom prst="rect">
              <a:avLst/>
            </a:prstGeom>
          </p:spPr>
          <p:txBody>
            <a:bodyPr lIns="48876" tIns="48876" rIns="48876" bIns="48876" rtlCol="0" anchor="ctr"/>
            <a:lstStyle/>
            <a:p>
              <a:pPr algn="ctr">
                <a:lnSpc>
                  <a:spcPts val="1500"/>
                </a:lnSpc>
              </a:pPr>
              <a:endParaRPr/>
            </a:p>
          </p:txBody>
        </p:sp>
      </p:grpSp>
      <p:sp>
        <p:nvSpPr>
          <p:cNvPr id="6" name="Freeform 6"/>
          <p:cNvSpPr/>
          <p:nvPr/>
        </p:nvSpPr>
        <p:spPr>
          <a:xfrm>
            <a:off x="10350954" y="2723661"/>
            <a:ext cx="6908346" cy="5085407"/>
          </a:xfrm>
          <a:custGeom>
            <a:avLst/>
            <a:gdLst/>
            <a:ahLst/>
            <a:cxnLst/>
            <a:rect l="l" t="t" r="r" b="b"/>
            <a:pathLst>
              <a:path w="6908346" h="5085407">
                <a:moveTo>
                  <a:pt x="0" y="0"/>
                </a:moveTo>
                <a:lnTo>
                  <a:pt x="6908346" y="0"/>
                </a:lnTo>
                <a:lnTo>
                  <a:pt x="6908346" y="5085407"/>
                </a:lnTo>
                <a:lnTo>
                  <a:pt x="0" y="5085407"/>
                </a:lnTo>
                <a:lnTo>
                  <a:pt x="0" y="0"/>
                </a:lnTo>
                <a:close/>
              </a:path>
            </a:pathLst>
          </a:custGeom>
          <a:blipFill>
            <a:blip r:embed="rId3"/>
            <a:stretch>
              <a:fillRect l="-4883" r="-4883"/>
            </a:stretch>
          </a:blipFill>
        </p:spPr>
      </p:sp>
      <p:sp>
        <p:nvSpPr>
          <p:cNvPr id="7" name="TextBox 7"/>
          <p:cNvSpPr txBox="1"/>
          <p:nvPr/>
        </p:nvSpPr>
        <p:spPr>
          <a:xfrm>
            <a:off x="908665" y="737772"/>
            <a:ext cx="15409071" cy="1009650"/>
          </a:xfrm>
          <a:prstGeom prst="rect">
            <a:avLst/>
          </a:prstGeom>
        </p:spPr>
        <p:txBody>
          <a:bodyPr lIns="0" tIns="0" rIns="0" bIns="0" rtlCol="0" anchor="t">
            <a:spAutoFit/>
          </a:bodyPr>
          <a:lstStyle/>
          <a:p>
            <a:pPr algn="l">
              <a:lnSpc>
                <a:spcPts val="7207"/>
              </a:lnSpc>
            </a:pPr>
            <a:r>
              <a:rPr lang="en-US" sz="6006" spc="1327">
                <a:solidFill>
                  <a:srgbClr val="322418"/>
                </a:solidFill>
                <a:latin typeface="Codec Pro"/>
                <a:ea typeface="Codec Pro"/>
                <a:cs typeface="Codec Pro"/>
                <a:sym typeface="Codec Pro"/>
              </a:rPr>
              <a:t>TIPOS DE CAMARAS Y PILARES</a:t>
            </a:r>
          </a:p>
        </p:txBody>
      </p:sp>
      <p:sp>
        <p:nvSpPr>
          <p:cNvPr id="8" name="TextBox 8"/>
          <p:cNvSpPr txBox="1"/>
          <p:nvPr/>
        </p:nvSpPr>
        <p:spPr>
          <a:xfrm>
            <a:off x="1538365" y="3632346"/>
            <a:ext cx="8013916" cy="3808563"/>
          </a:xfrm>
          <a:prstGeom prst="rect">
            <a:avLst/>
          </a:prstGeom>
        </p:spPr>
        <p:txBody>
          <a:bodyPr lIns="0" tIns="0" rIns="0" bIns="0" rtlCol="0" anchor="t">
            <a:spAutoFit/>
          </a:bodyPr>
          <a:lstStyle/>
          <a:p>
            <a:pPr algn="l">
              <a:lnSpc>
                <a:spcPts val="3754"/>
              </a:lnSpc>
            </a:pPr>
            <a:r>
              <a:rPr lang="en-US" sz="2681">
                <a:solidFill>
                  <a:srgbClr val="322418"/>
                </a:solidFill>
                <a:latin typeface="Quattrocento"/>
                <a:ea typeface="Quattrocento"/>
                <a:cs typeface="Quattrocento"/>
                <a:sym typeface="Quattrocento"/>
              </a:rPr>
              <a:t>El método de Cámaras y Pilares con Postes (Post Pillar en inglés) es una variante interesante que combina aspectos del método de Cámaras y Pilares tradicional con el método de Corte y Relleno (Cut and Fill). Esta técnica se aplica a yacimientos inclinados de gran altura vertical, donde la roca necesita soporte adicional después de la extracción del mineral.</a:t>
            </a:r>
          </a:p>
        </p:txBody>
      </p:sp>
      <p:sp>
        <p:nvSpPr>
          <p:cNvPr id="9" name="TextBox 9"/>
          <p:cNvSpPr txBox="1"/>
          <p:nvPr/>
        </p:nvSpPr>
        <p:spPr>
          <a:xfrm>
            <a:off x="1252332" y="2424576"/>
            <a:ext cx="6809210" cy="979170"/>
          </a:xfrm>
          <a:prstGeom prst="rect">
            <a:avLst/>
          </a:prstGeom>
        </p:spPr>
        <p:txBody>
          <a:bodyPr lIns="0" tIns="0" rIns="0" bIns="0" rtlCol="0" anchor="t">
            <a:spAutoFit/>
          </a:bodyPr>
          <a:lstStyle/>
          <a:p>
            <a:pPr marL="582930" lvl="1" indent="-291465" algn="l">
              <a:lnSpc>
                <a:spcPts val="3779"/>
              </a:lnSpc>
              <a:buFont typeface="Arial"/>
              <a:buChar char="•"/>
            </a:pPr>
            <a:r>
              <a:rPr lang="en-US" sz="2700" b="1" spc="-62">
                <a:solidFill>
                  <a:srgbClr val="322418"/>
                </a:solidFill>
                <a:latin typeface="Codec Pro Bold"/>
                <a:ea typeface="Codec Pro Bold"/>
                <a:cs typeface="Codec Pro Bold"/>
                <a:sym typeface="Codec Pro Bold"/>
              </a:rPr>
              <a:t>CAMARAS Y PILARES CON POSTERS O ESTRATOS HORIZONTALES</a:t>
            </a:r>
          </a:p>
        </p:txBody>
      </p:sp>
      <p:sp>
        <p:nvSpPr>
          <p:cNvPr id="10" name="Freeform 10"/>
          <p:cNvSpPr/>
          <p:nvPr/>
        </p:nvSpPr>
        <p:spPr>
          <a:xfrm>
            <a:off x="267195" y="6534311"/>
            <a:ext cx="4666695" cy="3728022"/>
          </a:xfrm>
          <a:custGeom>
            <a:avLst/>
            <a:gdLst/>
            <a:ahLst/>
            <a:cxnLst/>
            <a:rect l="l" t="t" r="r" b="b"/>
            <a:pathLst>
              <a:path w="4666695" h="3728022">
                <a:moveTo>
                  <a:pt x="0" y="0"/>
                </a:moveTo>
                <a:lnTo>
                  <a:pt x="4666694" y="0"/>
                </a:lnTo>
                <a:lnTo>
                  <a:pt x="4666694" y="3728022"/>
                </a:lnTo>
                <a:lnTo>
                  <a:pt x="0" y="372802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620994">
            <a:off x="-2476249" y="-3173706"/>
            <a:ext cx="12810333" cy="13249773"/>
          </a:xfrm>
          <a:custGeom>
            <a:avLst/>
            <a:gdLst/>
            <a:ahLst/>
            <a:cxnLst/>
            <a:rect l="l" t="t" r="r" b="b"/>
            <a:pathLst>
              <a:path w="12810333" h="13249773">
                <a:moveTo>
                  <a:pt x="0" y="0"/>
                </a:moveTo>
                <a:lnTo>
                  <a:pt x="12810333" y="0"/>
                </a:lnTo>
                <a:lnTo>
                  <a:pt x="12810333" y="13249773"/>
                </a:lnTo>
                <a:lnTo>
                  <a:pt x="0" y="13249773"/>
                </a:lnTo>
                <a:lnTo>
                  <a:pt x="0" y="0"/>
                </a:lnTo>
                <a:close/>
              </a:path>
            </a:pathLst>
          </a:custGeom>
          <a:blipFill>
            <a:blip r:embed="rId2">
              <a:alphaModFix amt="8999"/>
            </a:blip>
            <a:stretch>
              <a:fillRect/>
            </a:stretch>
          </a:blipFill>
        </p:spPr>
      </p:sp>
      <p:sp>
        <p:nvSpPr>
          <p:cNvPr id="3" name="Freeform 3"/>
          <p:cNvSpPr/>
          <p:nvPr/>
        </p:nvSpPr>
        <p:spPr>
          <a:xfrm rot="-4553139">
            <a:off x="8102038" y="265786"/>
            <a:ext cx="12810333" cy="13249773"/>
          </a:xfrm>
          <a:custGeom>
            <a:avLst/>
            <a:gdLst/>
            <a:ahLst/>
            <a:cxnLst/>
            <a:rect l="l" t="t" r="r" b="b"/>
            <a:pathLst>
              <a:path w="12810333" h="13249773">
                <a:moveTo>
                  <a:pt x="0" y="0"/>
                </a:moveTo>
                <a:lnTo>
                  <a:pt x="12810334" y="0"/>
                </a:lnTo>
                <a:lnTo>
                  <a:pt x="12810334" y="13249774"/>
                </a:lnTo>
                <a:lnTo>
                  <a:pt x="0" y="13249774"/>
                </a:lnTo>
                <a:lnTo>
                  <a:pt x="0" y="0"/>
                </a:lnTo>
                <a:close/>
              </a:path>
            </a:pathLst>
          </a:custGeom>
          <a:blipFill>
            <a:blip r:embed="rId2">
              <a:alphaModFix amt="8999"/>
            </a:blip>
            <a:stretch>
              <a:fillRect/>
            </a:stretch>
          </a:blipFill>
        </p:spPr>
      </p:sp>
      <p:grpSp>
        <p:nvGrpSpPr>
          <p:cNvPr id="4" name="Group 4"/>
          <p:cNvGrpSpPr/>
          <p:nvPr/>
        </p:nvGrpSpPr>
        <p:grpSpPr>
          <a:xfrm>
            <a:off x="671502" y="427313"/>
            <a:ext cx="17012392" cy="9432375"/>
            <a:chOff x="0" y="0"/>
            <a:chExt cx="6336891" cy="3513435"/>
          </a:xfrm>
        </p:grpSpPr>
        <p:sp>
          <p:nvSpPr>
            <p:cNvPr id="5" name="Freeform 5"/>
            <p:cNvSpPr/>
            <p:nvPr/>
          </p:nvSpPr>
          <p:spPr>
            <a:xfrm>
              <a:off x="0" y="0"/>
              <a:ext cx="6336891" cy="3513435"/>
            </a:xfrm>
            <a:custGeom>
              <a:avLst/>
              <a:gdLst/>
              <a:ahLst/>
              <a:cxnLst/>
              <a:rect l="l" t="t" r="r" b="b"/>
              <a:pathLst>
                <a:path w="6336891" h="3513435">
                  <a:moveTo>
                    <a:pt x="0" y="0"/>
                  </a:moveTo>
                  <a:lnTo>
                    <a:pt x="6336891" y="0"/>
                  </a:lnTo>
                  <a:lnTo>
                    <a:pt x="6336891" y="3513435"/>
                  </a:lnTo>
                  <a:lnTo>
                    <a:pt x="0" y="3513435"/>
                  </a:lnTo>
                  <a:close/>
                </a:path>
              </a:pathLst>
            </a:custGeom>
            <a:solidFill>
              <a:srgbClr val="000000">
                <a:alpha val="0"/>
              </a:srgbClr>
            </a:solidFill>
            <a:ln w="38100" cap="sq">
              <a:solidFill>
                <a:srgbClr val="D6BBA6"/>
              </a:solidFill>
              <a:prstDash val="solid"/>
              <a:miter/>
            </a:ln>
          </p:spPr>
        </p:sp>
        <p:sp>
          <p:nvSpPr>
            <p:cNvPr id="6" name="TextBox 6"/>
            <p:cNvSpPr txBox="1"/>
            <p:nvPr/>
          </p:nvSpPr>
          <p:spPr>
            <a:xfrm>
              <a:off x="0" y="-9525"/>
              <a:ext cx="6336891" cy="3522960"/>
            </a:xfrm>
            <a:prstGeom prst="rect">
              <a:avLst/>
            </a:prstGeom>
          </p:spPr>
          <p:txBody>
            <a:bodyPr lIns="48876" tIns="48876" rIns="48876" bIns="48876" rtlCol="0" anchor="ctr"/>
            <a:lstStyle/>
            <a:p>
              <a:pPr algn="ctr">
                <a:lnSpc>
                  <a:spcPts val="1500"/>
                </a:lnSpc>
              </a:pPr>
              <a:endParaRPr/>
            </a:p>
          </p:txBody>
        </p:sp>
      </p:grpSp>
      <p:sp>
        <p:nvSpPr>
          <p:cNvPr id="7" name="Freeform 7"/>
          <p:cNvSpPr/>
          <p:nvPr/>
        </p:nvSpPr>
        <p:spPr>
          <a:xfrm rot="-10800000">
            <a:off x="11321826" y="-175195"/>
            <a:ext cx="7013985" cy="5603172"/>
          </a:xfrm>
          <a:custGeom>
            <a:avLst/>
            <a:gdLst/>
            <a:ahLst/>
            <a:cxnLst/>
            <a:rect l="l" t="t" r="r" b="b"/>
            <a:pathLst>
              <a:path w="7013985" h="5603172">
                <a:moveTo>
                  <a:pt x="0" y="0"/>
                </a:moveTo>
                <a:lnTo>
                  <a:pt x="7013984" y="0"/>
                </a:lnTo>
                <a:lnTo>
                  <a:pt x="7013984" y="5603171"/>
                </a:lnTo>
                <a:lnTo>
                  <a:pt x="0" y="560317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TextBox 8"/>
          <p:cNvSpPr txBox="1"/>
          <p:nvPr/>
        </p:nvSpPr>
        <p:spPr>
          <a:xfrm>
            <a:off x="1843116" y="2579289"/>
            <a:ext cx="14601767" cy="6679011"/>
          </a:xfrm>
          <a:prstGeom prst="rect">
            <a:avLst/>
          </a:prstGeom>
        </p:spPr>
        <p:txBody>
          <a:bodyPr lIns="0" tIns="0" rIns="0" bIns="0" rtlCol="0" anchor="t">
            <a:spAutoFit/>
          </a:bodyPr>
          <a:lstStyle/>
          <a:p>
            <a:pPr marL="630818" lvl="1" indent="-315409" algn="l">
              <a:lnSpc>
                <a:spcPts val="4090"/>
              </a:lnSpc>
              <a:buFont typeface="Arial"/>
              <a:buChar char="•"/>
            </a:pPr>
            <a:r>
              <a:rPr lang="en-US" sz="2921" b="1" u="sng" spc="64">
                <a:solidFill>
                  <a:srgbClr val="322418"/>
                </a:solidFill>
                <a:latin typeface="Quattrocento Bold"/>
                <a:ea typeface="Quattrocento Bold"/>
                <a:cs typeface="Quattrocento Bold"/>
                <a:sym typeface="Quattrocento Bold"/>
              </a:rPr>
              <a:t>Yacimientos Inclinados</a:t>
            </a:r>
            <a:r>
              <a:rPr lang="en-US" sz="2921" spc="64">
                <a:solidFill>
                  <a:srgbClr val="322418"/>
                </a:solidFill>
                <a:latin typeface="Quattrocento"/>
                <a:ea typeface="Quattrocento"/>
                <a:cs typeface="Quattrocento"/>
                <a:sym typeface="Quattrocento"/>
              </a:rPr>
              <a:t>: Se utiliza principalmente en yacimientos con ángulos de buzamiento entre 20° y 55°.</a:t>
            </a:r>
          </a:p>
          <a:p>
            <a:pPr marL="630818" lvl="1" indent="-315409" algn="l">
              <a:lnSpc>
                <a:spcPts val="4090"/>
              </a:lnSpc>
              <a:buFont typeface="Arial"/>
              <a:buChar char="•"/>
            </a:pPr>
            <a:r>
              <a:rPr lang="en-US" sz="2921" b="1" u="sng" spc="64">
                <a:solidFill>
                  <a:srgbClr val="322418"/>
                </a:solidFill>
                <a:latin typeface="Quattrocento Bold"/>
                <a:ea typeface="Quattrocento Bold"/>
                <a:cs typeface="Quattrocento Bold"/>
                <a:sym typeface="Quattrocento Bold"/>
              </a:rPr>
              <a:t>Gran Altura Vertical</a:t>
            </a:r>
            <a:r>
              <a:rPr lang="en-US" sz="2921" u="sng" spc="64">
                <a:solidFill>
                  <a:srgbClr val="322418"/>
                </a:solidFill>
                <a:latin typeface="Quattrocento"/>
                <a:ea typeface="Quattrocento"/>
                <a:cs typeface="Quattrocento"/>
                <a:sym typeface="Quattrocento"/>
              </a:rPr>
              <a:t>:</a:t>
            </a:r>
            <a:r>
              <a:rPr lang="en-US" sz="2921" spc="64">
                <a:solidFill>
                  <a:srgbClr val="322418"/>
                </a:solidFill>
                <a:latin typeface="Quattrocento"/>
                <a:ea typeface="Quattrocento"/>
                <a:cs typeface="Quattrocento"/>
                <a:sym typeface="Quattrocento"/>
              </a:rPr>
              <a:t> Es adecuado para yacimientos con una considerable extensión vertical, donde la extracción en tajadas horizontales es viable.</a:t>
            </a:r>
          </a:p>
          <a:p>
            <a:pPr marL="630818" lvl="1" indent="-315409" algn="l">
              <a:lnSpc>
                <a:spcPts val="4090"/>
              </a:lnSpc>
              <a:buFont typeface="Arial"/>
              <a:buChar char="•"/>
            </a:pPr>
            <a:r>
              <a:rPr lang="en-US" sz="2921" b="1" u="sng" spc="64">
                <a:solidFill>
                  <a:srgbClr val="322418"/>
                </a:solidFill>
                <a:latin typeface="Quattrocento Bold"/>
                <a:ea typeface="Quattrocento Bold"/>
                <a:cs typeface="Quattrocento Bold"/>
                <a:sym typeface="Quattrocento Bold"/>
              </a:rPr>
              <a:t>Extracción en Tajadas</a:t>
            </a:r>
            <a:r>
              <a:rPr lang="en-US" sz="2921" spc="64">
                <a:solidFill>
                  <a:srgbClr val="322418"/>
                </a:solidFill>
                <a:latin typeface="Quattrocento"/>
                <a:ea typeface="Quattrocento"/>
                <a:cs typeface="Quattrocento"/>
                <a:sym typeface="Quattrocento"/>
              </a:rPr>
              <a:t>: El mineral se extrae en tajadas horizontales, comenzando desde la parte inferior del yacimiento y avanzando hacia arriba.</a:t>
            </a:r>
          </a:p>
          <a:p>
            <a:pPr marL="630818" lvl="1" indent="-315409" algn="l">
              <a:lnSpc>
                <a:spcPts val="4090"/>
              </a:lnSpc>
              <a:buFont typeface="Arial"/>
              <a:buChar char="•"/>
            </a:pPr>
            <a:r>
              <a:rPr lang="en-US" sz="2921" b="1" u="sng" spc="64">
                <a:solidFill>
                  <a:srgbClr val="322418"/>
                </a:solidFill>
                <a:latin typeface="Quattrocento Bold"/>
                <a:ea typeface="Quattrocento Bold"/>
                <a:cs typeface="Quattrocento Bold"/>
                <a:sym typeface="Quattrocento Bold"/>
              </a:rPr>
              <a:t>Pilares de Soporte</a:t>
            </a:r>
            <a:r>
              <a:rPr lang="en-US" sz="2921" spc="64">
                <a:solidFill>
                  <a:srgbClr val="322418"/>
                </a:solidFill>
                <a:latin typeface="Quattrocento"/>
                <a:ea typeface="Quattrocento"/>
                <a:cs typeface="Quattrocento"/>
                <a:sym typeface="Quattrocento"/>
              </a:rPr>
              <a:t>: Se dejan pilares dentro de la cámara para soportar el techo de la mina.</a:t>
            </a:r>
          </a:p>
          <a:p>
            <a:pPr marL="630818" lvl="1" indent="-315409" algn="l">
              <a:lnSpc>
                <a:spcPts val="4090"/>
              </a:lnSpc>
              <a:buFont typeface="Arial"/>
              <a:buChar char="•"/>
            </a:pPr>
            <a:r>
              <a:rPr lang="en-US" sz="2921" b="1" u="sng" spc="64">
                <a:solidFill>
                  <a:srgbClr val="322418"/>
                </a:solidFill>
                <a:latin typeface="Quattrocento Bold"/>
                <a:ea typeface="Quattrocento Bold"/>
                <a:cs typeface="Quattrocento Bold"/>
                <a:sym typeface="Quattrocento Bold"/>
              </a:rPr>
              <a:t>Relleno</a:t>
            </a:r>
            <a:r>
              <a:rPr lang="en-US" sz="2921" spc="64">
                <a:solidFill>
                  <a:srgbClr val="322418"/>
                </a:solidFill>
                <a:latin typeface="Quattrocento"/>
                <a:ea typeface="Quattrocento"/>
                <a:cs typeface="Quattrocento"/>
                <a:sym typeface="Quattrocento"/>
              </a:rPr>
              <a:t>: Las cámaras explotadas se rellenan con relaves hidráulicos, a los que se puede añadir cemento para aumentar su resistencia.</a:t>
            </a:r>
          </a:p>
          <a:p>
            <a:pPr marL="630818" lvl="1" indent="-315409" algn="l">
              <a:lnSpc>
                <a:spcPts val="4090"/>
              </a:lnSpc>
              <a:buFont typeface="Arial"/>
              <a:buChar char="•"/>
            </a:pPr>
            <a:r>
              <a:rPr lang="en-US" sz="2921" b="1" u="sng" spc="64">
                <a:solidFill>
                  <a:srgbClr val="322418"/>
                </a:solidFill>
                <a:latin typeface="Quattrocento Bold"/>
                <a:ea typeface="Quattrocento Bold"/>
                <a:cs typeface="Quattrocento Bold"/>
                <a:sym typeface="Quattrocento Bold"/>
              </a:rPr>
              <a:t>Pilares Continuos</a:t>
            </a:r>
            <a:r>
              <a:rPr lang="en-US" sz="2921" spc="64">
                <a:solidFill>
                  <a:srgbClr val="322418"/>
                </a:solidFill>
                <a:latin typeface="Quattrocento"/>
                <a:ea typeface="Quattrocento"/>
                <a:cs typeface="Quattrocento"/>
                <a:sym typeface="Quattrocento"/>
              </a:rPr>
              <a:t>: Los pilares se extienden a través de varias capas de relleno, lo que proporciona un soporte adicional al techo.</a:t>
            </a:r>
          </a:p>
          <a:p>
            <a:pPr marL="0" lvl="0" indent="0" algn="l">
              <a:lnSpc>
                <a:spcPts val="4090"/>
              </a:lnSpc>
              <a:spcBef>
                <a:spcPct val="0"/>
              </a:spcBef>
            </a:pPr>
            <a:endParaRPr lang="en-US" sz="2921" spc="64">
              <a:solidFill>
                <a:srgbClr val="322418"/>
              </a:solidFill>
              <a:latin typeface="Quattrocento"/>
              <a:ea typeface="Quattrocento"/>
              <a:cs typeface="Quattrocento"/>
              <a:sym typeface="Quattrocento"/>
            </a:endParaRPr>
          </a:p>
        </p:txBody>
      </p:sp>
      <p:sp>
        <p:nvSpPr>
          <p:cNvPr id="9" name="TextBox 9"/>
          <p:cNvSpPr txBox="1"/>
          <p:nvPr/>
        </p:nvSpPr>
        <p:spPr>
          <a:xfrm>
            <a:off x="1538074" y="1575770"/>
            <a:ext cx="11197980" cy="630555"/>
          </a:xfrm>
          <a:prstGeom prst="rect">
            <a:avLst/>
          </a:prstGeom>
        </p:spPr>
        <p:txBody>
          <a:bodyPr lIns="0" tIns="0" rIns="0" bIns="0" rtlCol="0" anchor="t">
            <a:spAutoFit/>
          </a:bodyPr>
          <a:lstStyle/>
          <a:p>
            <a:pPr algn="l">
              <a:lnSpc>
                <a:spcPts val="4619"/>
              </a:lnSpc>
            </a:pPr>
            <a:r>
              <a:rPr lang="en-US" sz="3299" b="1" spc="-75">
                <a:solidFill>
                  <a:srgbClr val="322418"/>
                </a:solidFill>
                <a:latin typeface="Codec Pro Bold"/>
                <a:ea typeface="Codec Pro Bold"/>
                <a:cs typeface="Codec Pro Bold"/>
                <a:sym typeface="Codec Pro Bold"/>
              </a:rPr>
              <a:t>CARACTERISTICAS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346992">
            <a:off x="10150293" y="-2137784"/>
            <a:ext cx="9400422" cy="9722890"/>
          </a:xfrm>
          <a:custGeom>
            <a:avLst/>
            <a:gdLst/>
            <a:ahLst/>
            <a:cxnLst/>
            <a:rect l="l" t="t" r="r" b="b"/>
            <a:pathLst>
              <a:path w="9400422" h="9722890">
                <a:moveTo>
                  <a:pt x="0" y="0"/>
                </a:moveTo>
                <a:lnTo>
                  <a:pt x="9400422" y="0"/>
                </a:lnTo>
                <a:lnTo>
                  <a:pt x="9400422" y="9722890"/>
                </a:lnTo>
                <a:lnTo>
                  <a:pt x="0" y="9722890"/>
                </a:lnTo>
                <a:lnTo>
                  <a:pt x="0" y="0"/>
                </a:lnTo>
                <a:close/>
              </a:path>
            </a:pathLst>
          </a:custGeom>
          <a:blipFill>
            <a:blip r:embed="rId2">
              <a:alphaModFix amt="8999"/>
            </a:blip>
            <a:stretch>
              <a:fillRect/>
            </a:stretch>
          </a:blipFill>
        </p:spPr>
      </p:sp>
      <p:grpSp>
        <p:nvGrpSpPr>
          <p:cNvPr id="3" name="Group 3"/>
          <p:cNvGrpSpPr/>
          <p:nvPr/>
        </p:nvGrpSpPr>
        <p:grpSpPr>
          <a:xfrm>
            <a:off x="637804" y="427313"/>
            <a:ext cx="17012392" cy="9432375"/>
            <a:chOff x="0" y="0"/>
            <a:chExt cx="6336891" cy="3513435"/>
          </a:xfrm>
        </p:grpSpPr>
        <p:sp>
          <p:nvSpPr>
            <p:cNvPr id="4" name="Freeform 4"/>
            <p:cNvSpPr/>
            <p:nvPr/>
          </p:nvSpPr>
          <p:spPr>
            <a:xfrm>
              <a:off x="0" y="0"/>
              <a:ext cx="6336891" cy="3513435"/>
            </a:xfrm>
            <a:custGeom>
              <a:avLst/>
              <a:gdLst/>
              <a:ahLst/>
              <a:cxnLst/>
              <a:rect l="l" t="t" r="r" b="b"/>
              <a:pathLst>
                <a:path w="6336891" h="3513435">
                  <a:moveTo>
                    <a:pt x="0" y="0"/>
                  </a:moveTo>
                  <a:lnTo>
                    <a:pt x="6336891" y="0"/>
                  </a:lnTo>
                  <a:lnTo>
                    <a:pt x="6336891" y="3513435"/>
                  </a:lnTo>
                  <a:lnTo>
                    <a:pt x="0" y="3513435"/>
                  </a:lnTo>
                  <a:close/>
                </a:path>
              </a:pathLst>
            </a:custGeom>
            <a:solidFill>
              <a:srgbClr val="000000">
                <a:alpha val="0"/>
              </a:srgbClr>
            </a:solidFill>
            <a:ln w="38100" cap="sq">
              <a:solidFill>
                <a:srgbClr val="D6BBA6"/>
              </a:solidFill>
              <a:prstDash val="solid"/>
              <a:miter/>
            </a:ln>
          </p:spPr>
        </p:sp>
        <p:sp>
          <p:nvSpPr>
            <p:cNvPr id="5" name="TextBox 5"/>
            <p:cNvSpPr txBox="1"/>
            <p:nvPr/>
          </p:nvSpPr>
          <p:spPr>
            <a:xfrm>
              <a:off x="0" y="-9525"/>
              <a:ext cx="6336891" cy="3522960"/>
            </a:xfrm>
            <a:prstGeom prst="rect">
              <a:avLst/>
            </a:prstGeom>
          </p:spPr>
          <p:txBody>
            <a:bodyPr lIns="48876" tIns="48876" rIns="48876" bIns="48876" rtlCol="0" anchor="ctr"/>
            <a:lstStyle/>
            <a:p>
              <a:pPr algn="ctr">
                <a:lnSpc>
                  <a:spcPts val="1500"/>
                </a:lnSpc>
              </a:pPr>
              <a:endParaRPr/>
            </a:p>
          </p:txBody>
        </p:sp>
      </p:grpSp>
      <p:sp>
        <p:nvSpPr>
          <p:cNvPr id="6" name="TextBox 6"/>
          <p:cNvSpPr txBox="1"/>
          <p:nvPr/>
        </p:nvSpPr>
        <p:spPr>
          <a:xfrm>
            <a:off x="1929720" y="2491506"/>
            <a:ext cx="8796627" cy="5237313"/>
          </a:xfrm>
          <a:prstGeom prst="rect">
            <a:avLst/>
          </a:prstGeom>
        </p:spPr>
        <p:txBody>
          <a:bodyPr lIns="0" tIns="0" rIns="0" bIns="0" rtlCol="0" anchor="t">
            <a:spAutoFit/>
          </a:bodyPr>
          <a:lstStyle/>
          <a:p>
            <a:pPr algn="l">
              <a:lnSpc>
                <a:spcPts val="3754"/>
              </a:lnSpc>
            </a:pPr>
            <a:r>
              <a:rPr lang="en-US" sz="2681">
                <a:solidFill>
                  <a:srgbClr val="322418"/>
                </a:solidFill>
                <a:latin typeface="Quattrocento"/>
                <a:ea typeface="Quattrocento"/>
                <a:cs typeface="Quattrocento"/>
                <a:sym typeface="Quattrocento"/>
              </a:rPr>
              <a:t>El método de Cámaras y Pilares en Escalones ("Step Room and Pillar") es una variante del método de Cámaras y Pilares que se adapta específicamente a yacimientos con una inclinación pronunciada, donde el uso de vehículos con neumáticos de caucho convencionales sería difícil o ineficiente. La clave de esta técnica reside en la creación de cámaras y vías de transporte que se disponen en ángulo con respecto al buzamiento del yacimiento, lo que genera áreas de trabajo con pisos nivelados donde los equipos sin rieles pueden operar con facilidad.</a:t>
            </a:r>
          </a:p>
        </p:txBody>
      </p:sp>
      <p:sp>
        <p:nvSpPr>
          <p:cNvPr id="7" name="Freeform 7"/>
          <p:cNvSpPr/>
          <p:nvPr/>
        </p:nvSpPr>
        <p:spPr>
          <a:xfrm>
            <a:off x="267195" y="6534311"/>
            <a:ext cx="4666695" cy="3728022"/>
          </a:xfrm>
          <a:custGeom>
            <a:avLst/>
            <a:gdLst/>
            <a:ahLst/>
            <a:cxnLst/>
            <a:rect l="l" t="t" r="r" b="b"/>
            <a:pathLst>
              <a:path w="4666695" h="3728022">
                <a:moveTo>
                  <a:pt x="0" y="0"/>
                </a:moveTo>
                <a:lnTo>
                  <a:pt x="4666694" y="0"/>
                </a:lnTo>
                <a:lnTo>
                  <a:pt x="4666694" y="3728022"/>
                </a:lnTo>
                <a:lnTo>
                  <a:pt x="0" y="37280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Freeform 8"/>
          <p:cNvSpPr/>
          <p:nvPr/>
        </p:nvSpPr>
        <p:spPr>
          <a:xfrm>
            <a:off x="11051074" y="2772588"/>
            <a:ext cx="6420538" cy="4741824"/>
          </a:xfrm>
          <a:custGeom>
            <a:avLst/>
            <a:gdLst/>
            <a:ahLst/>
            <a:cxnLst/>
            <a:rect l="l" t="t" r="r" b="b"/>
            <a:pathLst>
              <a:path w="6420538" h="4741824">
                <a:moveTo>
                  <a:pt x="0" y="0"/>
                </a:moveTo>
                <a:lnTo>
                  <a:pt x="6420538" y="0"/>
                </a:lnTo>
                <a:lnTo>
                  <a:pt x="6420538" y="4741824"/>
                </a:lnTo>
                <a:lnTo>
                  <a:pt x="0" y="4741824"/>
                </a:lnTo>
                <a:lnTo>
                  <a:pt x="0" y="0"/>
                </a:lnTo>
                <a:close/>
              </a:path>
            </a:pathLst>
          </a:custGeom>
          <a:blipFill>
            <a:blip r:embed="rId5"/>
            <a:stretch>
              <a:fillRect/>
            </a:stretch>
          </a:blipFill>
        </p:spPr>
      </p:sp>
      <p:sp>
        <p:nvSpPr>
          <p:cNvPr id="9" name="TextBox 9"/>
          <p:cNvSpPr txBox="1"/>
          <p:nvPr/>
        </p:nvSpPr>
        <p:spPr>
          <a:xfrm>
            <a:off x="1224378" y="1138694"/>
            <a:ext cx="6809210" cy="979170"/>
          </a:xfrm>
          <a:prstGeom prst="rect">
            <a:avLst/>
          </a:prstGeom>
        </p:spPr>
        <p:txBody>
          <a:bodyPr lIns="0" tIns="0" rIns="0" bIns="0" rtlCol="0" anchor="t">
            <a:spAutoFit/>
          </a:bodyPr>
          <a:lstStyle/>
          <a:p>
            <a:pPr marL="582930" lvl="1" indent="-291465" algn="l">
              <a:lnSpc>
                <a:spcPts val="3779"/>
              </a:lnSpc>
              <a:buFont typeface="Arial"/>
              <a:buChar char="•"/>
            </a:pPr>
            <a:r>
              <a:rPr lang="en-US" sz="2700" b="1" spc="-62">
                <a:solidFill>
                  <a:srgbClr val="322418"/>
                </a:solidFill>
                <a:latin typeface="Codec Pro Bold"/>
                <a:ea typeface="Codec Pro Bold"/>
                <a:cs typeface="Codec Pro Bold"/>
                <a:sym typeface="Codec Pro Bold"/>
              </a:rPr>
              <a:t>CAMARAS Y PILARES EN ESCALONES O ESTRATOS INCLINADOS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620994">
            <a:off x="-2476249" y="-3173706"/>
            <a:ext cx="12810333" cy="13249773"/>
          </a:xfrm>
          <a:custGeom>
            <a:avLst/>
            <a:gdLst/>
            <a:ahLst/>
            <a:cxnLst/>
            <a:rect l="l" t="t" r="r" b="b"/>
            <a:pathLst>
              <a:path w="12810333" h="13249773">
                <a:moveTo>
                  <a:pt x="0" y="0"/>
                </a:moveTo>
                <a:lnTo>
                  <a:pt x="12810333" y="0"/>
                </a:lnTo>
                <a:lnTo>
                  <a:pt x="12810333" y="13249773"/>
                </a:lnTo>
                <a:lnTo>
                  <a:pt x="0" y="13249773"/>
                </a:lnTo>
                <a:lnTo>
                  <a:pt x="0" y="0"/>
                </a:lnTo>
                <a:close/>
              </a:path>
            </a:pathLst>
          </a:custGeom>
          <a:blipFill>
            <a:blip r:embed="rId2">
              <a:alphaModFix amt="8999"/>
            </a:blip>
            <a:stretch>
              <a:fillRect/>
            </a:stretch>
          </a:blipFill>
        </p:spPr>
      </p:sp>
      <p:sp>
        <p:nvSpPr>
          <p:cNvPr id="3" name="Freeform 3"/>
          <p:cNvSpPr/>
          <p:nvPr/>
        </p:nvSpPr>
        <p:spPr>
          <a:xfrm rot="-4553139">
            <a:off x="8102038" y="265786"/>
            <a:ext cx="12810333" cy="13249773"/>
          </a:xfrm>
          <a:custGeom>
            <a:avLst/>
            <a:gdLst/>
            <a:ahLst/>
            <a:cxnLst/>
            <a:rect l="l" t="t" r="r" b="b"/>
            <a:pathLst>
              <a:path w="12810333" h="13249773">
                <a:moveTo>
                  <a:pt x="0" y="0"/>
                </a:moveTo>
                <a:lnTo>
                  <a:pt x="12810334" y="0"/>
                </a:lnTo>
                <a:lnTo>
                  <a:pt x="12810334" y="13249774"/>
                </a:lnTo>
                <a:lnTo>
                  <a:pt x="0" y="13249774"/>
                </a:lnTo>
                <a:lnTo>
                  <a:pt x="0" y="0"/>
                </a:lnTo>
                <a:close/>
              </a:path>
            </a:pathLst>
          </a:custGeom>
          <a:blipFill>
            <a:blip r:embed="rId2">
              <a:alphaModFix amt="8999"/>
            </a:blip>
            <a:stretch>
              <a:fillRect/>
            </a:stretch>
          </a:blipFill>
        </p:spPr>
      </p:sp>
      <p:grpSp>
        <p:nvGrpSpPr>
          <p:cNvPr id="4" name="Group 4"/>
          <p:cNvGrpSpPr/>
          <p:nvPr/>
        </p:nvGrpSpPr>
        <p:grpSpPr>
          <a:xfrm>
            <a:off x="637804" y="427313"/>
            <a:ext cx="17012392" cy="9432375"/>
            <a:chOff x="0" y="0"/>
            <a:chExt cx="6336891" cy="3513435"/>
          </a:xfrm>
        </p:grpSpPr>
        <p:sp>
          <p:nvSpPr>
            <p:cNvPr id="5" name="Freeform 5"/>
            <p:cNvSpPr/>
            <p:nvPr/>
          </p:nvSpPr>
          <p:spPr>
            <a:xfrm>
              <a:off x="0" y="0"/>
              <a:ext cx="6336891" cy="3513435"/>
            </a:xfrm>
            <a:custGeom>
              <a:avLst/>
              <a:gdLst/>
              <a:ahLst/>
              <a:cxnLst/>
              <a:rect l="l" t="t" r="r" b="b"/>
              <a:pathLst>
                <a:path w="6336891" h="3513435">
                  <a:moveTo>
                    <a:pt x="0" y="0"/>
                  </a:moveTo>
                  <a:lnTo>
                    <a:pt x="6336891" y="0"/>
                  </a:lnTo>
                  <a:lnTo>
                    <a:pt x="6336891" y="3513435"/>
                  </a:lnTo>
                  <a:lnTo>
                    <a:pt x="0" y="3513435"/>
                  </a:lnTo>
                  <a:close/>
                </a:path>
              </a:pathLst>
            </a:custGeom>
            <a:solidFill>
              <a:srgbClr val="000000">
                <a:alpha val="0"/>
              </a:srgbClr>
            </a:solidFill>
            <a:ln w="38100" cap="sq">
              <a:solidFill>
                <a:srgbClr val="D6BBA6"/>
              </a:solidFill>
              <a:prstDash val="solid"/>
              <a:miter/>
            </a:ln>
          </p:spPr>
        </p:sp>
        <p:sp>
          <p:nvSpPr>
            <p:cNvPr id="6" name="TextBox 6"/>
            <p:cNvSpPr txBox="1"/>
            <p:nvPr/>
          </p:nvSpPr>
          <p:spPr>
            <a:xfrm>
              <a:off x="0" y="-9525"/>
              <a:ext cx="6336891" cy="3522960"/>
            </a:xfrm>
            <a:prstGeom prst="rect">
              <a:avLst/>
            </a:prstGeom>
          </p:spPr>
          <p:txBody>
            <a:bodyPr lIns="48876" tIns="48876" rIns="48876" bIns="48876" rtlCol="0" anchor="ctr"/>
            <a:lstStyle/>
            <a:p>
              <a:pPr algn="ctr">
                <a:lnSpc>
                  <a:spcPts val="1500"/>
                </a:lnSpc>
              </a:pPr>
              <a:endParaRPr/>
            </a:p>
          </p:txBody>
        </p:sp>
      </p:grpSp>
      <p:sp>
        <p:nvSpPr>
          <p:cNvPr id="7" name="Freeform 7"/>
          <p:cNvSpPr/>
          <p:nvPr/>
        </p:nvSpPr>
        <p:spPr>
          <a:xfrm rot="-10800000">
            <a:off x="11677930" y="-175195"/>
            <a:ext cx="6657881" cy="5318695"/>
          </a:xfrm>
          <a:custGeom>
            <a:avLst/>
            <a:gdLst/>
            <a:ahLst/>
            <a:cxnLst/>
            <a:rect l="l" t="t" r="r" b="b"/>
            <a:pathLst>
              <a:path w="6657881" h="5318695">
                <a:moveTo>
                  <a:pt x="0" y="0"/>
                </a:moveTo>
                <a:lnTo>
                  <a:pt x="6657880" y="0"/>
                </a:lnTo>
                <a:lnTo>
                  <a:pt x="6657880" y="5318695"/>
                </a:lnTo>
                <a:lnTo>
                  <a:pt x="0" y="531869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TextBox 8"/>
          <p:cNvSpPr txBox="1"/>
          <p:nvPr/>
        </p:nvSpPr>
        <p:spPr>
          <a:xfrm>
            <a:off x="1230581" y="1575770"/>
            <a:ext cx="11197980" cy="630555"/>
          </a:xfrm>
          <a:prstGeom prst="rect">
            <a:avLst/>
          </a:prstGeom>
        </p:spPr>
        <p:txBody>
          <a:bodyPr lIns="0" tIns="0" rIns="0" bIns="0" rtlCol="0" anchor="t">
            <a:spAutoFit/>
          </a:bodyPr>
          <a:lstStyle/>
          <a:p>
            <a:pPr algn="l">
              <a:lnSpc>
                <a:spcPts val="4619"/>
              </a:lnSpc>
            </a:pPr>
            <a:r>
              <a:rPr lang="en-US" sz="3299" b="1" spc="-75">
                <a:solidFill>
                  <a:srgbClr val="322418"/>
                </a:solidFill>
                <a:latin typeface="Codec Pro Bold"/>
                <a:ea typeface="Codec Pro Bold"/>
                <a:cs typeface="Codec Pro Bold"/>
                <a:sym typeface="Codec Pro Bold"/>
              </a:rPr>
              <a:t>CARACTERISTICAS</a:t>
            </a:r>
          </a:p>
        </p:txBody>
      </p:sp>
      <p:sp>
        <p:nvSpPr>
          <p:cNvPr id="9" name="TextBox 9"/>
          <p:cNvSpPr txBox="1"/>
          <p:nvPr/>
        </p:nvSpPr>
        <p:spPr>
          <a:xfrm>
            <a:off x="1454213" y="2668437"/>
            <a:ext cx="15009479" cy="7618563"/>
          </a:xfrm>
          <a:prstGeom prst="rect">
            <a:avLst/>
          </a:prstGeom>
        </p:spPr>
        <p:txBody>
          <a:bodyPr lIns="0" tIns="0" rIns="0" bIns="0" rtlCol="0" anchor="t">
            <a:spAutoFit/>
          </a:bodyPr>
          <a:lstStyle/>
          <a:p>
            <a:pPr marL="578950" lvl="1" indent="-289475" algn="l">
              <a:lnSpc>
                <a:spcPts val="3754"/>
              </a:lnSpc>
              <a:buFont typeface="Arial"/>
              <a:buChar char="•"/>
            </a:pPr>
            <a:r>
              <a:rPr lang="en-US" sz="2681" b="1" u="sng">
                <a:solidFill>
                  <a:srgbClr val="322418"/>
                </a:solidFill>
                <a:latin typeface="Quattrocento Bold"/>
                <a:ea typeface="Quattrocento Bold"/>
                <a:cs typeface="Quattrocento Bold"/>
                <a:sym typeface="Quattrocento Bold"/>
              </a:rPr>
              <a:t>Yacimientos Inclinados:</a:t>
            </a:r>
            <a:r>
              <a:rPr lang="en-US" sz="2681">
                <a:solidFill>
                  <a:srgbClr val="322418"/>
                </a:solidFill>
                <a:latin typeface="Quattrocento"/>
                <a:ea typeface="Quattrocento"/>
                <a:cs typeface="Quattrocento"/>
                <a:sym typeface="Quattrocento"/>
              </a:rPr>
              <a:t> Esta variante es ideal para yacimientos tabulares con un buzamiento considerable, generalmente entre 15° y 30°.</a:t>
            </a:r>
          </a:p>
          <a:p>
            <a:pPr marL="578950" lvl="1" indent="-289475" algn="l">
              <a:lnSpc>
                <a:spcPts val="3754"/>
              </a:lnSpc>
              <a:buFont typeface="Arial"/>
              <a:buChar char="•"/>
            </a:pPr>
            <a:r>
              <a:rPr lang="en-US" sz="2681" b="1" u="sng">
                <a:solidFill>
                  <a:srgbClr val="322418"/>
                </a:solidFill>
                <a:latin typeface="Quattrocento Bold"/>
                <a:ea typeface="Quattrocento Bold"/>
                <a:cs typeface="Quattrocento Bold"/>
                <a:sym typeface="Quattrocento Bold"/>
              </a:rPr>
              <a:t>Espesor del Yacimiento:</a:t>
            </a:r>
            <a:r>
              <a:rPr lang="en-US" sz="2681" u="sng">
                <a:solidFill>
                  <a:srgbClr val="322418"/>
                </a:solidFill>
                <a:latin typeface="Quattrocento"/>
                <a:ea typeface="Quattrocento"/>
                <a:cs typeface="Quattrocento"/>
                <a:sym typeface="Quattrocento"/>
              </a:rPr>
              <a:t> </a:t>
            </a:r>
            <a:r>
              <a:rPr lang="en-US" sz="2681">
                <a:solidFill>
                  <a:srgbClr val="322418"/>
                </a:solidFill>
                <a:latin typeface="Quattrocento"/>
                <a:ea typeface="Quattrocento"/>
                <a:cs typeface="Quattrocento"/>
                <a:sym typeface="Quattrocento"/>
              </a:rPr>
              <a:t>Se adapta mejor a yacimientos con un espesor de entre 2 y 5 metros</a:t>
            </a:r>
          </a:p>
          <a:p>
            <a:pPr marL="578950" lvl="1" indent="-289475" algn="l">
              <a:lnSpc>
                <a:spcPts val="3754"/>
              </a:lnSpc>
              <a:buFont typeface="Arial"/>
              <a:buChar char="•"/>
            </a:pPr>
            <a:r>
              <a:rPr lang="en-US" sz="2681" b="1" u="sng">
                <a:solidFill>
                  <a:srgbClr val="322418"/>
                </a:solidFill>
                <a:latin typeface="Quattrocento Bold"/>
                <a:ea typeface="Quattrocento Bold"/>
                <a:cs typeface="Quattrocento Bold"/>
                <a:sym typeface="Quattrocento Bold"/>
              </a:rPr>
              <a:t>Pilares</a:t>
            </a:r>
            <a:r>
              <a:rPr lang="en-US" sz="2681" b="1">
                <a:solidFill>
                  <a:srgbClr val="322418"/>
                </a:solidFill>
                <a:latin typeface="Quattrocento Bold"/>
                <a:ea typeface="Quattrocento Bold"/>
                <a:cs typeface="Quattrocento Bold"/>
                <a:sym typeface="Quattrocento Bold"/>
              </a:rPr>
              <a:t>:</a:t>
            </a:r>
            <a:r>
              <a:rPr lang="en-US" sz="2681">
                <a:solidFill>
                  <a:srgbClr val="322418"/>
                </a:solidFill>
                <a:latin typeface="Quattrocento"/>
                <a:ea typeface="Quattrocento"/>
                <a:cs typeface="Quattrocento"/>
                <a:sym typeface="Quattrocento"/>
              </a:rPr>
              <a:t> Se dejan pilares alargados paralelos a las cámaras para asegurar la estabilidad del techo.</a:t>
            </a:r>
          </a:p>
          <a:p>
            <a:pPr marL="578950" lvl="1" indent="-289475" algn="l">
              <a:lnSpc>
                <a:spcPts val="3754"/>
              </a:lnSpc>
              <a:buFont typeface="Arial"/>
              <a:buChar char="•"/>
            </a:pPr>
            <a:r>
              <a:rPr lang="en-US" sz="2681" b="1" u="sng">
                <a:solidFill>
                  <a:srgbClr val="322418"/>
                </a:solidFill>
                <a:latin typeface="Quattrocento Bold"/>
                <a:ea typeface="Quattrocento Bold"/>
                <a:cs typeface="Quattrocento Bold"/>
                <a:sym typeface="Quattrocento Bold"/>
              </a:rPr>
              <a:t>Extracción Descendente</a:t>
            </a:r>
            <a:r>
              <a:rPr lang="en-US" sz="2681" b="1">
                <a:solidFill>
                  <a:srgbClr val="322418"/>
                </a:solidFill>
                <a:latin typeface="Quattrocento Bold"/>
                <a:ea typeface="Quattrocento Bold"/>
                <a:cs typeface="Quattrocento Bold"/>
                <a:sym typeface="Quattrocento Bold"/>
              </a:rPr>
              <a:t>:</a:t>
            </a:r>
            <a:r>
              <a:rPr lang="en-US" sz="2681">
                <a:solidFill>
                  <a:srgbClr val="322418"/>
                </a:solidFill>
                <a:latin typeface="Quattrocento"/>
                <a:ea typeface="Quattrocento"/>
                <a:cs typeface="Quattrocento"/>
                <a:sym typeface="Quattrocento"/>
              </a:rPr>
              <a:t> Avanza de forma descendente, siguiendo el ángulo de las cámaras en escalones.</a:t>
            </a:r>
          </a:p>
          <a:p>
            <a:pPr marL="578950" lvl="1" indent="-289475" algn="l">
              <a:lnSpc>
                <a:spcPts val="3754"/>
              </a:lnSpc>
              <a:buFont typeface="Arial"/>
              <a:buChar char="•"/>
            </a:pPr>
            <a:r>
              <a:rPr lang="en-US" sz="2681" b="1" u="sng">
                <a:solidFill>
                  <a:srgbClr val="322418"/>
                </a:solidFill>
                <a:latin typeface="Quattrocento Bold"/>
                <a:ea typeface="Quattrocento Bold"/>
                <a:cs typeface="Quattrocento Bold"/>
                <a:sym typeface="Quattrocento Bold"/>
              </a:rPr>
              <a:t>Control del Buzamiento</a:t>
            </a:r>
            <a:r>
              <a:rPr lang="en-US" sz="2681" b="1">
                <a:solidFill>
                  <a:srgbClr val="322418"/>
                </a:solidFill>
                <a:latin typeface="Quattrocento Bold"/>
                <a:ea typeface="Quattrocento Bold"/>
                <a:cs typeface="Quattrocento Bold"/>
                <a:sym typeface="Quattrocento Bold"/>
              </a:rPr>
              <a:t>:</a:t>
            </a:r>
            <a:r>
              <a:rPr lang="en-US" sz="2681">
                <a:solidFill>
                  <a:srgbClr val="322418"/>
                </a:solidFill>
                <a:latin typeface="Quattrocento"/>
                <a:ea typeface="Quattrocento"/>
                <a:cs typeface="Quattrocento"/>
                <a:sym typeface="Quattrocento"/>
              </a:rPr>
              <a:t> El éxito del método depende de un control preciso del ángulo de las cámaras en escalones para asegurar que los pisos sean lo suficientemente nivelados para los equipos sin rieles.</a:t>
            </a:r>
          </a:p>
          <a:p>
            <a:pPr marL="578950" lvl="1" indent="-289475" algn="l">
              <a:lnSpc>
                <a:spcPts val="3754"/>
              </a:lnSpc>
              <a:buFont typeface="Arial"/>
              <a:buChar char="•"/>
            </a:pPr>
            <a:r>
              <a:rPr lang="en-US" sz="2681" b="1" u="sng">
                <a:solidFill>
                  <a:srgbClr val="322418"/>
                </a:solidFill>
                <a:latin typeface="Quattrocento Bold"/>
                <a:ea typeface="Quattrocento Bold"/>
                <a:cs typeface="Quattrocento Bold"/>
                <a:sym typeface="Quattrocento Bold"/>
              </a:rPr>
              <a:t>Estabilidad del Techo</a:t>
            </a:r>
            <a:r>
              <a:rPr lang="en-US" sz="2681" b="1">
                <a:solidFill>
                  <a:srgbClr val="322418"/>
                </a:solidFill>
                <a:latin typeface="Quattrocento Bold"/>
                <a:ea typeface="Quattrocento Bold"/>
                <a:cs typeface="Quattrocento Bold"/>
                <a:sym typeface="Quattrocento Bold"/>
              </a:rPr>
              <a:t>:</a:t>
            </a:r>
            <a:r>
              <a:rPr lang="en-US" sz="2681">
                <a:solidFill>
                  <a:srgbClr val="322418"/>
                </a:solidFill>
                <a:latin typeface="Quattrocento"/>
                <a:ea typeface="Quattrocento"/>
                <a:cs typeface="Quattrocento"/>
                <a:sym typeface="Quattrocento"/>
              </a:rPr>
              <a:t> Se deben tomar medidas para garantizar la estabilidad del techo, como la instalación de pernos de roca y el diseño adecuado de los pilares.</a:t>
            </a:r>
          </a:p>
          <a:p>
            <a:pPr marL="578950" lvl="1" indent="-289475" algn="l">
              <a:lnSpc>
                <a:spcPts val="3754"/>
              </a:lnSpc>
              <a:buFont typeface="Arial"/>
              <a:buChar char="•"/>
            </a:pPr>
            <a:r>
              <a:rPr lang="en-US" sz="2681" b="1" u="sng">
                <a:solidFill>
                  <a:srgbClr val="322418"/>
                </a:solidFill>
                <a:latin typeface="Quattrocento Bold"/>
                <a:ea typeface="Quattrocento Bold"/>
                <a:cs typeface="Quattrocento Bold"/>
                <a:sym typeface="Quattrocento Bold"/>
              </a:rPr>
              <a:t>Ventilación</a:t>
            </a:r>
            <a:r>
              <a:rPr lang="en-US" sz="2681" b="1">
                <a:solidFill>
                  <a:srgbClr val="322418"/>
                </a:solidFill>
                <a:latin typeface="Quattrocento Bold"/>
                <a:ea typeface="Quattrocento Bold"/>
                <a:cs typeface="Quattrocento Bold"/>
                <a:sym typeface="Quattrocento Bold"/>
              </a:rPr>
              <a:t>:</a:t>
            </a:r>
            <a:r>
              <a:rPr lang="en-US" sz="2681">
                <a:solidFill>
                  <a:srgbClr val="322418"/>
                </a:solidFill>
                <a:latin typeface="Quattrocento"/>
                <a:ea typeface="Quattrocento"/>
                <a:cs typeface="Quattrocento"/>
                <a:sym typeface="Quattrocento"/>
              </a:rPr>
              <a:t> El diseño debe considerar la ventilación adecuada de las cámaras y galerías de transporte.</a:t>
            </a:r>
          </a:p>
          <a:p>
            <a:pPr algn="l">
              <a:lnSpc>
                <a:spcPts val="3754"/>
              </a:lnSpc>
            </a:pPr>
            <a:endParaRPr lang="en-US" sz="2681">
              <a:solidFill>
                <a:srgbClr val="322418"/>
              </a:solidFill>
              <a:latin typeface="Quattrocento"/>
              <a:ea typeface="Quattrocento"/>
              <a:cs typeface="Quattrocento"/>
              <a:sym typeface="Quattrocento"/>
            </a:endParaRPr>
          </a:p>
          <a:p>
            <a:pPr algn="l">
              <a:lnSpc>
                <a:spcPts val="3754"/>
              </a:lnSpc>
            </a:pPr>
            <a:endParaRPr lang="en-US" sz="2681">
              <a:solidFill>
                <a:srgbClr val="322418"/>
              </a:solidFill>
              <a:latin typeface="Quattrocento"/>
              <a:ea typeface="Quattrocento"/>
              <a:cs typeface="Quattrocento"/>
              <a:sym typeface="Quattrocen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146499" y="3691348"/>
            <a:ext cx="3925804" cy="5368775"/>
            <a:chOff x="0" y="0"/>
            <a:chExt cx="453389" cy="620037"/>
          </a:xfrm>
        </p:grpSpPr>
        <p:sp>
          <p:nvSpPr>
            <p:cNvPr id="3" name="Freeform 3"/>
            <p:cNvSpPr/>
            <p:nvPr/>
          </p:nvSpPr>
          <p:spPr>
            <a:xfrm>
              <a:off x="0" y="0"/>
              <a:ext cx="453389" cy="620037"/>
            </a:xfrm>
            <a:custGeom>
              <a:avLst/>
              <a:gdLst/>
              <a:ahLst/>
              <a:cxnLst/>
              <a:rect l="l" t="t" r="r" b="b"/>
              <a:pathLst>
                <a:path w="453389" h="620037">
                  <a:moveTo>
                    <a:pt x="72966" y="0"/>
                  </a:moveTo>
                  <a:lnTo>
                    <a:pt x="380423" y="0"/>
                  </a:lnTo>
                  <a:cubicBezTo>
                    <a:pt x="399775" y="0"/>
                    <a:pt x="418334" y="7687"/>
                    <a:pt x="432018" y="21371"/>
                  </a:cubicBezTo>
                  <a:cubicBezTo>
                    <a:pt x="445702" y="35055"/>
                    <a:pt x="453389" y="53614"/>
                    <a:pt x="453389" y="72966"/>
                  </a:cubicBezTo>
                  <a:lnTo>
                    <a:pt x="453389" y="547071"/>
                  </a:lnTo>
                  <a:cubicBezTo>
                    <a:pt x="453389" y="587369"/>
                    <a:pt x="420721" y="620037"/>
                    <a:pt x="380423" y="620037"/>
                  </a:cubicBezTo>
                  <a:lnTo>
                    <a:pt x="72966" y="620037"/>
                  </a:lnTo>
                  <a:cubicBezTo>
                    <a:pt x="53614" y="620037"/>
                    <a:pt x="35055" y="612350"/>
                    <a:pt x="21371" y="598666"/>
                  </a:cubicBezTo>
                  <a:cubicBezTo>
                    <a:pt x="7687" y="584982"/>
                    <a:pt x="0" y="566423"/>
                    <a:pt x="0" y="547071"/>
                  </a:cubicBezTo>
                  <a:lnTo>
                    <a:pt x="0" y="72966"/>
                  </a:lnTo>
                  <a:cubicBezTo>
                    <a:pt x="0" y="53614"/>
                    <a:pt x="7687" y="35055"/>
                    <a:pt x="21371" y="21371"/>
                  </a:cubicBezTo>
                  <a:cubicBezTo>
                    <a:pt x="35055" y="7687"/>
                    <a:pt x="53614" y="0"/>
                    <a:pt x="72966" y="0"/>
                  </a:cubicBezTo>
                  <a:close/>
                </a:path>
              </a:pathLst>
            </a:custGeom>
            <a:solidFill>
              <a:srgbClr val="FFFFFF"/>
            </a:solidFill>
            <a:ln w="85725" cap="rnd">
              <a:solidFill>
                <a:srgbClr val="9D8878"/>
              </a:solidFill>
              <a:prstDash val="solid"/>
              <a:round/>
            </a:ln>
          </p:spPr>
        </p:sp>
        <p:sp>
          <p:nvSpPr>
            <p:cNvPr id="4" name="TextBox 4"/>
            <p:cNvSpPr txBox="1"/>
            <p:nvPr/>
          </p:nvSpPr>
          <p:spPr>
            <a:xfrm>
              <a:off x="0" y="-66675"/>
              <a:ext cx="453389" cy="686712"/>
            </a:xfrm>
            <a:prstGeom prst="rect">
              <a:avLst/>
            </a:prstGeom>
          </p:spPr>
          <p:txBody>
            <a:bodyPr lIns="50800" tIns="50800" rIns="50800" bIns="50800" rtlCol="0" anchor="ctr"/>
            <a:lstStyle/>
            <a:p>
              <a:pPr algn="ctr">
                <a:lnSpc>
                  <a:spcPts val="4480"/>
                </a:lnSpc>
              </a:pPr>
              <a:endParaRPr/>
            </a:p>
          </p:txBody>
        </p:sp>
      </p:grpSp>
      <p:grpSp>
        <p:nvGrpSpPr>
          <p:cNvPr id="5" name="Group 5"/>
          <p:cNvGrpSpPr/>
          <p:nvPr/>
        </p:nvGrpSpPr>
        <p:grpSpPr>
          <a:xfrm>
            <a:off x="1028700" y="3691348"/>
            <a:ext cx="3925804" cy="5368775"/>
            <a:chOff x="0" y="0"/>
            <a:chExt cx="453389" cy="620037"/>
          </a:xfrm>
        </p:grpSpPr>
        <p:sp>
          <p:nvSpPr>
            <p:cNvPr id="6" name="Freeform 6"/>
            <p:cNvSpPr/>
            <p:nvPr/>
          </p:nvSpPr>
          <p:spPr>
            <a:xfrm>
              <a:off x="0" y="0"/>
              <a:ext cx="453389" cy="620037"/>
            </a:xfrm>
            <a:custGeom>
              <a:avLst/>
              <a:gdLst/>
              <a:ahLst/>
              <a:cxnLst/>
              <a:rect l="l" t="t" r="r" b="b"/>
              <a:pathLst>
                <a:path w="453389" h="620037">
                  <a:moveTo>
                    <a:pt x="72966" y="0"/>
                  </a:moveTo>
                  <a:lnTo>
                    <a:pt x="380423" y="0"/>
                  </a:lnTo>
                  <a:cubicBezTo>
                    <a:pt x="399775" y="0"/>
                    <a:pt x="418334" y="7687"/>
                    <a:pt x="432018" y="21371"/>
                  </a:cubicBezTo>
                  <a:cubicBezTo>
                    <a:pt x="445702" y="35055"/>
                    <a:pt x="453389" y="53614"/>
                    <a:pt x="453389" y="72966"/>
                  </a:cubicBezTo>
                  <a:lnTo>
                    <a:pt x="453389" y="547071"/>
                  </a:lnTo>
                  <a:cubicBezTo>
                    <a:pt x="453389" y="587369"/>
                    <a:pt x="420721" y="620037"/>
                    <a:pt x="380423" y="620037"/>
                  </a:cubicBezTo>
                  <a:lnTo>
                    <a:pt x="72966" y="620037"/>
                  </a:lnTo>
                  <a:cubicBezTo>
                    <a:pt x="53614" y="620037"/>
                    <a:pt x="35055" y="612350"/>
                    <a:pt x="21371" y="598666"/>
                  </a:cubicBezTo>
                  <a:cubicBezTo>
                    <a:pt x="7687" y="584982"/>
                    <a:pt x="0" y="566423"/>
                    <a:pt x="0" y="547071"/>
                  </a:cubicBezTo>
                  <a:lnTo>
                    <a:pt x="0" y="72966"/>
                  </a:lnTo>
                  <a:cubicBezTo>
                    <a:pt x="0" y="53614"/>
                    <a:pt x="7687" y="35055"/>
                    <a:pt x="21371" y="21371"/>
                  </a:cubicBezTo>
                  <a:cubicBezTo>
                    <a:pt x="35055" y="7687"/>
                    <a:pt x="53614" y="0"/>
                    <a:pt x="72966" y="0"/>
                  </a:cubicBezTo>
                  <a:close/>
                </a:path>
              </a:pathLst>
            </a:custGeom>
            <a:solidFill>
              <a:srgbClr val="FFFFFF"/>
            </a:solidFill>
            <a:ln w="85725" cap="rnd">
              <a:solidFill>
                <a:srgbClr val="E8D3BF"/>
              </a:solidFill>
              <a:prstDash val="solid"/>
              <a:round/>
            </a:ln>
          </p:spPr>
        </p:sp>
        <p:sp>
          <p:nvSpPr>
            <p:cNvPr id="7" name="TextBox 7"/>
            <p:cNvSpPr txBox="1"/>
            <p:nvPr/>
          </p:nvSpPr>
          <p:spPr>
            <a:xfrm>
              <a:off x="0" y="-66675"/>
              <a:ext cx="453389" cy="686712"/>
            </a:xfrm>
            <a:prstGeom prst="rect">
              <a:avLst/>
            </a:prstGeom>
          </p:spPr>
          <p:txBody>
            <a:bodyPr lIns="50800" tIns="50800" rIns="50800" bIns="50800" rtlCol="0" anchor="ctr"/>
            <a:lstStyle/>
            <a:p>
              <a:pPr algn="ctr">
                <a:lnSpc>
                  <a:spcPts val="4480"/>
                </a:lnSpc>
              </a:pPr>
              <a:endParaRPr/>
            </a:p>
          </p:txBody>
        </p:sp>
      </p:grpSp>
      <p:grpSp>
        <p:nvGrpSpPr>
          <p:cNvPr id="8" name="Group 8"/>
          <p:cNvGrpSpPr/>
          <p:nvPr/>
        </p:nvGrpSpPr>
        <p:grpSpPr>
          <a:xfrm rot="2700000">
            <a:off x="2280018" y="3762755"/>
            <a:ext cx="1378534" cy="1378534"/>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FDFD"/>
            </a:solidFill>
          </p:spPr>
        </p:sp>
        <p:sp>
          <p:nvSpPr>
            <p:cNvPr id="10" name="TextBox 10"/>
            <p:cNvSpPr txBox="1"/>
            <p:nvPr/>
          </p:nvSpPr>
          <p:spPr>
            <a:xfrm>
              <a:off x="76200" y="19050"/>
              <a:ext cx="660400" cy="717550"/>
            </a:xfrm>
            <a:prstGeom prst="rect">
              <a:avLst/>
            </a:prstGeom>
          </p:spPr>
          <p:txBody>
            <a:bodyPr lIns="27514" tIns="27514" rIns="27514" bIns="27514" rtlCol="0" anchor="ctr"/>
            <a:lstStyle/>
            <a:p>
              <a:pPr algn="ctr">
                <a:lnSpc>
                  <a:spcPts val="2800"/>
                </a:lnSpc>
              </a:pPr>
              <a:endParaRPr/>
            </a:p>
          </p:txBody>
        </p:sp>
      </p:grpSp>
      <p:grpSp>
        <p:nvGrpSpPr>
          <p:cNvPr id="11" name="Group 11"/>
          <p:cNvGrpSpPr/>
          <p:nvPr/>
        </p:nvGrpSpPr>
        <p:grpSpPr>
          <a:xfrm>
            <a:off x="9200744" y="3691348"/>
            <a:ext cx="3925804" cy="5368775"/>
            <a:chOff x="0" y="0"/>
            <a:chExt cx="453389" cy="620037"/>
          </a:xfrm>
        </p:grpSpPr>
        <p:sp>
          <p:nvSpPr>
            <p:cNvPr id="12" name="Freeform 12"/>
            <p:cNvSpPr/>
            <p:nvPr/>
          </p:nvSpPr>
          <p:spPr>
            <a:xfrm>
              <a:off x="0" y="0"/>
              <a:ext cx="453389" cy="620037"/>
            </a:xfrm>
            <a:custGeom>
              <a:avLst/>
              <a:gdLst/>
              <a:ahLst/>
              <a:cxnLst/>
              <a:rect l="l" t="t" r="r" b="b"/>
              <a:pathLst>
                <a:path w="453389" h="620037">
                  <a:moveTo>
                    <a:pt x="72966" y="0"/>
                  </a:moveTo>
                  <a:lnTo>
                    <a:pt x="380423" y="0"/>
                  </a:lnTo>
                  <a:cubicBezTo>
                    <a:pt x="399775" y="0"/>
                    <a:pt x="418334" y="7687"/>
                    <a:pt x="432018" y="21371"/>
                  </a:cubicBezTo>
                  <a:cubicBezTo>
                    <a:pt x="445702" y="35055"/>
                    <a:pt x="453389" y="53614"/>
                    <a:pt x="453389" y="72966"/>
                  </a:cubicBezTo>
                  <a:lnTo>
                    <a:pt x="453389" y="547071"/>
                  </a:lnTo>
                  <a:cubicBezTo>
                    <a:pt x="453389" y="587369"/>
                    <a:pt x="420721" y="620037"/>
                    <a:pt x="380423" y="620037"/>
                  </a:cubicBezTo>
                  <a:lnTo>
                    <a:pt x="72966" y="620037"/>
                  </a:lnTo>
                  <a:cubicBezTo>
                    <a:pt x="53614" y="620037"/>
                    <a:pt x="35055" y="612350"/>
                    <a:pt x="21371" y="598666"/>
                  </a:cubicBezTo>
                  <a:cubicBezTo>
                    <a:pt x="7687" y="584982"/>
                    <a:pt x="0" y="566423"/>
                    <a:pt x="0" y="547071"/>
                  </a:cubicBezTo>
                  <a:lnTo>
                    <a:pt x="0" y="72966"/>
                  </a:lnTo>
                  <a:cubicBezTo>
                    <a:pt x="0" y="53614"/>
                    <a:pt x="7687" y="35055"/>
                    <a:pt x="21371" y="21371"/>
                  </a:cubicBezTo>
                  <a:cubicBezTo>
                    <a:pt x="35055" y="7687"/>
                    <a:pt x="53614" y="0"/>
                    <a:pt x="72966" y="0"/>
                  </a:cubicBezTo>
                  <a:close/>
                </a:path>
              </a:pathLst>
            </a:custGeom>
            <a:solidFill>
              <a:srgbClr val="FFFFFF"/>
            </a:solidFill>
            <a:ln w="85725" cap="rnd">
              <a:solidFill>
                <a:srgbClr val="E8D3BF"/>
              </a:solidFill>
              <a:prstDash val="solid"/>
              <a:round/>
            </a:ln>
          </p:spPr>
        </p:sp>
        <p:sp>
          <p:nvSpPr>
            <p:cNvPr id="13" name="TextBox 13"/>
            <p:cNvSpPr txBox="1"/>
            <p:nvPr/>
          </p:nvSpPr>
          <p:spPr>
            <a:xfrm>
              <a:off x="0" y="-66675"/>
              <a:ext cx="453389" cy="686712"/>
            </a:xfrm>
            <a:prstGeom prst="rect">
              <a:avLst/>
            </a:prstGeom>
          </p:spPr>
          <p:txBody>
            <a:bodyPr lIns="50800" tIns="50800" rIns="50800" bIns="50800" rtlCol="0" anchor="ctr"/>
            <a:lstStyle/>
            <a:p>
              <a:pPr algn="ctr">
                <a:lnSpc>
                  <a:spcPts val="4480"/>
                </a:lnSpc>
              </a:pPr>
              <a:endParaRPr/>
            </a:p>
          </p:txBody>
        </p:sp>
      </p:grpSp>
      <p:grpSp>
        <p:nvGrpSpPr>
          <p:cNvPr id="14" name="Group 14"/>
          <p:cNvGrpSpPr/>
          <p:nvPr/>
        </p:nvGrpSpPr>
        <p:grpSpPr>
          <a:xfrm>
            <a:off x="13333496" y="3691348"/>
            <a:ext cx="3925804" cy="5368775"/>
            <a:chOff x="0" y="0"/>
            <a:chExt cx="453389" cy="620037"/>
          </a:xfrm>
        </p:grpSpPr>
        <p:sp>
          <p:nvSpPr>
            <p:cNvPr id="15" name="Freeform 15"/>
            <p:cNvSpPr/>
            <p:nvPr/>
          </p:nvSpPr>
          <p:spPr>
            <a:xfrm>
              <a:off x="0" y="0"/>
              <a:ext cx="453389" cy="620037"/>
            </a:xfrm>
            <a:custGeom>
              <a:avLst/>
              <a:gdLst/>
              <a:ahLst/>
              <a:cxnLst/>
              <a:rect l="l" t="t" r="r" b="b"/>
              <a:pathLst>
                <a:path w="453389" h="620037">
                  <a:moveTo>
                    <a:pt x="72966" y="0"/>
                  </a:moveTo>
                  <a:lnTo>
                    <a:pt x="380423" y="0"/>
                  </a:lnTo>
                  <a:cubicBezTo>
                    <a:pt x="399775" y="0"/>
                    <a:pt x="418334" y="7687"/>
                    <a:pt x="432018" y="21371"/>
                  </a:cubicBezTo>
                  <a:cubicBezTo>
                    <a:pt x="445702" y="35055"/>
                    <a:pt x="453389" y="53614"/>
                    <a:pt x="453389" y="72966"/>
                  </a:cubicBezTo>
                  <a:lnTo>
                    <a:pt x="453389" y="547071"/>
                  </a:lnTo>
                  <a:cubicBezTo>
                    <a:pt x="453389" y="587369"/>
                    <a:pt x="420721" y="620037"/>
                    <a:pt x="380423" y="620037"/>
                  </a:cubicBezTo>
                  <a:lnTo>
                    <a:pt x="72966" y="620037"/>
                  </a:lnTo>
                  <a:cubicBezTo>
                    <a:pt x="53614" y="620037"/>
                    <a:pt x="35055" y="612350"/>
                    <a:pt x="21371" y="598666"/>
                  </a:cubicBezTo>
                  <a:cubicBezTo>
                    <a:pt x="7687" y="584982"/>
                    <a:pt x="0" y="566423"/>
                    <a:pt x="0" y="547071"/>
                  </a:cubicBezTo>
                  <a:lnTo>
                    <a:pt x="0" y="72966"/>
                  </a:lnTo>
                  <a:cubicBezTo>
                    <a:pt x="0" y="53614"/>
                    <a:pt x="7687" y="35055"/>
                    <a:pt x="21371" y="21371"/>
                  </a:cubicBezTo>
                  <a:cubicBezTo>
                    <a:pt x="35055" y="7687"/>
                    <a:pt x="53614" y="0"/>
                    <a:pt x="72966" y="0"/>
                  </a:cubicBezTo>
                  <a:close/>
                </a:path>
              </a:pathLst>
            </a:custGeom>
            <a:solidFill>
              <a:srgbClr val="FFFFFF"/>
            </a:solidFill>
            <a:ln w="85725" cap="rnd">
              <a:solidFill>
                <a:srgbClr val="9D8878"/>
              </a:solidFill>
              <a:prstDash val="solid"/>
              <a:round/>
            </a:ln>
          </p:spPr>
        </p:sp>
        <p:sp>
          <p:nvSpPr>
            <p:cNvPr id="16" name="TextBox 16"/>
            <p:cNvSpPr txBox="1"/>
            <p:nvPr/>
          </p:nvSpPr>
          <p:spPr>
            <a:xfrm>
              <a:off x="0" y="-66675"/>
              <a:ext cx="453389" cy="686712"/>
            </a:xfrm>
            <a:prstGeom prst="rect">
              <a:avLst/>
            </a:prstGeom>
          </p:spPr>
          <p:txBody>
            <a:bodyPr lIns="50800" tIns="50800" rIns="50800" bIns="50800" rtlCol="0" anchor="ctr"/>
            <a:lstStyle/>
            <a:p>
              <a:pPr algn="ctr">
                <a:lnSpc>
                  <a:spcPts val="4480"/>
                </a:lnSpc>
              </a:pPr>
              <a:endParaRPr/>
            </a:p>
          </p:txBody>
        </p:sp>
      </p:grpSp>
      <p:sp>
        <p:nvSpPr>
          <p:cNvPr id="17" name="TextBox 17"/>
          <p:cNvSpPr txBox="1"/>
          <p:nvPr/>
        </p:nvSpPr>
        <p:spPr>
          <a:xfrm>
            <a:off x="1028700" y="1767789"/>
            <a:ext cx="16230600" cy="980187"/>
          </a:xfrm>
          <a:prstGeom prst="rect">
            <a:avLst/>
          </a:prstGeom>
        </p:spPr>
        <p:txBody>
          <a:bodyPr lIns="0" tIns="0" rIns="0" bIns="0" rtlCol="0" anchor="t">
            <a:spAutoFit/>
          </a:bodyPr>
          <a:lstStyle/>
          <a:p>
            <a:pPr algn="ctr">
              <a:lnSpc>
                <a:spcPts val="6662"/>
              </a:lnSpc>
            </a:pPr>
            <a:r>
              <a:rPr lang="en-US" sz="6468" spc="1131">
                <a:solidFill>
                  <a:srgbClr val="322418"/>
                </a:solidFill>
                <a:latin typeface="Codec Pro"/>
                <a:ea typeface="Codec Pro"/>
                <a:cs typeface="Codec Pro"/>
                <a:sym typeface="Codec Pro"/>
              </a:rPr>
              <a:t>VENTAJAS</a:t>
            </a:r>
          </a:p>
        </p:txBody>
      </p:sp>
      <p:sp>
        <p:nvSpPr>
          <p:cNvPr id="18" name="TextBox 18"/>
          <p:cNvSpPr txBox="1"/>
          <p:nvPr/>
        </p:nvSpPr>
        <p:spPr>
          <a:xfrm>
            <a:off x="1222040" y="3993014"/>
            <a:ext cx="3539124" cy="486410"/>
          </a:xfrm>
          <a:prstGeom prst="rect">
            <a:avLst/>
          </a:prstGeom>
        </p:spPr>
        <p:txBody>
          <a:bodyPr lIns="0" tIns="0" rIns="0" bIns="0" rtlCol="0" anchor="t">
            <a:spAutoFit/>
          </a:bodyPr>
          <a:lstStyle/>
          <a:p>
            <a:pPr algn="l">
              <a:lnSpc>
                <a:spcPts val="3640"/>
              </a:lnSpc>
              <a:spcBef>
                <a:spcPct val="0"/>
              </a:spcBef>
            </a:pPr>
            <a:r>
              <a:rPr lang="en-US" sz="2600" b="1" spc="-59">
                <a:solidFill>
                  <a:srgbClr val="322418"/>
                </a:solidFill>
                <a:latin typeface="Codec Pro Bold"/>
                <a:ea typeface="Codec Pro Bold"/>
                <a:cs typeface="Codec Pro Bold"/>
                <a:sym typeface="Codec Pro Bold"/>
              </a:rPr>
              <a:t>01. Minima preparacion</a:t>
            </a:r>
          </a:p>
        </p:txBody>
      </p:sp>
      <p:sp>
        <p:nvSpPr>
          <p:cNvPr id="19" name="TextBox 19"/>
          <p:cNvSpPr txBox="1"/>
          <p:nvPr/>
        </p:nvSpPr>
        <p:spPr>
          <a:xfrm>
            <a:off x="1299448" y="5334451"/>
            <a:ext cx="3655056" cy="3574923"/>
          </a:xfrm>
          <a:prstGeom prst="rect">
            <a:avLst/>
          </a:prstGeom>
        </p:spPr>
        <p:txBody>
          <a:bodyPr lIns="0" tIns="0" rIns="0" bIns="0" rtlCol="0" anchor="t">
            <a:spAutoFit/>
          </a:bodyPr>
          <a:lstStyle/>
          <a:p>
            <a:pPr algn="l">
              <a:lnSpc>
                <a:spcPts val="3591"/>
              </a:lnSpc>
            </a:pPr>
            <a:r>
              <a:rPr lang="en-US" sz="2700">
                <a:solidFill>
                  <a:srgbClr val="322418"/>
                </a:solidFill>
                <a:latin typeface="Quattrocento"/>
                <a:ea typeface="Quattrocento"/>
                <a:cs typeface="Quattrocento"/>
                <a:sym typeface="Quattrocento"/>
              </a:rPr>
              <a:t>La preparación para  Cámaras y Pilares es mínima, ya que el acceso al transporte y la comunicación se realiza a través de las propias cámaras de producción</a:t>
            </a:r>
          </a:p>
        </p:txBody>
      </p:sp>
      <p:sp>
        <p:nvSpPr>
          <p:cNvPr id="20" name="TextBox 20"/>
          <p:cNvSpPr txBox="1"/>
          <p:nvPr/>
        </p:nvSpPr>
        <p:spPr>
          <a:xfrm>
            <a:off x="9453303" y="3993014"/>
            <a:ext cx="3537440" cy="943610"/>
          </a:xfrm>
          <a:prstGeom prst="rect">
            <a:avLst/>
          </a:prstGeom>
        </p:spPr>
        <p:txBody>
          <a:bodyPr lIns="0" tIns="0" rIns="0" bIns="0" rtlCol="0" anchor="t">
            <a:spAutoFit/>
          </a:bodyPr>
          <a:lstStyle/>
          <a:p>
            <a:pPr algn="l">
              <a:lnSpc>
                <a:spcPts val="3640"/>
              </a:lnSpc>
              <a:spcBef>
                <a:spcPct val="0"/>
              </a:spcBef>
            </a:pPr>
            <a:r>
              <a:rPr lang="en-US" sz="2600" b="1" spc="-59">
                <a:solidFill>
                  <a:srgbClr val="322418"/>
                </a:solidFill>
                <a:latin typeface="Codec Pro Bold"/>
                <a:ea typeface="Codec Pro Bold"/>
                <a:cs typeface="Codec Pro Bold"/>
                <a:sym typeface="Codec Pro Bold"/>
              </a:rPr>
              <a:t>03. Alta mecanizacion y productividad</a:t>
            </a:r>
          </a:p>
        </p:txBody>
      </p:sp>
      <p:sp>
        <p:nvSpPr>
          <p:cNvPr id="21" name="TextBox 21"/>
          <p:cNvSpPr txBox="1"/>
          <p:nvPr/>
        </p:nvSpPr>
        <p:spPr>
          <a:xfrm>
            <a:off x="9336548" y="5520019"/>
            <a:ext cx="3654195" cy="3349357"/>
          </a:xfrm>
          <a:prstGeom prst="rect">
            <a:avLst/>
          </a:prstGeom>
        </p:spPr>
        <p:txBody>
          <a:bodyPr lIns="0" tIns="0" rIns="0" bIns="0" rtlCol="0" anchor="t">
            <a:spAutoFit/>
          </a:bodyPr>
          <a:lstStyle/>
          <a:p>
            <a:pPr algn="l">
              <a:lnSpc>
                <a:spcPts val="3346"/>
              </a:lnSpc>
            </a:pPr>
            <a:r>
              <a:rPr lang="en-US" sz="2516">
                <a:solidFill>
                  <a:srgbClr val="322418"/>
                </a:solidFill>
                <a:latin typeface="Quattrocento"/>
                <a:ea typeface="Quattrocento"/>
                <a:cs typeface="Quattrocento"/>
                <a:sym typeface="Quattrocento"/>
              </a:rPr>
              <a:t>Facilita el uso de equipos mecanizados (perforadoras, LHD, vehículos), múltiples frentes de trabajo y ciclos repetitivos, lo que reduce costos por tonelada</a:t>
            </a:r>
          </a:p>
        </p:txBody>
      </p:sp>
      <p:sp>
        <p:nvSpPr>
          <p:cNvPr id="22" name="TextBox 22"/>
          <p:cNvSpPr txBox="1"/>
          <p:nvPr/>
        </p:nvSpPr>
        <p:spPr>
          <a:xfrm>
            <a:off x="5479872" y="3993014"/>
            <a:ext cx="3259058" cy="943610"/>
          </a:xfrm>
          <a:prstGeom prst="rect">
            <a:avLst/>
          </a:prstGeom>
        </p:spPr>
        <p:txBody>
          <a:bodyPr lIns="0" tIns="0" rIns="0" bIns="0" rtlCol="0" anchor="t">
            <a:spAutoFit/>
          </a:bodyPr>
          <a:lstStyle/>
          <a:p>
            <a:pPr algn="l">
              <a:lnSpc>
                <a:spcPts val="3640"/>
              </a:lnSpc>
              <a:spcBef>
                <a:spcPct val="0"/>
              </a:spcBef>
            </a:pPr>
            <a:r>
              <a:rPr lang="en-US" sz="2600" b="1" spc="-59">
                <a:solidFill>
                  <a:srgbClr val="322418"/>
                </a:solidFill>
                <a:latin typeface="Codec Pro Bold"/>
                <a:ea typeface="Codec Pro Bold"/>
                <a:cs typeface="Codec Pro Bold"/>
                <a:sym typeface="Codec Pro Bold"/>
              </a:rPr>
              <a:t>02.Adaptabilidad a yacimientos</a:t>
            </a:r>
          </a:p>
        </p:txBody>
      </p:sp>
      <p:sp>
        <p:nvSpPr>
          <p:cNvPr id="23" name="TextBox 23"/>
          <p:cNvSpPr txBox="1"/>
          <p:nvPr/>
        </p:nvSpPr>
        <p:spPr>
          <a:xfrm>
            <a:off x="5351431" y="5510494"/>
            <a:ext cx="3720872" cy="2914396"/>
          </a:xfrm>
          <a:prstGeom prst="rect">
            <a:avLst/>
          </a:prstGeom>
        </p:spPr>
        <p:txBody>
          <a:bodyPr lIns="0" tIns="0" rIns="0" bIns="0" rtlCol="0" anchor="t">
            <a:spAutoFit/>
          </a:bodyPr>
          <a:lstStyle/>
          <a:p>
            <a:pPr algn="l">
              <a:lnSpc>
                <a:spcPts val="3857"/>
              </a:lnSpc>
            </a:pPr>
            <a:r>
              <a:rPr lang="en-US" sz="2900">
                <a:solidFill>
                  <a:srgbClr val="322418"/>
                </a:solidFill>
                <a:latin typeface="Quattrocento"/>
                <a:ea typeface="Quattrocento"/>
                <a:cs typeface="Quattrocento"/>
                <a:sym typeface="Quattrocento"/>
              </a:rPr>
              <a:t>Este método se aplica a yacimientos de espesor moderado a grande, incluyendo aquellos con inclinación.</a:t>
            </a:r>
          </a:p>
        </p:txBody>
      </p:sp>
      <p:sp>
        <p:nvSpPr>
          <p:cNvPr id="24" name="TextBox 24"/>
          <p:cNvSpPr txBox="1"/>
          <p:nvPr/>
        </p:nvSpPr>
        <p:spPr>
          <a:xfrm>
            <a:off x="13919988" y="3993014"/>
            <a:ext cx="3339312" cy="943610"/>
          </a:xfrm>
          <a:prstGeom prst="rect">
            <a:avLst/>
          </a:prstGeom>
        </p:spPr>
        <p:txBody>
          <a:bodyPr lIns="0" tIns="0" rIns="0" bIns="0" rtlCol="0" anchor="t">
            <a:spAutoFit/>
          </a:bodyPr>
          <a:lstStyle/>
          <a:p>
            <a:pPr algn="l">
              <a:lnSpc>
                <a:spcPts val="3640"/>
              </a:lnSpc>
              <a:spcBef>
                <a:spcPct val="0"/>
              </a:spcBef>
            </a:pPr>
            <a:r>
              <a:rPr lang="en-US" sz="2600" b="1" spc="-59">
                <a:solidFill>
                  <a:srgbClr val="322418"/>
                </a:solidFill>
                <a:latin typeface="Codec Pro Bold"/>
                <a:ea typeface="Codec Pro Bold"/>
                <a:cs typeface="Codec Pro Bold"/>
                <a:sym typeface="Codec Pro Bold"/>
              </a:rPr>
              <a:t>04. Menor impacto superficial</a:t>
            </a:r>
          </a:p>
        </p:txBody>
      </p:sp>
      <p:sp>
        <p:nvSpPr>
          <p:cNvPr id="25" name="TextBox 25"/>
          <p:cNvSpPr txBox="1"/>
          <p:nvPr/>
        </p:nvSpPr>
        <p:spPr>
          <a:xfrm>
            <a:off x="13526598" y="5520019"/>
            <a:ext cx="3650937" cy="3069166"/>
          </a:xfrm>
          <a:prstGeom prst="rect">
            <a:avLst/>
          </a:prstGeom>
        </p:spPr>
        <p:txBody>
          <a:bodyPr lIns="0" tIns="0" rIns="0" bIns="0" rtlCol="0" anchor="t">
            <a:spAutoFit/>
          </a:bodyPr>
          <a:lstStyle/>
          <a:p>
            <a:pPr algn="l">
              <a:lnSpc>
                <a:spcPts val="3487"/>
              </a:lnSpc>
            </a:pPr>
            <a:r>
              <a:rPr lang="en-US" sz="2621">
                <a:solidFill>
                  <a:srgbClr val="322418"/>
                </a:solidFill>
                <a:latin typeface="Quattrocento"/>
                <a:ea typeface="Quattrocento"/>
                <a:cs typeface="Quattrocento"/>
                <a:sym typeface="Quattrocento"/>
              </a:rPr>
              <a:t>Al evitar grandes movimientos de terreno, produce menos subsistencia en superficie que otros métodos, reduciendo daños ambientale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146499" y="3691348"/>
            <a:ext cx="3925804" cy="5368775"/>
            <a:chOff x="0" y="0"/>
            <a:chExt cx="453389" cy="620037"/>
          </a:xfrm>
        </p:grpSpPr>
        <p:sp>
          <p:nvSpPr>
            <p:cNvPr id="3" name="Freeform 3"/>
            <p:cNvSpPr/>
            <p:nvPr/>
          </p:nvSpPr>
          <p:spPr>
            <a:xfrm>
              <a:off x="0" y="0"/>
              <a:ext cx="453389" cy="620037"/>
            </a:xfrm>
            <a:custGeom>
              <a:avLst/>
              <a:gdLst/>
              <a:ahLst/>
              <a:cxnLst/>
              <a:rect l="l" t="t" r="r" b="b"/>
              <a:pathLst>
                <a:path w="453389" h="620037">
                  <a:moveTo>
                    <a:pt x="72966" y="0"/>
                  </a:moveTo>
                  <a:lnTo>
                    <a:pt x="380423" y="0"/>
                  </a:lnTo>
                  <a:cubicBezTo>
                    <a:pt x="399775" y="0"/>
                    <a:pt x="418334" y="7687"/>
                    <a:pt x="432018" y="21371"/>
                  </a:cubicBezTo>
                  <a:cubicBezTo>
                    <a:pt x="445702" y="35055"/>
                    <a:pt x="453389" y="53614"/>
                    <a:pt x="453389" y="72966"/>
                  </a:cubicBezTo>
                  <a:lnTo>
                    <a:pt x="453389" y="547071"/>
                  </a:lnTo>
                  <a:cubicBezTo>
                    <a:pt x="453389" y="587369"/>
                    <a:pt x="420721" y="620037"/>
                    <a:pt x="380423" y="620037"/>
                  </a:cubicBezTo>
                  <a:lnTo>
                    <a:pt x="72966" y="620037"/>
                  </a:lnTo>
                  <a:cubicBezTo>
                    <a:pt x="53614" y="620037"/>
                    <a:pt x="35055" y="612350"/>
                    <a:pt x="21371" y="598666"/>
                  </a:cubicBezTo>
                  <a:cubicBezTo>
                    <a:pt x="7687" y="584982"/>
                    <a:pt x="0" y="566423"/>
                    <a:pt x="0" y="547071"/>
                  </a:cubicBezTo>
                  <a:lnTo>
                    <a:pt x="0" y="72966"/>
                  </a:lnTo>
                  <a:cubicBezTo>
                    <a:pt x="0" y="53614"/>
                    <a:pt x="7687" y="35055"/>
                    <a:pt x="21371" y="21371"/>
                  </a:cubicBezTo>
                  <a:cubicBezTo>
                    <a:pt x="35055" y="7687"/>
                    <a:pt x="53614" y="0"/>
                    <a:pt x="72966" y="0"/>
                  </a:cubicBezTo>
                  <a:close/>
                </a:path>
              </a:pathLst>
            </a:custGeom>
            <a:solidFill>
              <a:srgbClr val="FFFFFF"/>
            </a:solidFill>
            <a:ln w="85725" cap="rnd">
              <a:solidFill>
                <a:srgbClr val="9D8878"/>
              </a:solidFill>
              <a:prstDash val="solid"/>
              <a:round/>
            </a:ln>
          </p:spPr>
        </p:sp>
        <p:sp>
          <p:nvSpPr>
            <p:cNvPr id="4" name="TextBox 4"/>
            <p:cNvSpPr txBox="1"/>
            <p:nvPr/>
          </p:nvSpPr>
          <p:spPr>
            <a:xfrm>
              <a:off x="0" y="-66675"/>
              <a:ext cx="453389" cy="686712"/>
            </a:xfrm>
            <a:prstGeom prst="rect">
              <a:avLst/>
            </a:prstGeom>
          </p:spPr>
          <p:txBody>
            <a:bodyPr lIns="50800" tIns="50800" rIns="50800" bIns="50800" rtlCol="0" anchor="ctr"/>
            <a:lstStyle/>
            <a:p>
              <a:pPr algn="ctr">
                <a:lnSpc>
                  <a:spcPts val="4480"/>
                </a:lnSpc>
              </a:pPr>
              <a:endParaRPr/>
            </a:p>
          </p:txBody>
        </p:sp>
      </p:grpSp>
      <p:grpSp>
        <p:nvGrpSpPr>
          <p:cNvPr id="5" name="Group 5"/>
          <p:cNvGrpSpPr/>
          <p:nvPr/>
        </p:nvGrpSpPr>
        <p:grpSpPr>
          <a:xfrm>
            <a:off x="1028700" y="3691348"/>
            <a:ext cx="3925804" cy="5368775"/>
            <a:chOff x="0" y="0"/>
            <a:chExt cx="453389" cy="620037"/>
          </a:xfrm>
        </p:grpSpPr>
        <p:sp>
          <p:nvSpPr>
            <p:cNvPr id="6" name="Freeform 6"/>
            <p:cNvSpPr/>
            <p:nvPr/>
          </p:nvSpPr>
          <p:spPr>
            <a:xfrm>
              <a:off x="0" y="0"/>
              <a:ext cx="453389" cy="620037"/>
            </a:xfrm>
            <a:custGeom>
              <a:avLst/>
              <a:gdLst/>
              <a:ahLst/>
              <a:cxnLst/>
              <a:rect l="l" t="t" r="r" b="b"/>
              <a:pathLst>
                <a:path w="453389" h="620037">
                  <a:moveTo>
                    <a:pt x="72966" y="0"/>
                  </a:moveTo>
                  <a:lnTo>
                    <a:pt x="380423" y="0"/>
                  </a:lnTo>
                  <a:cubicBezTo>
                    <a:pt x="399775" y="0"/>
                    <a:pt x="418334" y="7687"/>
                    <a:pt x="432018" y="21371"/>
                  </a:cubicBezTo>
                  <a:cubicBezTo>
                    <a:pt x="445702" y="35055"/>
                    <a:pt x="453389" y="53614"/>
                    <a:pt x="453389" y="72966"/>
                  </a:cubicBezTo>
                  <a:lnTo>
                    <a:pt x="453389" y="547071"/>
                  </a:lnTo>
                  <a:cubicBezTo>
                    <a:pt x="453389" y="587369"/>
                    <a:pt x="420721" y="620037"/>
                    <a:pt x="380423" y="620037"/>
                  </a:cubicBezTo>
                  <a:lnTo>
                    <a:pt x="72966" y="620037"/>
                  </a:lnTo>
                  <a:cubicBezTo>
                    <a:pt x="53614" y="620037"/>
                    <a:pt x="35055" y="612350"/>
                    <a:pt x="21371" y="598666"/>
                  </a:cubicBezTo>
                  <a:cubicBezTo>
                    <a:pt x="7687" y="584982"/>
                    <a:pt x="0" y="566423"/>
                    <a:pt x="0" y="547071"/>
                  </a:cubicBezTo>
                  <a:lnTo>
                    <a:pt x="0" y="72966"/>
                  </a:lnTo>
                  <a:cubicBezTo>
                    <a:pt x="0" y="53614"/>
                    <a:pt x="7687" y="35055"/>
                    <a:pt x="21371" y="21371"/>
                  </a:cubicBezTo>
                  <a:cubicBezTo>
                    <a:pt x="35055" y="7687"/>
                    <a:pt x="53614" y="0"/>
                    <a:pt x="72966" y="0"/>
                  </a:cubicBezTo>
                  <a:close/>
                </a:path>
              </a:pathLst>
            </a:custGeom>
            <a:solidFill>
              <a:srgbClr val="FFFFFF"/>
            </a:solidFill>
            <a:ln w="85725" cap="rnd">
              <a:solidFill>
                <a:srgbClr val="E8D3BF"/>
              </a:solidFill>
              <a:prstDash val="solid"/>
              <a:round/>
            </a:ln>
          </p:spPr>
        </p:sp>
        <p:sp>
          <p:nvSpPr>
            <p:cNvPr id="7" name="TextBox 7"/>
            <p:cNvSpPr txBox="1"/>
            <p:nvPr/>
          </p:nvSpPr>
          <p:spPr>
            <a:xfrm>
              <a:off x="0" y="-66675"/>
              <a:ext cx="453389" cy="686712"/>
            </a:xfrm>
            <a:prstGeom prst="rect">
              <a:avLst/>
            </a:prstGeom>
          </p:spPr>
          <p:txBody>
            <a:bodyPr lIns="50800" tIns="50800" rIns="50800" bIns="50800" rtlCol="0" anchor="ctr"/>
            <a:lstStyle/>
            <a:p>
              <a:pPr algn="ctr">
                <a:lnSpc>
                  <a:spcPts val="4480"/>
                </a:lnSpc>
              </a:pPr>
              <a:endParaRPr/>
            </a:p>
          </p:txBody>
        </p:sp>
      </p:grpSp>
      <p:grpSp>
        <p:nvGrpSpPr>
          <p:cNvPr id="8" name="Group 8"/>
          <p:cNvGrpSpPr/>
          <p:nvPr/>
        </p:nvGrpSpPr>
        <p:grpSpPr>
          <a:xfrm rot="2700000">
            <a:off x="2280018" y="3762755"/>
            <a:ext cx="1378534" cy="1378534"/>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FDFD"/>
            </a:solidFill>
          </p:spPr>
        </p:sp>
        <p:sp>
          <p:nvSpPr>
            <p:cNvPr id="10" name="TextBox 10"/>
            <p:cNvSpPr txBox="1"/>
            <p:nvPr/>
          </p:nvSpPr>
          <p:spPr>
            <a:xfrm>
              <a:off x="76200" y="19050"/>
              <a:ext cx="660400" cy="717550"/>
            </a:xfrm>
            <a:prstGeom prst="rect">
              <a:avLst/>
            </a:prstGeom>
          </p:spPr>
          <p:txBody>
            <a:bodyPr lIns="27514" tIns="27514" rIns="27514" bIns="27514" rtlCol="0" anchor="ctr"/>
            <a:lstStyle/>
            <a:p>
              <a:pPr algn="ctr">
                <a:lnSpc>
                  <a:spcPts val="2800"/>
                </a:lnSpc>
              </a:pPr>
              <a:endParaRPr/>
            </a:p>
          </p:txBody>
        </p:sp>
      </p:grpSp>
      <p:grpSp>
        <p:nvGrpSpPr>
          <p:cNvPr id="11" name="Group 11"/>
          <p:cNvGrpSpPr/>
          <p:nvPr/>
        </p:nvGrpSpPr>
        <p:grpSpPr>
          <a:xfrm>
            <a:off x="9200744" y="3691348"/>
            <a:ext cx="3925804" cy="5368775"/>
            <a:chOff x="0" y="0"/>
            <a:chExt cx="453389" cy="620037"/>
          </a:xfrm>
        </p:grpSpPr>
        <p:sp>
          <p:nvSpPr>
            <p:cNvPr id="12" name="Freeform 12"/>
            <p:cNvSpPr/>
            <p:nvPr/>
          </p:nvSpPr>
          <p:spPr>
            <a:xfrm>
              <a:off x="0" y="0"/>
              <a:ext cx="453389" cy="620037"/>
            </a:xfrm>
            <a:custGeom>
              <a:avLst/>
              <a:gdLst/>
              <a:ahLst/>
              <a:cxnLst/>
              <a:rect l="l" t="t" r="r" b="b"/>
              <a:pathLst>
                <a:path w="453389" h="620037">
                  <a:moveTo>
                    <a:pt x="72966" y="0"/>
                  </a:moveTo>
                  <a:lnTo>
                    <a:pt x="380423" y="0"/>
                  </a:lnTo>
                  <a:cubicBezTo>
                    <a:pt x="399775" y="0"/>
                    <a:pt x="418334" y="7687"/>
                    <a:pt x="432018" y="21371"/>
                  </a:cubicBezTo>
                  <a:cubicBezTo>
                    <a:pt x="445702" y="35055"/>
                    <a:pt x="453389" y="53614"/>
                    <a:pt x="453389" y="72966"/>
                  </a:cubicBezTo>
                  <a:lnTo>
                    <a:pt x="453389" y="547071"/>
                  </a:lnTo>
                  <a:cubicBezTo>
                    <a:pt x="453389" y="587369"/>
                    <a:pt x="420721" y="620037"/>
                    <a:pt x="380423" y="620037"/>
                  </a:cubicBezTo>
                  <a:lnTo>
                    <a:pt x="72966" y="620037"/>
                  </a:lnTo>
                  <a:cubicBezTo>
                    <a:pt x="53614" y="620037"/>
                    <a:pt x="35055" y="612350"/>
                    <a:pt x="21371" y="598666"/>
                  </a:cubicBezTo>
                  <a:cubicBezTo>
                    <a:pt x="7687" y="584982"/>
                    <a:pt x="0" y="566423"/>
                    <a:pt x="0" y="547071"/>
                  </a:cubicBezTo>
                  <a:lnTo>
                    <a:pt x="0" y="72966"/>
                  </a:lnTo>
                  <a:cubicBezTo>
                    <a:pt x="0" y="53614"/>
                    <a:pt x="7687" y="35055"/>
                    <a:pt x="21371" y="21371"/>
                  </a:cubicBezTo>
                  <a:cubicBezTo>
                    <a:pt x="35055" y="7687"/>
                    <a:pt x="53614" y="0"/>
                    <a:pt x="72966" y="0"/>
                  </a:cubicBezTo>
                  <a:close/>
                </a:path>
              </a:pathLst>
            </a:custGeom>
            <a:solidFill>
              <a:srgbClr val="FFFFFF"/>
            </a:solidFill>
            <a:ln w="85725" cap="rnd">
              <a:solidFill>
                <a:srgbClr val="E8D3BF"/>
              </a:solidFill>
              <a:prstDash val="solid"/>
              <a:round/>
            </a:ln>
          </p:spPr>
        </p:sp>
        <p:sp>
          <p:nvSpPr>
            <p:cNvPr id="13" name="TextBox 13"/>
            <p:cNvSpPr txBox="1"/>
            <p:nvPr/>
          </p:nvSpPr>
          <p:spPr>
            <a:xfrm>
              <a:off x="0" y="-66675"/>
              <a:ext cx="453389" cy="686712"/>
            </a:xfrm>
            <a:prstGeom prst="rect">
              <a:avLst/>
            </a:prstGeom>
          </p:spPr>
          <p:txBody>
            <a:bodyPr lIns="50800" tIns="50800" rIns="50800" bIns="50800" rtlCol="0" anchor="ctr"/>
            <a:lstStyle/>
            <a:p>
              <a:pPr algn="ctr">
                <a:lnSpc>
                  <a:spcPts val="4480"/>
                </a:lnSpc>
              </a:pPr>
              <a:endParaRPr/>
            </a:p>
          </p:txBody>
        </p:sp>
      </p:grpSp>
      <p:grpSp>
        <p:nvGrpSpPr>
          <p:cNvPr id="14" name="Group 14"/>
          <p:cNvGrpSpPr/>
          <p:nvPr/>
        </p:nvGrpSpPr>
        <p:grpSpPr>
          <a:xfrm>
            <a:off x="13333496" y="3691348"/>
            <a:ext cx="3925804" cy="5368775"/>
            <a:chOff x="0" y="0"/>
            <a:chExt cx="453389" cy="620037"/>
          </a:xfrm>
        </p:grpSpPr>
        <p:sp>
          <p:nvSpPr>
            <p:cNvPr id="15" name="Freeform 15"/>
            <p:cNvSpPr/>
            <p:nvPr/>
          </p:nvSpPr>
          <p:spPr>
            <a:xfrm>
              <a:off x="0" y="0"/>
              <a:ext cx="453389" cy="620037"/>
            </a:xfrm>
            <a:custGeom>
              <a:avLst/>
              <a:gdLst/>
              <a:ahLst/>
              <a:cxnLst/>
              <a:rect l="l" t="t" r="r" b="b"/>
              <a:pathLst>
                <a:path w="453389" h="620037">
                  <a:moveTo>
                    <a:pt x="72966" y="0"/>
                  </a:moveTo>
                  <a:lnTo>
                    <a:pt x="380423" y="0"/>
                  </a:lnTo>
                  <a:cubicBezTo>
                    <a:pt x="399775" y="0"/>
                    <a:pt x="418334" y="7687"/>
                    <a:pt x="432018" y="21371"/>
                  </a:cubicBezTo>
                  <a:cubicBezTo>
                    <a:pt x="445702" y="35055"/>
                    <a:pt x="453389" y="53614"/>
                    <a:pt x="453389" y="72966"/>
                  </a:cubicBezTo>
                  <a:lnTo>
                    <a:pt x="453389" y="547071"/>
                  </a:lnTo>
                  <a:cubicBezTo>
                    <a:pt x="453389" y="587369"/>
                    <a:pt x="420721" y="620037"/>
                    <a:pt x="380423" y="620037"/>
                  </a:cubicBezTo>
                  <a:lnTo>
                    <a:pt x="72966" y="620037"/>
                  </a:lnTo>
                  <a:cubicBezTo>
                    <a:pt x="53614" y="620037"/>
                    <a:pt x="35055" y="612350"/>
                    <a:pt x="21371" y="598666"/>
                  </a:cubicBezTo>
                  <a:cubicBezTo>
                    <a:pt x="7687" y="584982"/>
                    <a:pt x="0" y="566423"/>
                    <a:pt x="0" y="547071"/>
                  </a:cubicBezTo>
                  <a:lnTo>
                    <a:pt x="0" y="72966"/>
                  </a:lnTo>
                  <a:cubicBezTo>
                    <a:pt x="0" y="53614"/>
                    <a:pt x="7687" y="35055"/>
                    <a:pt x="21371" y="21371"/>
                  </a:cubicBezTo>
                  <a:cubicBezTo>
                    <a:pt x="35055" y="7687"/>
                    <a:pt x="53614" y="0"/>
                    <a:pt x="72966" y="0"/>
                  </a:cubicBezTo>
                  <a:close/>
                </a:path>
              </a:pathLst>
            </a:custGeom>
            <a:solidFill>
              <a:srgbClr val="FFFFFF"/>
            </a:solidFill>
            <a:ln w="85725" cap="rnd">
              <a:solidFill>
                <a:srgbClr val="9D8878"/>
              </a:solidFill>
              <a:prstDash val="solid"/>
              <a:round/>
            </a:ln>
          </p:spPr>
        </p:sp>
        <p:sp>
          <p:nvSpPr>
            <p:cNvPr id="16" name="TextBox 16"/>
            <p:cNvSpPr txBox="1"/>
            <p:nvPr/>
          </p:nvSpPr>
          <p:spPr>
            <a:xfrm>
              <a:off x="0" y="-66675"/>
              <a:ext cx="453389" cy="686712"/>
            </a:xfrm>
            <a:prstGeom prst="rect">
              <a:avLst/>
            </a:prstGeom>
          </p:spPr>
          <p:txBody>
            <a:bodyPr lIns="50800" tIns="50800" rIns="50800" bIns="50800" rtlCol="0" anchor="ctr"/>
            <a:lstStyle/>
            <a:p>
              <a:pPr algn="ctr">
                <a:lnSpc>
                  <a:spcPts val="4480"/>
                </a:lnSpc>
              </a:pPr>
              <a:endParaRPr/>
            </a:p>
          </p:txBody>
        </p:sp>
      </p:grpSp>
      <p:sp>
        <p:nvSpPr>
          <p:cNvPr id="17" name="TextBox 17"/>
          <p:cNvSpPr txBox="1"/>
          <p:nvPr/>
        </p:nvSpPr>
        <p:spPr>
          <a:xfrm>
            <a:off x="1028700" y="1767789"/>
            <a:ext cx="16230600" cy="980187"/>
          </a:xfrm>
          <a:prstGeom prst="rect">
            <a:avLst/>
          </a:prstGeom>
        </p:spPr>
        <p:txBody>
          <a:bodyPr lIns="0" tIns="0" rIns="0" bIns="0" rtlCol="0" anchor="t">
            <a:spAutoFit/>
          </a:bodyPr>
          <a:lstStyle/>
          <a:p>
            <a:pPr algn="ctr">
              <a:lnSpc>
                <a:spcPts val="6662"/>
              </a:lnSpc>
            </a:pPr>
            <a:r>
              <a:rPr lang="en-US" sz="6468" spc="1131">
                <a:solidFill>
                  <a:srgbClr val="322418"/>
                </a:solidFill>
                <a:latin typeface="Codec Pro"/>
                <a:ea typeface="Codec Pro"/>
                <a:cs typeface="Codec Pro"/>
                <a:sym typeface="Codec Pro"/>
              </a:rPr>
              <a:t>DESVENTAJAS</a:t>
            </a:r>
          </a:p>
        </p:txBody>
      </p:sp>
      <p:sp>
        <p:nvSpPr>
          <p:cNvPr id="18" name="TextBox 18"/>
          <p:cNvSpPr txBox="1"/>
          <p:nvPr/>
        </p:nvSpPr>
        <p:spPr>
          <a:xfrm>
            <a:off x="1397825" y="3993014"/>
            <a:ext cx="3246266" cy="943610"/>
          </a:xfrm>
          <a:prstGeom prst="rect">
            <a:avLst/>
          </a:prstGeom>
        </p:spPr>
        <p:txBody>
          <a:bodyPr lIns="0" tIns="0" rIns="0" bIns="0" rtlCol="0" anchor="t">
            <a:spAutoFit/>
          </a:bodyPr>
          <a:lstStyle/>
          <a:p>
            <a:pPr algn="l">
              <a:lnSpc>
                <a:spcPts val="3640"/>
              </a:lnSpc>
              <a:spcBef>
                <a:spcPct val="0"/>
              </a:spcBef>
            </a:pPr>
            <a:r>
              <a:rPr lang="en-US" sz="2600" b="1" spc="-59">
                <a:solidFill>
                  <a:srgbClr val="322418"/>
                </a:solidFill>
                <a:latin typeface="Codec Pro Bold"/>
                <a:ea typeface="Codec Pro Bold"/>
                <a:cs typeface="Codec Pro Bold"/>
                <a:sym typeface="Codec Pro Bold"/>
              </a:rPr>
              <a:t>01. Recuperacion      limitada </a:t>
            </a:r>
          </a:p>
        </p:txBody>
      </p:sp>
      <p:sp>
        <p:nvSpPr>
          <p:cNvPr id="19" name="TextBox 19"/>
          <p:cNvSpPr txBox="1"/>
          <p:nvPr/>
        </p:nvSpPr>
        <p:spPr>
          <a:xfrm>
            <a:off x="1491443" y="5510494"/>
            <a:ext cx="3000319" cy="2914396"/>
          </a:xfrm>
          <a:prstGeom prst="rect">
            <a:avLst/>
          </a:prstGeom>
        </p:spPr>
        <p:txBody>
          <a:bodyPr lIns="0" tIns="0" rIns="0" bIns="0" rtlCol="0" anchor="t">
            <a:spAutoFit/>
          </a:bodyPr>
          <a:lstStyle/>
          <a:p>
            <a:pPr algn="l">
              <a:lnSpc>
                <a:spcPts val="3857"/>
              </a:lnSpc>
            </a:pPr>
            <a:r>
              <a:rPr lang="en-US" sz="2900">
                <a:solidFill>
                  <a:srgbClr val="322418"/>
                </a:solidFill>
                <a:latin typeface="Quattrocento"/>
                <a:ea typeface="Quattrocento"/>
                <a:cs typeface="Quattrocento"/>
                <a:sym typeface="Quattrocento"/>
              </a:rPr>
              <a:t> La necesidad de dejar pilares para soportar el techo puede limitar la recuperación de mineral.</a:t>
            </a:r>
          </a:p>
        </p:txBody>
      </p:sp>
      <p:sp>
        <p:nvSpPr>
          <p:cNvPr id="20" name="TextBox 20"/>
          <p:cNvSpPr txBox="1"/>
          <p:nvPr/>
        </p:nvSpPr>
        <p:spPr>
          <a:xfrm>
            <a:off x="9336548" y="5529544"/>
            <a:ext cx="3654195" cy="2724009"/>
          </a:xfrm>
          <a:prstGeom prst="rect">
            <a:avLst/>
          </a:prstGeom>
        </p:spPr>
        <p:txBody>
          <a:bodyPr lIns="0" tIns="0" rIns="0" bIns="0" rtlCol="0" anchor="t">
            <a:spAutoFit/>
          </a:bodyPr>
          <a:lstStyle/>
          <a:p>
            <a:pPr algn="l">
              <a:lnSpc>
                <a:spcPts val="3080"/>
              </a:lnSpc>
            </a:pPr>
            <a:r>
              <a:rPr lang="en-US" sz="2316">
                <a:solidFill>
                  <a:srgbClr val="322418"/>
                </a:solidFill>
                <a:latin typeface="Quattrocento"/>
                <a:ea typeface="Quattrocento"/>
                <a:cs typeface="Quattrocento"/>
                <a:sym typeface="Quattrocento"/>
              </a:rPr>
              <a:t>Si los pilares no soportan la carga, pueden fallar o generar desprendimientos repentinos  especialmente en profundidades mayores, lo que representa un riesgo.</a:t>
            </a:r>
          </a:p>
        </p:txBody>
      </p:sp>
      <p:sp>
        <p:nvSpPr>
          <p:cNvPr id="21" name="TextBox 21"/>
          <p:cNvSpPr txBox="1"/>
          <p:nvPr/>
        </p:nvSpPr>
        <p:spPr>
          <a:xfrm>
            <a:off x="5479872" y="3993014"/>
            <a:ext cx="3259058" cy="1400810"/>
          </a:xfrm>
          <a:prstGeom prst="rect">
            <a:avLst/>
          </a:prstGeom>
        </p:spPr>
        <p:txBody>
          <a:bodyPr lIns="0" tIns="0" rIns="0" bIns="0" rtlCol="0" anchor="t">
            <a:spAutoFit/>
          </a:bodyPr>
          <a:lstStyle/>
          <a:p>
            <a:pPr algn="l">
              <a:lnSpc>
                <a:spcPts val="3640"/>
              </a:lnSpc>
              <a:spcBef>
                <a:spcPct val="0"/>
              </a:spcBef>
            </a:pPr>
            <a:r>
              <a:rPr lang="en-US" sz="2600" b="1" spc="-59">
                <a:solidFill>
                  <a:srgbClr val="322418"/>
                </a:solidFill>
                <a:latin typeface="Codec Pro Bold"/>
                <a:ea typeface="Codec Pro Bold"/>
                <a:cs typeface="Codec Pro Bold"/>
                <a:sym typeface="Codec Pro Bold"/>
              </a:rPr>
              <a:t>02. Estabilidad limitada en terrenos debiles</a:t>
            </a:r>
          </a:p>
        </p:txBody>
      </p:sp>
      <p:sp>
        <p:nvSpPr>
          <p:cNvPr id="22" name="TextBox 22"/>
          <p:cNvSpPr txBox="1"/>
          <p:nvPr/>
        </p:nvSpPr>
        <p:spPr>
          <a:xfrm>
            <a:off x="5351431" y="5510494"/>
            <a:ext cx="3720872" cy="2914396"/>
          </a:xfrm>
          <a:prstGeom prst="rect">
            <a:avLst/>
          </a:prstGeom>
        </p:spPr>
        <p:txBody>
          <a:bodyPr lIns="0" tIns="0" rIns="0" bIns="0" rtlCol="0" anchor="t">
            <a:spAutoFit/>
          </a:bodyPr>
          <a:lstStyle/>
          <a:p>
            <a:pPr algn="l">
              <a:lnSpc>
                <a:spcPts val="3857"/>
              </a:lnSpc>
            </a:pPr>
            <a:r>
              <a:rPr lang="en-US" sz="2900">
                <a:solidFill>
                  <a:srgbClr val="322418"/>
                </a:solidFill>
                <a:latin typeface="Quattrocento"/>
                <a:ea typeface="Quattrocento"/>
                <a:cs typeface="Quattrocento"/>
                <a:sym typeface="Quattrocento"/>
              </a:rPr>
              <a:t>No es adecuado para macizos rocosos de baja resistencia, ya que los pilares pueden fallar y causar colapsos.</a:t>
            </a:r>
          </a:p>
        </p:txBody>
      </p:sp>
      <p:sp>
        <p:nvSpPr>
          <p:cNvPr id="23" name="TextBox 23"/>
          <p:cNvSpPr txBox="1"/>
          <p:nvPr/>
        </p:nvSpPr>
        <p:spPr>
          <a:xfrm>
            <a:off x="13919988" y="3993014"/>
            <a:ext cx="3339312" cy="1400810"/>
          </a:xfrm>
          <a:prstGeom prst="rect">
            <a:avLst/>
          </a:prstGeom>
        </p:spPr>
        <p:txBody>
          <a:bodyPr lIns="0" tIns="0" rIns="0" bIns="0" rtlCol="0" anchor="t">
            <a:spAutoFit/>
          </a:bodyPr>
          <a:lstStyle/>
          <a:p>
            <a:pPr algn="l">
              <a:lnSpc>
                <a:spcPts val="3640"/>
              </a:lnSpc>
              <a:spcBef>
                <a:spcPct val="0"/>
              </a:spcBef>
            </a:pPr>
            <a:r>
              <a:rPr lang="en-US" sz="2600" b="1" spc="-59">
                <a:solidFill>
                  <a:srgbClr val="322418"/>
                </a:solidFill>
                <a:latin typeface="Codec Pro Bold"/>
                <a:ea typeface="Codec Pro Bold"/>
                <a:cs typeface="Codec Pro Bold"/>
                <a:sym typeface="Codec Pro Bold"/>
              </a:rPr>
              <a:t>04. Necesidad de mantenimiento constante</a:t>
            </a:r>
          </a:p>
        </p:txBody>
      </p:sp>
      <p:sp>
        <p:nvSpPr>
          <p:cNvPr id="24" name="TextBox 24"/>
          <p:cNvSpPr txBox="1"/>
          <p:nvPr/>
        </p:nvSpPr>
        <p:spPr>
          <a:xfrm>
            <a:off x="13526598" y="5520019"/>
            <a:ext cx="3650937" cy="3069166"/>
          </a:xfrm>
          <a:prstGeom prst="rect">
            <a:avLst/>
          </a:prstGeom>
        </p:spPr>
        <p:txBody>
          <a:bodyPr lIns="0" tIns="0" rIns="0" bIns="0" rtlCol="0" anchor="t">
            <a:spAutoFit/>
          </a:bodyPr>
          <a:lstStyle/>
          <a:p>
            <a:pPr algn="l">
              <a:lnSpc>
                <a:spcPts val="3487"/>
              </a:lnSpc>
            </a:pPr>
            <a:r>
              <a:rPr lang="en-US" sz="2621">
                <a:solidFill>
                  <a:srgbClr val="322418"/>
                </a:solidFill>
                <a:latin typeface="Quattrocento"/>
                <a:ea typeface="Quattrocento"/>
                <a:cs typeface="Quattrocento"/>
                <a:sym typeface="Quattrocento"/>
              </a:rPr>
              <a:t>La estabilidad del techo y los pilares requiere mantenimiento permanente y monitoreo continuo, incluso con profundidad creciente</a:t>
            </a:r>
          </a:p>
        </p:txBody>
      </p:sp>
      <p:sp>
        <p:nvSpPr>
          <p:cNvPr id="25" name="TextBox 25"/>
          <p:cNvSpPr txBox="1"/>
          <p:nvPr/>
        </p:nvSpPr>
        <p:spPr>
          <a:xfrm>
            <a:off x="9493990" y="3993014"/>
            <a:ext cx="3339312" cy="486410"/>
          </a:xfrm>
          <a:prstGeom prst="rect">
            <a:avLst/>
          </a:prstGeom>
        </p:spPr>
        <p:txBody>
          <a:bodyPr lIns="0" tIns="0" rIns="0" bIns="0" rtlCol="0" anchor="t">
            <a:spAutoFit/>
          </a:bodyPr>
          <a:lstStyle/>
          <a:p>
            <a:pPr algn="l">
              <a:lnSpc>
                <a:spcPts val="3640"/>
              </a:lnSpc>
              <a:spcBef>
                <a:spcPct val="0"/>
              </a:spcBef>
            </a:pPr>
            <a:r>
              <a:rPr lang="en-US" sz="2600" b="1" spc="-59">
                <a:solidFill>
                  <a:srgbClr val="322418"/>
                </a:solidFill>
                <a:latin typeface="Codec Pro Bold"/>
                <a:ea typeface="Codec Pro Bold"/>
                <a:cs typeface="Codec Pro Bold"/>
                <a:sym typeface="Codec Pro Bold"/>
              </a:rPr>
              <a:t>03. Riesgo de colpso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71502" y="427313"/>
            <a:ext cx="17012392" cy="9432375"/>
            <a:chOff x="0" y="0"/>
            <a:chExt cx="6336891" cy="3513435"/>
          </a:xfrm>
        </p:grpSpPr>
        <p:sp>
          <p:nvSpPr>
            <p:cNvPr id="3" name="Freeform 3"/>
            <p:cNvSpPr/>
            <p:nvPr/>
          </p:nvSpPr>
          <p:spPr>
            <a:xfrm>
              <a:off x="0" y="0"/>
              <a:ext cx="6336891" cy="3513435"/>
            </a:xfrm>
            <a:custGeom>
              <a:avLst/>
              <a:gdLst/>
              <a:ahLst/>
              <a:cxnLst/>
              <a:rect l="l" t="t" r="r" b="b"/>
              <a:pathLst>
                <a:path w="6336891" h="3513435">
                  <a:moveTo>
                    <a:pt x="0" y="0"/>
                  </a:moveTo>
                  <a:lnTo>
                    <a:pt x="6336891" y="0"/>
                  </a:lnTo>
                  <a:lnTo>
                    <a:pt x="6336891" y="3513435"/>
                  </a:lnTo>
                  <a:lnTo>
                    <a:pt x="0" y="3513435"/>
                  </a:lnTo>
                  <a:close/>
                </a:path>
              </a:pathLst>
            </a:custGeom>
            <a:solidFill>
              <a:srgbClr val="000000">
                <a:alpha val="0"/>
              </a:srgbClr>
            </a:solidFill>
            <a:ln w="38100" cap="sq">
              <a:solidFill>
                <a:srgbClr val="D6BBA6"/>
              </a:solidFill>
              <a:prstDash val="solid"/>
              <a:miter/>
            </a:ln>
          </p:spPr>
        </p:sp>
        <p:sp>
          <p:nvSpPr>
            <p:cNvPr id="4" name="TextBox 4"/>
            <p:cNvSpPr txBox="1"/>
            <p:nvPr/>
          </p:nvSpPr>
          <p:spPr>
            <a:xfrm>
              <a:off x="0" y="-9525"/>
              <a:ext cx="6336891" cy="3522960"/>
            </a:xfrm>
            <a:prstGeom prst="rect">
              <a:avLst/>
            </a:prstGeom>
          </p:spPr>
          <p:txBody>
            <a:bodyPr lIns="48876" tIns="48876" rIns="48876" bIns="48876" rtlCol="0" anchor="ctr"/>
            <a:lstStyle/>
            <a:p>
              <a:pPr algn="ctr">
                <a:lnSpc>
                  <a:spcPts val="1500"/>
                </a:lnSpc>
              </a:pPr>
              <a:endParaRPr/>
            </a:p>
          </p:txBody>
        </p:sp>
      </p:grpSp>
      <p:sp>
        <p:nvSpPr>
          <p:cNvPr id="5" name="TextBox 5"/>
          <p:cNvSpPr txBox="1"/>
          <p:nvPr/>
        </p:nvSpPr>
        <p:spPr>
          <a:xfrm>
            <a:off x="1028700" y="4196501"/>
            <a:ext cx="3945095" cy="3422881"/>
          </a:xfrm>
          <a:prstGeom prst="rect">
            <a:avLst/>
          </a:prstGeom>
        </p:spPr>
        <p:txBody>
          <a:bodyPr lIns="0" tIns="0" rIns="0" bIns="0" rtlCol="0" anchor="t">
            <a:spAutoFit/>
          </a:bodyPr>
          <a:lstStyle/>
          <a:p>
            <a:pPr algn="l">
              <a:lnSpc>
                <a:spcPts val="3896"/>
              </a:lnSpc>
            </a:pPr>
            <a:r>
              <a:rPr lang="en-US" sz="2783">
                <a:solidFill>
                  <a:srgbClr val="322418"/>
                </a:solidFill>
                <a:latin typeface="Quattrocento"/>
                <a:ea typeface="Quattrocento"/>
                <a:cs typeface="Quattrocento"/>
                <a:sym typeface="Quattrocento"/>
              </a:rPr>
              <a:t>Se aplica en yacimientos de cobre, plomo y zinc, donde se ajustan las dimensiones de cámaras y pilares para mejorar la recuperación y la seguridad</a:t>
            </a:r>
          </a:p>
        </p:txBody>
      </p:sp>
      <p:sp>
        <p:nvSpPr>
          <p:cNvPr id="6" name="TextBox 6"/>
          <p:cNvSpPr txBox="1"/>
          <p:nvPr/>
        </p:nvSpPr>
        <p:spPr>
          <a:xfrm>
            <a:off x="933450" y="2820072"/>
            <a:ext cx="5860092" cy="907951"/>
          </a:xfrm>
          <a:prstGeom prst="rect">
            <a:avLst/>
          </a:prstGeom>
        </p:spPr>
        <p:txBody>
          <a:bodyPr lIns="0" tIns="0" rIns="0" bIns="0" rtlCol="0" anchor="t">
            <a:spAutoFit/>
          </a:bodyPr>
          <a:lstStyle/>
          <a:p>
            <a:pPr algn="l">
              <a:lnSpc>
                <a:spcPts val="3505"/>
              </a:lnSpc>
            </a:pPr>
            <a:r>
              <a:rPr lang="en-US" sz="2503" spc="668">
                <a:solidFill>
                  <a:srgbClr val="322418"/>
                </a:solidFill>
                <a:latin typeface="Codec Pro"/>
                <a:ea typeface="Codec Pro"/>
                <a:cs typeface="Codec Pro"/>
                <a:sym typeface="Codec Pro"/>
              </a:rPr>
              <a:t>MINERIA DE DEPOSITOS TABULARES</a:t>
            </a:r>
          </a:p>
        </p:txBody>
      </p:sp>
      <p:sp>
        <p:nvSpPr>
          <p:cNvPr id="7" name="TextBox 7"/>
          <p:cNvSpPr txBox="1"/>
          <p:nvPr/>
        </p:nvSpPr>
        <p:spPr>
          <a:xfrm>
            <a:off x="6843877" y="4186976"/>
            <a:ext cx="4600246" cy="3462855"/>
          </a:xfrm>
          <a:prstGeom prst="rect">
            <a:avLst/>
          </a:prstGeom>
        </p:spPr>
        <p:txBody>
          <a:bodyPr lIns="0" tIns="0" rIns="0" bIns="0" rtlCol="0" anchor="t">
            <a:spAutoFit/>
          </a:bodyPr>
          <a:lstStyle/>
          <a:p>
            <a:pPr algn="l">
              <a:lnSpc>
                <a:spcPts val="3908"/>
              </a:lnSpc>
            </a:pPr>
            <a:r>
              <a:rPr lang="en-US" sz="2792">
                <a:solidFill>
                  <a:srgbClr val="322418"/>
                </a:solidFill>
                <a:latin typeface="Quattrocento"/>
                <a:ea typeface="Quattrocento"/>
                <a:cs typeface="Quattrocento"/>
                <a:sym typeface="Quattrocento"/>
              </a:rPr>
              <a:t>Con variantes como Post Pillar y Step Room and Pillar, el método se adapta a terrenos inclinados mediante diseños en ángulo y uso de relleno para sostener el techo</a:t>
            </a:r>
          </a:p>
        </p:txBody>
      </p:sp>
      <p:sp>
        <p:nvSpPr>
          <p:cNvPr id="8" name="TextBox 8"/>
          <p:cNvSpPr txBox="1"/>
          <p:nvPr/>
        </p:nvSpPr>
        <p:spPr>
          <a:xfrm>
            <a:off x="6843877" y="2820072"/>
            <a:ext cx="5414601" cy="907951"/>
          </a:xfrm>
          <a:prstGeom prst="rect">
            <a:avLst/>
          </a:prstGeom>
        </p:spPr>
        <p:txBody>
          <a:bodyPr lIns="0" tIns="0" rIns="0" bIns="0" rtlCol="0" anchor="t">
            <a:spAutoFit/>
          </a:bodyPr>
          <a:lstStyle/>
          <a:p>
            <a:pPr algn="l">
              <a:lnSpc>
                <a:spcPts val="3505"/>
              </a:lnSpc>
            </a:pPr>
            <a:r>
              <a:rPr lang="en-US" sz="2503" spc="668">
                <a:solidFill>
                  <a:srgbClr val="322418"/>
                </a:solidFill>
                <a:latin typeface="Codec Pro"/>
                <a:ea typeface="Codec Pro"/>
                <a:cs typeface="Codec Pro"/>
                <a:sym typeface="Codec Pro"/>
              </a:rPr>
              <a:t>MINERIA DE DEPOSITOS INCLINADOS</a:t>
            </a:r>
          </a:p>
        </p:txBody>
      </p:sp>
      <p:sp>
        <p:nvSpPr>
          <p:cNvPr id="9" name="TextBox 9"/>
          <p:cNvSpPr txBox="1"/>
          <p:nvPr/>
        </p:nvSpPr>
        <p:spPr>
          <a:xfrm>
            <a:off x="12659054" y="4186976"/>
            <a:ext cx="4600246" cy="4453455"/>
          </a:xfrm>
          <a:prstGeom prst="rect">
            <a:avLst/>
          </a:prstGeom>
        </p:spPr>
        <p:txBody>
          <a:bodyPr lIns="0" tIns="0" rIns="0" bIns="0" rtlCol="0" anchor="t">
            <a:spAutoFit/>
          </a:bodyPr>
          <a:lstStyle/>
          <a:p>
            <a:pPr algn="l">
              <a:lnSpc>
                <a:spcPts val="3908"/>
              </a:lnSpc>
            </a:pPr>
            <a:r>
              <a:rPr lang="en-US" sz="2792">
                <a:solidFill>
                  <a:srgbClr val="322418"/>
                </a:solidFill>
                <a:latin typeface="Quattrocento"/>
                <a:ea typeface="Quattrocento"/>
                <a:cs typeface="Quattrocento"/>
                <a:sym typeface="Quattrocento"/>
              </a:rPr>
              <a:t>Es ampliamente usado en la extracción de carbón, potasa (minerales provenientes del potasio), sal y trona (mineral compuesto de carbonato de sodio hidratado), gracias a su capacidad de mantener estabilidad mediante pilares bien dimensionados.</a:t>
            </a:r>
          </a:p>
        </p:txBody>
      </p:sp>
      <p:sp>
        <p:nvSpPr>
          <p:cNvPr id="10" name="TextBox 10"/>
          <p:cNvSpPr txBox="1"/>
          <p:nvPr/>
        </p:nvSpPr>
        <p:spPr>
          <a:xfrm>
            <a:off x="12659054" y="2820072"/>
            <a:ext cx="4862048" cy="907951"/>
          </a:xfrm>
          <a:prstGeom prst="rect">
            <a:avLst/>
          </a:prstGeom>
        </p:spPr>
        <p:txBody>
          <a:bodyPr lIns="0" tIns="0" rIns="0" bIns="0" rtlCol="0" anchor="t">
            <a:spAutoFit/>
          </a:bodyPr>
          <a:lstStyle/>
          <a:p>
            <a:pPr algn="l">
              <a:lnSpc>
                <a:spcPts val="3505"/>
              </a:lnSpc>
            </a:pPr>
            <a:r>
              <a:rPr lang="en-US" sz="2503" spc="668">
                <a:solidFill>
                  <a:srgbClr val="322418"/>
                </a:solidFill>
                <a:latin typeface="Codec Pro"/>
                <a:ea typeface="Codec Pro"/>
                <a:cs typeface="Codec Pro"/>
                <a:sym typeface="Codec Pro"/>
              </a:rPr>
              <a:t>MINERIA DE CARBON Y ROCAS BLANDAS</a:t>
            </a:r>
          </a:p>
        </p:txBody>
      </p:sp>
      <p:sp>
        <p:nvSpPr>
          <p:cNvPr id="11" name="TextBox 11"/>
          <p:cNvSpPr txBox="1"/>
          <p:nvPr/>
        </p:nvSpPr>
        <p:spPr>
          <a:xfrm>
            <a:off x="1028700" y="1042419"/>
            <a:ext cx="11720183" cy="821592"/>
          </a:xfrm>
          <a:prstGeom prst="rect">
            <a:avLst/>
          </a:prstGeom>
        </p:spPr>
        <p:txBody>
          <a:bodyPr lIns="0" tIns="0" rIns="0" bIns="0" rtlCol="0" anchor="t">
            <a:spAutoFit/>
          </a:bodyPr>
          <a:lstStyle/>
          <a:p>
            <a:pPr algn="l">
              <a:lnSpc>
                <a:spcPts val="6165"/>
              </a:lnSpc>
            </a:pPr>
            <a:r>
              <a:rPr lang="en-US" sz="4403" spc="1175">
                <a:solidFill>
                  <a:srgbClr val="322418"/>
                </a:solidFill>
                <a:latin typeface="Codec Pro"/>
                <a:ea typeface="Codec Pro"/>
                <a:cs typeface="Codec Pro"/>
                <a:sym typeface="Codec Pro"/>
              </a:rPr>
              <a:t>APLICACIONES DEL METODO</a:t>
            </a:r>
          </a:p>
        </p:txBody>
      </p:sp>
      <p:sp>
        <p:nvSpPr>
          <p:cNvPr id="12" name="Freeform 12"/>
          <p:cNvSpPr/>
          <p:nvPr/>
        </p:nvSpPr>
        <p:spPr>
          <a:xfrm rot="-10800000">
            <a:off x="13431289" y="0"/>
            <a:ext cx="4666695" cy="3728022"/>
          </a:xfrm>
          <a:custGeom>
            <a:avLst/>
            <a:gdLst/>
            <a:ahLst/>
            <a:cxnLst/>
            <a:rect l="l" t="t" r="r" b="b"/>
            <a:pathLst>
              <a:path w="4666695" h="3728022">
                <a:moveTo>
                  <a:pt x="0" y="0"/>
                </a:moveTo>
                <a:lnTo>
                  <a:pt x="4666695" y="0"/>
                </a:lnTo>
                <a:lnTo>
                  <a:pt x="4666695" y="3728022"/>
                </a:lnTo>
                <a:lnTo>
                  <a:pt x="0" y="37280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3" name="Freeform 13"/>
          <p:cNvSpPr/>
          <p:nvPr/>
        </p:nvSpPr>
        <p:spPr>
          <a:xfrm>
            <a:off x="307100" y="6962720"/>
            <a:ext cx="4064421" cy="3246892"/>
          </a:xfrm>
          <a:custGeom>
            <a:avLst/>
            <a:gdLst/>
            <a:ahLst/>
            <a:cxnLst/>
            <a:rect l="l" t="t" r="r" b="b"/>
            <a:pathLst>
              <a:path w="4064421" h="3246892">
                <a:moveTo>
                  <a:pt x="0" y="0"/>
                </a:moveTo>
                <a:lnTo>
                  <a:pt x="4064422" y="0"/>
                </a:lnTo>
                <a:lnTo>
                  <a:pt x="4064422" y="3246892"/>
                </a:lnTo>
                <a:lnTo>
                  <a:pt x="0" y="324689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1081</Words>
  <Application>Microsoft Office PowerPoint</Application>
  <PresentationFormat>Personalizado</PresentationFormat>
  <Paragraphs>64</Paragraphs>
  <Slides>11</Slides>
  <Notes>0</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Diapositivas Informe Proyecto Negocios Orgánico Marrón</dc:title>
  <dc:creator>HOME</dc:creator>
  <cp:lastModifiedBy>Martina Serrano</cp:lastModifiedBy>
  <cp:revision>3</cp:revision>
  <dcterms:created xsi:type="dcterms:W3CDTF">2006-08-16T00:00:00Z</dcterms:created>
  <dcterms:modified xsi:type="dcterms:W3CDTF">2025-07-02T12:17:03Z</dcterms:modified>
  <dc:identifier>DAGr9TIuXtk</dc:identifier>
</cp:coreProperties>
</file>