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4" r:id="rId8"/>
    <p:sldId id="265" r:id="rId9"/>
    <p:sldId id="266" r:id="rId10"/>
    <p:sldId id="267" r:id="rId11"/>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93" d="100"/>
          <a:sy n="93" d="100"/>
        </p:scale>
        <p:origin x="-726"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51435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891822" y="4213330"/>
            <a:ext cx="7382935"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89952" y="762743"/>
            <a:ext cx="7179733" cy="362373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90601" y="757238"/>
            <a:ext cx="7179733" cy="362373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2" y="526552"/>
            <a:ext cx="567831" cy="425873"/>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926299" y="491424"/>
            <a:ext cx="425196" cy="566928"/>
          </a:xfrm>
          <a:prstGeom prst="rect">
            <a:avLst/>
          </a:prstGeom>
          <a:noFill/>
        </p:spPr>
      </p:pic>
      <p:sp>
        <p:nvSpPr>
          <p:cNvPr id="2" name="Title 1"/>
          <p:cNvSpPr>
            <a:spLocks noGrp="1"/>
          </p:cNvSpPr>
          <p:nvPr>
            <p:ph type="ctrTitle"/>
          </p:nvPr>
        </p:nvSpPr>
        <p:spPr>
          <a:xfrm>
            <a:off x="1727201" y="1346201"/>
            <a:ext cx="5723468" cy="1371068"/>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1" y="2802467"/>
            <a:ext cx="5712179" cy="1143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6" y="4018194"/>
            <a:ext cx="1213821" cy="273844"/>
          </a:xfrm>
        </p:spPr>
        <p:txBody>
          <a:bodyPr/>
          <a:lstStyle/>
          <a:p>
            <a:fld id="{334FFDE6-1075-476A-BD1E-D214C20374FF}" type="datetimeFigureOut">
              <a:rPr lang="es-ES" smtClean="0"/>
              <a:t>06/08/2025</a:t>
            </a:fld>
            <a:endParaRPr lang="es-ES" dirty="0"/>
          </a:p>
        </p:txBody>
      </p:sp>
      <p:sp>
        <p:nvSpPr>
          <p:cNvPr id="5" name="Footer Placeholder 4"/>
          <p:cNvSpPr>
            <a:spLocks noGrp="1"/>
          </p:cNvSpPr>
          <p:nvPr>
            <p:ph type="ftr" sz="quarter" idx="11"/>
          </p:nvPr>
        </p:nvSpPr>
        <p:spPr>
          <a:xfrm>
            <a:off x="1174045" y="4018194"/>
            <a:ext cx="5034845" cy="273844"/>
          </a:xfrm>
        </p:spPr>
        <p:txBody>
          <a:bodyPr/>
          <a:lstStyle/>
          <a:p>
            <a:endParaRPr lang="es-ES" dirty="0"/>
          </a:p>
        </p:txBody>
      </p:sp>
      <p:sp>
        <p:nvSpPr>
          <p:cNvPr id="6" name="Slide Number Placeholder 5"/>
          <p:cNvSpPr>
            <a:spLocks noGrp="1"/>
          </p:cNvSpPr>
          <p:nvPr>
            <p:ph type="sldNum" sz="quarter" idx="12"/>
          </p:nvPr>
        </p:nvSpPr>
        <p:spPr>
          <a:xfrm>
            <a:off x="6213931" y="4018194"/>
            <a:ext cx="554023" cy="273844"/>
          </a:xfrm>
        </p:spPr>
        <p:txBody>
          <a:bodyPr/>
          <a:lstStyle>
            <a:lvl1pPr algn="ctr">
              <a:defRPr/>
            </a:lvl1pPr>
          </a:lstStyle>
          <a:p>
            <a:fld id="{06171DA3-E94C-462F-82F5-74A8C303BD23}" type="slidenum">
              <a:rPr lang="es-ES" smtClean="0"/>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06171DA3-E94C-462F-82F5-74A8C303BD23}"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694268"/>
            <a:ext cx="1430867" cy="35729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2" y="829735"/>
            <a:ext cx="5178779" cy="3302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06171DA3-E94C-462F-82F5-74A8C303BD23}" type="slidenum">
              <a:rPr lang="es-ES" smtClean="0"/>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06171DA3-E94C-462F-82F5-74A8C303BD23}" type="slidenum">
              <a:rPr lang="es-ES" smtClean="0"/>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1679573"/>
            <a:ext cx="6254044" cy="1021556"/>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8" y="2794001"/>
            <a:ext cx="6231467" cy="982133"/>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06171DA3-E94C-462F-82F5-74A8C303BD23}"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06171DA3-E94C-462F-82F5-74A8C303BD23}" type="slidenum">
              <a:rPr lang="es-ES" smtClean="0"/>
              <a:t>‹Nº›</a:t>
            </a:fld>
            <a:endParaRPr lang="es-ES" dirty="0"/>
          </a:p>
        </p:txBody>
      </p:sp>
      <p:sp>
        <p:nvSpPr>
          <p:cNvPr id="9" name="Content Placeholder 8"/>
          <p:cNvSpPr>
            <a:spLocks noGrp="1"/>
          </p:cNvSpPr>
          <p:nvPr>
            <p:ph sz="quarter" idx="13"/>
          </p:nvPr>
        </p:nvSpPr>
        <p:spPr>
          <a:xfrm>
            <a:off x="1298448" y="1591055"/>
            <a:ext cx="3200400" cy="270205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1589485"/>
            <a:ext cx="3200400" cy="270390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70" y="1591734"/>
            <a:ext cx="2939521" cy="615156"/>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1591733"/>
            <a:ext cx="2944368" cy="61722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06171DA3-E94C-462F-82F5-74A8C303BD23}" type="slidenum">
              <a:rPr lang="es-ES" smtClean="0"/>
              <a:t>‹Nº›</a:t>
            </a:fld>
            <a:endParaRPr lang="es-ES" dirty="0"/>
          </a:p>
        </p:txBody>
      </p:sp>
      <p:sp>
        <p:nvSpPr>
          <p:cNvPr id="11" name="Content Placeholder 10"/>
          <p:cNvSpPr>
            <a:spLocks noGrp="1"/>
          </p:cNvSpPr>
          <p:nvPr>
            <p:ph sz="quarter" idx="13"/>
          </p:nvPr>
        </p:nvSpPr>
        <p:spPr>
          <a:xfrm>
            <a:off x="1298448" y="2208276"/>
            <a:ext cx="3227832" cy="20848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208610"/>
            <a:ext cx="3227832" cy="20848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06171DA3-E94C-462F-82F5-74A8C303BD23}"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4FFDE6-1075-476A-BD1E-D214C20374FF}" type="datetimeFigureOut">
              <a:rPr lang="es-ES" smtClean="0"/>
              <a:t>06/08/2025</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06171DA3-E94C-462F-82F5-74A8C303BD23}"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51435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p:cNvSpPr/>
          <p:nvPr/>
        </p:nvSpPr>
        <p:spPr>
          <a:xfrm rot="10800000">
            <a:off x="632178" y="4543528"/>
            <a:ext cx="7721601"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60000">
            <a:off x="4468873" y="453872"/>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rot="60000">
            <a:off x="4471417" y="452628"/>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9205" y="432651"/>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540000">
            <a:off x="749809" y="432054"/>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7" y="220465"/>
            <a:ext cx="567831" cy="425873"/>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350513" y="179006"/>
            <a:ext cx="425196" cy="566928"/>
          </a:xfrm>
          <a:prstGeom prst="rect">
            <a:avLst/>
          </a:prstGeom>
          <a:noFill/>
        </p:spPr>
      </p:pic>
      <p:sp>
        <p:nvSpPr>
          <p:cNvPr id="2" name="Title 1"/>
          <p:cNvSpPr>
            <a:spLocks noGrp="1"/>
          </p:cNvSpPr>
          <p:nvPr>
            <p:ph type="title"/>
          </p:nvPr>
        </p:nvSpPr>
        <p:spPr>
          <a:xfrm rot="-60000">
            <a:off x="1108976" y="1515032"/>
            <a:ext cx="3064827" cy="1127278"/>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863245"/>
            <a:ext cx="3020792" cy="3469117"/>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6" y="2717811"/>
            <a:ext cx="3048891" cy="15753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699" y="4414254"/>
            <a:ext cx="1213821" cy="273844"/>
          </a:xfrm>
        </p:spPr>
        <p:txBody>
          <a:bodyPr/>
          <a:lstStyle/>
          <a:p>
            <a:fld id="{334FFDE6-1075-476A-BD1E-D214C20374FF}" type="datetimeFigureOut">
              <a:rPr lang="es-ES" smtClean="0"/>
              <a:t>06/08/2025</a:t>
            </a:fld>
            <a:endParaRPr lang="es-ES" dirty="0"/>
          </a:p>
        </p:txBody>
      </p:sp>
      <p:sp>
        <p:nvSpPr>
          <p:cNvPr id="6" name="Footer Placeholder 5"/>
          <p:cNvSpPr>
            <a:spLocks noGrp="1"/>
          </p:cNvSpPr>
          <p:nvPr>
            <p:ph type="ftr" sz="quarter" idx="11"/>
          </p:nvPr>
        </p:nvSpPr>
        <p:spPr>
          <a:xfrm rot="-60000">
            <a:off x="914555" y="4371946"/>
            <a:ext cx="3522607" cy="273844"/>
          </a:xfrm>
        </p:spPr>
        <p:txBody>
          <a:bodyPr/>
          <a:lstStyle/>
          <a:p>
            <a:endParaRPr lang="es-ES" dirty="0"/>
          </a:p>
        </p:txBody>
      </p:sp>
      <p:sp>
        <p:nvSpPr>
          <p:cNvPr id="7" name="Slide Number Placeholder 6"/>
          <p:cNvSpPr>
            <a:spLocks noGrp="1"/>
          </p:cNvSpPr>
          <p:nvPr>
            <p:ph type="sldNum" sz="quarter" idx="12"/>
          </p:nvPr>
        </p:nvSpPr>
        <p:spPr>
          <a:xfrm rot="60000">
            <a:off x="7557314" y="4422721"/>
            <a:ext cx="554023" cy="273844"/>
          </a:xfrm>
        </p:spPr>
        <p:txBody>
          <a:bodyPr/>
          <a:lstStyle/>
          <a:p>
            <a:fld id="{06171DA3-E94C-462F-82F5-74A8C303BD23}" type="slidenum">
              <a:rPr lang="es-ES" smtClean="0"/>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51435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Freeform 30"/>
          <p:cNvSpPr/>
          <p:nvPr/>
        </p:nvSpPr>
        <p:spPr>
          <a:xfrm rot="10800000">
            <a:off x="632178" y="4543528"/>
            <a:ext cx="7721601"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1540000">
            <a:off x="749205" y="432651"/>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40000">
            <a:off x="745059" y="431827"/>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rot="60000">
            <a:off x="4468873" y="453872"/>
            <a:ext cx="3788941" cy="4291722"/>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60000">
            <a:off x="4464769" y="452940"/>
            <a:ext cx="3788941" cy="4291722"/>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7" y="220465"/>
            <a:ext cx="567831" cy="425873"/>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350513" y="179006"/>
            <a:ext cx="425196" cy="566928"/>
          </a:xfrm>
          <a:prstGeom prst="rect">
            <a:avLst/>
          </a:prstGeom>
          <a:noFill/>
        </p:spPr>
      </p:pic>
      <p:sp>
        <p:nvSpPr>
          <p:cNvPr id="2" name="Title 1"/>
          <p:cNvSpPr>
            <a:spLocks noGrp="1"/>
          </p:cNvSpPr>
          <p:nvPr>
            <p:ph type="title"/>
          </p:nvPr>
        </p:nvSpPr>
        <p:spPr>
          <a:xfrm rot="-60000">
            <a:off x="1106424" y="1515618"/>
            <a:ext cx="3063240" cy="1124712"/>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6" y="905454"/>
            <a:ext cx="2913863" cy="3404559"/>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rot="-60000">
            <a:off x="1152144" y="2715768"/>
            <a:ext cx="3044952" cy="157734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7" y="4416553"/>
            <a:ext cx="1213821" cy="273844"/>
          </a:xfrm>
        </p:spPr>
        <p:txBody>
          <a:bodyPr/>
          <a:lstStyle/>
          <a:p>
            <a:fld id="{334FFDE6-1075-476A-BD1E-D214C20374FF}" type="datetimeFigureOut">
              <a:rPr lang="es-ES" smtClean="0"/>
              <a:t>06/08/2025</a:t>
            </a:fld>
            <a:endParaRPr lang="es-ES" dirty="0"/>
          </a:p>
        </p:txBody>
      </p:sp>
      <p:sp>
        <p:nvSpPr>
          <p:cNvPr id="6" name="Footer Placeholder 5"/>
          <p:cNvSpPr>
            <a:spLocks noGrp="1"/>
          </p:cNvSpPr>
          <p:nvPr>
            <p:ph type="ftr" sz="quarter" idx="11"/>
          </p:nvPr>
        </p:nvSpPr>
        <p:spPr>
          <a:xfrm rot="-60000">
            <a:off x="914570" y="4373278"/>
            <a:ext cx="3319043" cy="273844"/>
          </a:xfrm>
        </p:spPr>
        <p:txBody>
          <a:bodyPr/>
          <a:lstStyle/>
          <a:p>
            <a:endParaRPr lang="es-ES" dirty="0"/>
          </a:p>
        </p:txBody>
      </p:sp>
      <p:sp>
        <p:nvSpPr>
          <p:cNvPr id="7" name="Slide Number Placeholder 6"/>
          <p:cNvSpPr>
            <a:spLocks noGrp="1"/>
          </p:cNvSpPr>
          <p:nvPr>
            <p:ph type="sldNum" sz="quarter" idx="12"/>
          </p:nvPr>
        </p:nvSpPr>
        <p:spPr>
          <a:xfrm rot="60000">
            <a:off x="7562090" y="4425020"/>
            <a:ext cx="554023" cy="273844"/>
          </a:xfrm>
        </p:spPr>
        <p:txBody>
          <a:bodyPr/>
          <a:lstStyle/>
          <a:p>
            <a:fld id="{06171DA3-E94C-462F-82F5-74A8C303BD23}" type="slidenum">
              <a:rPr lang="es-ES" smtClean="0"/>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51435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9"/>
          <p:cNvSpPr/>
          <p:nvPr/>
        </p:nvSpPr>
        <p:spPr>
          <a:xfrm rot="10800000">
            <a:off x="628651" y="4551997"/>
            <a:ext cx="7920991" cy="402908"/>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31520" y="431483"/>
            <a:ext cx="7696200" cy="428625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31520" y="432054"/>
            <a:ext cx="7696200" cy="428625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2" y="204818"/>
            <a:ext cx="567831" cy="425873"/>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85945" y="152756"/>
            <a:ext cx="425196" cy="566928"/>
          </a:xfrm>
          <a:prstGeom prst="rect">
            <a:avLst/>
          </a:prstGeom>
          <a:noFill/>
        </p:spPr>
      </p:pic>
      <p:sp>
        <p:nvSpPr>
          <p:cNvPr id="2" name="Title Placeholder 1"/>
          <p:cNvSpPr>
            <a:spLocks noGrp="1"/>
          </p:cNvSpPr>
          <p:nvPr>
            <p:ph type="title"/>
          </p:nvPr>
        </p:nvSpPr>
        <p:spPr>
          <a:xfrm>
            <a:off x="1095024" y="613187"/>
            <a:ext cx="6965245" cy="901864"/>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1" y="1589443"/>
            <a:ext cx="6196405" cy="2702859"/>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89" y="4356864"/>
            <a:ext cx="1213821" cy="273844"/>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334FFDE6-1075-476A-BD1E-D214C20374FF}" type="datetimeFigureOut">
              <a:rPr lang="es-ES" smtClean="0"/>
              <a:t>06/08/2025</a:t>
            </a:fld>
            <a:endParaRPr lang="es-ES" dirty="0"/>
          </a:p>
        </p:txBody>
      </p:sp>
      <p:sp>
        <p:nvSpPr>
          <p:cNvPr id="5" name="Footer Placeholder 4"/>
          <p:cNvSpPr>
            <a:spLocks noGrp="1"/>
          </p:cNvSpPr>
          <p:nvPr>
            <p:ph type="ftr" sz="quarter" idx="3"/>
          </p:nvPr>
        </p:nvSpPr>
        <p:spPr>
          <a:xfrm>
            <a:off x="914401" y="4356864"/>
            <a:ext cx="5540188" cy="273844"/>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ES" dirty="0"/>
          </a:p>
        </p:txBody>
      </p:sp>
      <p:sp>
        <p:nvSpPr>
          <p:cNvPr id="6" name="Slide Number Placeholder 5"/>
          <p:cNvSpPr>
            <a:spLocks noGrp="1"/>
          </p:cNvSpPr>
          <p:nvPr>
            <p:ph type="sldNum" sz="quarter" idx="4"/>
          </p:nvPr>
        </p:nvSpPr>
        <p:spPr>
          <a:xfrm>
            <a:off x="7670203" y="4356864"/>
            <a:ext cx="554023" cy="273844"/>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06171DA3-E94C-462F-82F5-74A8C303BD23}"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aulaclic.es/powerpoint-2016/t_15_1.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oncepto.de/power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heknowledgeacademy.com/blog/features-of-power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tudocu.com/es-mx/messages/question/8302579/cuales-son-los-elementos-que-componen-a-powerpoi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softzone.es/noticias/programas/tip-vistas-patrones-powerpoi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aulaclic.es/powerpoint-2016/t_15_1.ht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835696" y="686431"/>
            <a:ext cx="5723468" cy="1371068"/>
          </a:xfrm>
        </p:spPr>
        <p:txBody>
          <a:bodyPr>
            <a:normAutofit/>
          </a:bodyPr>
          <a:lstStyle/>
          <a:p>
            <a:r>
              <a:rPr lang="es-MX" sz="3200" dirty="0" smtClean="0">
                <a:latin typeface="Algerian" pitchFamily="82" charset="0"/>
              </a:rPr>
              <a:t>trabajo practico power point</a:t>
            </a:r>
            <a:endParaRPr lang="es-ES" sz="3200" dirty="0">
              <a:latin typeface="Algerian" pitchFamily="82" charset="0"/>
            </a:endParaRPr>
          </a:p>
        </p:txBody>
      </p:sp>
      <p:sp>
        <p:nvSpPr>
          <p:cNvPr id="3" name="2 Subtítulo"/>
          <p:cNvSpPr>
            <a:spLocks noGrp="1"/>
          </p:cNvSpPr>
          <p:nvPr>
            <p:ph type="subTitle" idx="1"/>
          </p:nvPr>
        </p:nvSpPr>
        <p:spPr>
          <a:xfrm>
            <a:off x="1371600" y="2571750"/>
            <a:ext cx="3776464" cy="1728192"/>
          </a:xfrm>
        </p:spPr>
        <p:txBody>
          <a:bodyPr>
            <a:normAutofit fontScale="92500" lnSpcReduction="20000"/>
          </a:bodyPr>
          <a:lstStyle/>
          <a:p>
            <a:r>
              <a:rPr lang="es-MX" u="sng" dirty="0" smtClean="0">
                <a:solidFill>
                  <a:srgbClr val="00B050"/>
                </a:solidFill>
                <a:effectLst>
                  <a:outerShdw blurRad="38100" dist="38100" dir="2700000" algn="tl">
                    <a:srgbClr val="000000">
                      <a:alpha val="43137"/>
                    </a:srgbClr>
                  </a:outerShdw>
                </a:effectLst>
              </a:rPr>
              <a:t>ALUMNO:NUÑEZ LISANDRO</a:t>
            </a:r>
          </a:p>
          <a:p>
            <a:r>
              <a:rPr lang="es-MX" u="sng" dirty="0" smtClean="0">
                <a:solidFill>
                  <a:srgbClr val="00B050"/>
                </a:solidFill>
                <a:effectLst>
                  <a:outerShdw blurRad="38100" dist="38100" dir="2700000" algn="tl">
                    <a:srgbClr val="000000">
                      <a:alpha val="43137"/>
                    </a:srgbClr>
                  </a:outerShdw>
                </a:effectLst>
              </a:rPr>
              <a:t>PROFESORA: ANDREA GOMEZ</a:t>
            </a:r>
          </a:p>
          <a:p>
            <a:r>
              <a:rPr lang="es-MX" u="sng" dirty="0" smtClean="0">
                <a:solidFill>
                  <a:srgbClr val="00B050"/>
                </a:solidFill>
                <a:effectLst>
                  <a:outerShdw blurRad="38100" dist="38100" dir="2700000" algn="tl">
                    <a:srgbClr val="000000">
                      <a:alpha val="43137"/>
                    </a:srgbClr>
                  </a:outerShdw>
                </a:effectLst>
              </a:rPr>
              <a:t>CURSO:1 A</a:t>
            </a:r>
          </a:p>
          <a:p>
            <a:r>
              <a:rPr lang="es-MX" u="sng" dirty="0" smtClean="0">
                <a:solidFill>
                  <a:srgbClr val="00B050"/>
                </a:solidFill>
                <a:effectLst>
                  <a:outerShdw blurRad="38100" dist="38100" dir="2700000" algn="tl">
                    <a:srgbClr val="000000">
                      <a:alpha val="43137"/>
                    </a:srgbClr>
                  </a:outerShdw>
                </a:effectLst>
              </a:rPr>
              <a:t>AÑO:2025</a:t>
            </a:r>
          </a:p>
          <a:p>
            <a:r>
              <a:rPr lang="es-MX" u="sng" dirty="0" smtClean="0">
                <a:solidFill>
                  <a:srgbClr val="00B050"/>
                </a:solidFill>
                <a:effectLst>
                  <a:outerShdw blurRad="38100" dist="38100" dir="2700000" algn="tl">
                    <a:srgbClr val="000000">
                      <a:alpha val="43137"/>
                    </a:srgbClr>
                  </a:outerShdw>
                </a:effectLst>
              </a:rPr>
              <a:t>COLEGIO:DEL PRADO</a:t>
            </a:r>
          </a:p>
          <a:p>
            <a:endParaRPr lang="es-ES" u="sng" dirty="0">
              <a:solidFill>
                <a:srgbClr val="00B05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932" y="0"/>
            <a:ext cx="144016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Lionel Messi Soccer GIF by FC Barcelona - Find &amp; Share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39702"/>
            <a:ext cx="3269800" cy="224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6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23478"/>
            <a:ext cx="6965245" cy="901864"/>
          </a:xfrm>
        </p:spPr>
        <p:txBody>
          <a:bodyPr>
            <a:normAutofit/>
          </a:bodyPr>
          <a:lstStyle/>
          <a:p>
            <a:r>
              <a:rPr lang="es-MX" sz="2000" b="1" dirty="0" smtClean="0">
                <a:solidFill>
                  <a:schemeClr val="bg2">
                    <a:lumMod val="50000"/>
                  </a:schemeClr>
                </a:solidFill>
              </a:rPr>
              <a:t>TRANSICION</a:t>
            </a:r>
            <a:endParaRPr lang="es-ES" sz="2000" b="1" dirty="0">
              <a:solidFill>
                <a:schemeClr val="bg2">
                  <a:lumMod val="50000"/>
                </a:schemeClr>
              </a:solidFill>
            </a:endParaRPr>
          </a:p>
        </p:txBody>
      </p:sp>
      <p:sp>
        <p:nvSpPr>
          <p:cNvPr id="3" name="2 Marcador de contenido"/>
          <p:cNvSpPr>
            <a:spLocks noGrp="1"/>
          </p:cNvSpPr>
          <p:nvPr>
            <p:ph idx="1"/>
          </p:nvPr>
        </p:nvSpPr>
        <p:spPr>
          <a:xfrm>
            <a:off x="683568" y="627534"/>
            <a:ext cx="6196405" cy="3528392"/>
          </a:xfrm>
        </p:spPr>
        <p:txBody>
          <a:bodyPr>
            <a:noAutofit/>
          </a:bodyPr>
          <a:lstStyle/>
          <a:p>
            <a:pPr marL="0" indent="0">
              <a:buNone/>
            </a:pPr>
            <a:r>
              <a:rPr lang="es-419" sz="1800" dirty="0">
                <a:solidFill>
                  <a:schemeClr val="bg2">
                    <a:lumMod val="50000"/>
                  </a:schemeClr>
                </a:solidFill>
              </a:rPr>
              <a:t>Una transición es un efecto de animación que tiene lugar cuando pasas de una diapositiva a la siguiente. En el editor de presentaciones ONLYOFFICE, puedes elegir un efecto para una sola diapositiva o para toda la presentación, controlar la velocidad, e incluso personalizar las propiedades de los efectos de transición</a:t>
            </a:r>
            <a:r>
              <a:rPr lang="es-419" sz="1800" dirty="0" smtClean="0">
                <a:solidFill>
                  <a:schemeClr val="bg2">
                    <a:lumMod val="50000"/>
                  </a:schemeClr>
                </a:solidFill>
              </a:rPr>
              <a:t>.</a:t>
            </a:r>
            <a:endParaRPr lang="es-419" sz="1800" dirty="0">
              <a:solidFill>
                <a:schemeClr val="bg2">
                  <a:lumMod val="50000"/>
                </a:schemeClr>
              </a:solidFill>
            </a:endParaRPr>
          </a:p>
          <a:p>
            <a:pPr marL="0" indent="0">
              <a:buNone/>
            </a:pPr>
            <a:r>
              <a:rPr lang="es-ES" sz="1800" dirty="0" smtClean="0">
                <a:solidFill>
                  <a:schemeClr val="bg2">
                    <a:lumMod val="50000"/>
                  </a:schemeClr>
                </a:solidFill>
                <a:hlinkClick r:id="rId2"/>
              </a:rPr>
              <a:t>https://www.aulaclic.es/powerpoint-2016/t_15_1.htm</a:t>
            </a:r>
            <a:endParaRPr lang="es-ES" sz="1800" dirty="0" smtClean="0">
              <a:solidFill>
                <a:schemeClr val="bg2">
                  <a:lumMod val="50000"/>
                </a:schemeClr>
              </a:solidFill>
            </a:endParaRPr>
          </a:p>
          <a:p>
            <a:pPr marL="0" indent="0">
              <a:buNone/>
            </a:pPr>
            <a:endParaRPr lang="es-ES" sz="1800" dirty="0">
              <a:solidFill>
                <a:schemeClr val="bg2">
                  <a:lumMod val="50000"/>
                </a:schemeClr>
              </a:solidFill>
            </a:endParaRPr>
          </a:p>
          <a:p>
            <a:pPr marL="0" indent="0">
              <a:buNone/>
            </a:pPr>
            <a:endParaRPr lang="es-419" sz="1800" dirty="0" smtClean="0">
              <a:solidFill>
                <a:schemeClr val="bg2">
                  <a:lumMod val="50000"/>
                </a:schemeClr>
              </a:solidFill>
            </a:endParaRPr>
          </a:p>
          <a:p>
            <a:pPr marL="0" indent="0">
              <a:buNone/>
            </a:pPr>
            <a:endParaRPr lang="es-419" sz="1800" dirty="0" smtClean="0">
              <a:solidFill>
                <a:schemeClr val="bg2">
                  <a:lumMod val="50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3291830"/>
            <a:ext cx="2207371" cy="143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976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smtClean="0"/>
              <a:t>PREGUNTAS</a:t>
            </a:r>
            <a:endParaRPr lang="es-E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14816" y="1589088"/>
            <a:ext cx="4693730" cy="270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717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80">
                                          <p:stCondLst>
                                            <p:cond delay="0"/>
                                          </p:stCondLst>
                                        </p:cTn>
                                        <p:tgtEl>
                                          <p:spTgt spid="2051"/>
                                        </p:tgtEl>
                                      </p:cBhvr>
                                    </p:animEffect>
                                    <p:anim calcmode="lin" valueType="num">
                                      <p:cBhvr>
                                        <p:cTn id="8"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1"/>
                                        </p:tgtEl>
                                      </p:cBhvr>
                                      <p:to x="100000" y="60000"/>
                                    </p:animScale>
                                    <p:animScale>
                                      <p:cBhvr>
                                        <p:cTn id="14" dur="166" decel="50000">
                                          <p:stCondLst>
                                            <p:cond delay="676"/>
                                          </p:stCondLst>
                                        </p:cTn>
                                        <p:tgtEl>
                                          <p:spTgt spid="2051"/>
                                        </p:tgtEl>
                                      </p:cBhvr>
                                      <p:to x="100000" y="100000"/>
                                    </p:animScale>
                                    <p:animScale>
                                      <p:cBhvr>
                                        <p:cTn id="15" dur="26">
                                          <p:stCondLst>
                                            <p:cond delay="1312"/>
                                          </p:stCondLst>
                                        </p:cTn>
                                        <p:tgtEl>
                                          <p:spTgt spid="2051"/>
                                        </p:tgtEl>
                                      </p:cBhvr>
                                      <p:to x="100000" y="80000"/>
                                    </p:animScale>
                                    <p:animScale>
                                      <p:cBhvr>
                                        <p:cTn id="16" dur="166" decel="50000">
                                          <p:stCondLst>
                                            <p:cond delay="1338"/>
                                          </p:stCondLst>
                                        </p:cTn>
                                        <p:tgtEl>
                                          <p:spTgt spid="2051"/>
                                        </p:tgtEl>
                                      </p:cBhvr>
                                      <p:to x="100000" y="100000"/>
                                    </p:animScale>
                                    <p:animScale>
                                      <p:cBhvr>
                                        <p:cTn id="17" dur="26">
                                          <p:stCondLst>
                                            <p:cond delay="1642"/>
                                          </p:stCondLst>
                                        </p:cTn>
                                        <p:tgtEl>
                                          <p:spTgt spid="2051"/>
                                        </p:tgtEl>
                                      </p:cBhvr>
                                      <p:to x="100000" y="90000"/>
                                    </p:animScale>
                                    <p:animScale>
                                      <p:cBhvr>
                                        <p:cTn id="18" dur="166" decel="50000">
                                          <p:stCondLst>
                                            <p:cond delay="1668"/>
                                          </p:stCondLst>
                                        </p:cTn>
                                        <p:tgtEl>
                                          <p:spTgt spid="2051"/>
                                        </p:tgtEl>
                                      </p:cBhvr>
                                      <p:to x="100000" y="100000"/>
                                    </p:animScale>
                                    <p:animScale>
                                      <p:cBhvr>
                                        <p:cTn id="19" dur="26">
                                          <p:stCondLst>
                                            <p:cond delay="1808"/>
                                          </p:stCondLst>
                                        </p:cTn>
                                        <p:tgtEl>
                                          <p:spTgt spid="2051"/>
                                        </p:tgtEl>
                                      </p:cBhvr>
                                      <p:to x="100000" y="95000"/>
                                    </p:animScale>
                                    <p:animScale>
                                      <p:cBhvr>
                                        <p:cTn id="20" dur="166" decel="50000">
                                          <p:stCondLst>
                                            <p:cond delay="1834"/>
                                          </p:stCondLst>
                                        </p:cTn>
                                        <p:tgtEl>
                                          <p:spTgt spid="20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23478"/>
            <a:ext cx="6400800" cy="1002382"/>
          </a:xfrm>
        </p:spPr>
        <p:txBody>
          <a:bodyPr>
            <a:normAutofit/>
          </a:bodyPr>
          <a:lstStyle/>
          <a:p>
            <a:r>
              <a:rPr lang="es-MX" sz="2400" dirty="0" smtClean="0">
                <a:solidFill>
                  <a:schemeClr val="accent1">
                    <a:lumMod val="60000"/>
                    <a:lumOff val="40000"/>
                  </a:schemeClr>
                </a:solidFill>
                <a:latin typeface="Algerian" pitchFamily="82" charset="0"/>
              </a:rPr>
              <a:t>DEFINICION DER POWERPOINT Y UTILIDAD</a:t>
            </a:r>
            <a:endParaRPr lang="es-ES" sz="2400" dirty="0">
              <a:solidFill>
                <a:schemeClr val="accent1">
                  <a:lumMod val="60000"/>
                  <a:lumOff val="40000"/>
                </a:schemeClr>
              </a:solidFill>
              <a:latin typeface="Algerian" pitchFamily="82" charset="0"/>
            </a:endParaRPr>
          </a:p>
        </p:txBody>
      </p:sp>
      <p:sp>
        <p:nvSpPr>
          <p:cNvPr id="3" name="2 Marcador de contenido"/>
          <p:cNvSpPr>
            <a:spLocks noGrp="1"/>
          </p:cNvSpPr>
          <p:nvPr>
            <p:ph idx="1"/>
          </p:nvPr>
        </p:nvSpPr>
        <p:spPr>
          <a:xfrm>
            <a:off x="683568" y="771550"/>
            <a:ext cx="6196405" cy="2808311"/>
          </a:xfrm>
        </p:spPr>
        <p:txBody>
          <a:bodyPr>
            <a:noAutofit/>
          </a:bodyPr>
          <a:lstStyle/>
          <a:p>
            <a:pPr marL="0" indent="0">
              <a:buNone/>
            </a:pPr>
            <a:r>
              <a:rPr lang="es-419" b="1" i="1" dirty="0">
                <a:solidFill>
                  <a:schemeClr val="accent1">
                    <a:lumMod val="60000"/>
                    <a:lumOff val="40000"/>
                  </a:schemeClr>
                </a:solidFill>
              </a:rPr>
              <a:t>PowerPoint es un programa informático que tiene como fin realizar presentaciones en forma de diapositivas. Se podría decir que las tres funciones principales de este programa </a:t>
            </a:r>
            <a:endParaRPr lang="es-419" b="1" i="1" dirty="0" smtClean="0">
              <a:solidFill>
                <a:schemeClr val="accent1">
                  <a:lumMod val="60000"/>
                  <a:lumOff val="40000"/>
                </a:schemeClr>
              </a:solidFill>
            </a:endParaRPr>
          </a:p>
          <a:p>
            <a:pPr marL="0" indent="0">
              <a:buNone/>
            </a:pPr>
            <a:r>
              <a:rPr lang="es-ES" b="1" i="1" dirty="0" smtClean="0">
                <a:solidFill>
                  <a:srgbClr val="FF0000"/>
                </a:solidFill>
                <a:hlinkClick r:id="rId2"/>
              </a:rPr>
              <a:t>https</a:t>
            </a:r>
            <a:r>
              <a:rPr lang="es-ES" b="1" i="1" dirty="0">
                <a:solidFill>
                  <a:srgbClr val="FF0000"/>
                </a:solidFill>
                <a:hlinkClick r:id="rId2"/>
              </a:rPr>
              <a:t>://concepto.de/powerpoint</a:t>
            </a:r>
            <a:r>
              <a:rPr lang="es-ES" b="1" i="1" dirty="0" smtClean="0">
                <a:solidFill>
                  <a:srgbClr val="FF0000"/>
                </a:solidFill>
                <a:hlinkClick r:id="rId2"/>
              </a:rPr>
              <a:t>/</a:t>
            </a:r>
            <a:endParaRPr lang="es-ES" b="1" i="1" dirty="0" smtClean="0">
              <a:solidFill>
                <a:srgbClr val="FF0000"/>
              </a:solidFill>
            </a:endParaRPr>
          </a:p>
          <a:p>
            <a:pPr marL="0" indent="0">
              <a:buNone/>
            </a:pPr>
            <a:endParaRPr lang="es-ES" sz="2000" b="1" i="1" dirty="0" smtClean="0">
              <a:solidFill>
                <a:srgbClr val="FF0000"/>
              </a:solidFill>
            </a:endParaRPr>
          </a:p>
          <a:p>
            <a:pPr marL="0" indent="0">
              <a:buNone/>
            </a:pPr>
            <a:endParaRPr lang="es-ES" sz="1600" dirty="0">
              <a:solidFill>
                <a:srgbClr val="FF0000"/>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3147814"/>
            <a:ext cx="2592288" cy="153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19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71600" y="267494"/>
            <a:ext cx="6400800" cy="1512168"/>
          </a:xfrm>
        </p:spPr>
        <p:txBody>
          <a:bodyPr>
            <a:normAutofit/>
          </a:bodyPr>
          <a:lstStyle/>
          <a:p>
            <a:r>
              <a:rPr lang="es-MX" sz="2400" dirty="0" smtClean="0">
                <a:solidFill>
                  <a:srgbClr val="0070C0"/>
                </a:solidFill>
                <a:latin typeface="Algerian" pitchFamily="82" charset="0"/>
              </a:rPr>
              <a:t>CARACTERISTICAS MAS IMPORTANTES DE POWER POINT</a:t>
            </a:r>
            <a:endParaRPr lang="es-ES" sz="2400" dirty="0">
              <a:solidFill>
                <a:srgbClr val="0070C0"/>
              </a:solidFill>
              <a:latin typeface="Algerian" pitchFamily="82" charset="0"/>
            </a:endParaRPr>
          </a:p>
        </p:txBody>
      </p:sp>
      <p:sp>
        <p:nvSpPr>
          <p:cNvPr id="3" name="2 Marcador de contenido"/>
          <p:cNvSpPr>
            <a:spLocks noGrp="1"/>
          </p:cNvSpPr>
          <p:nvPr>
            <p:ph idx="1"/>
          </p:nvPr>
        </p:nvSpPr>
        <p:spPr>
          <a:xfrm>
            <a:off x="683568" y="1347614"/>
            <a:ext cx="6400800" cy="2286001"/>
          </a:xfrm>
        </p:spPr>
        <p:txBody>
          <a:bodyPr>
            <a:noAutofit/>
          </a:bodyPr>
          <a:lstStyle/>
          <a:p>
            <a:pPr marL="0" indent="0">
              <a:buNone/>
            </a:pPr>
            <a:r>
              <a:rPr lang="es-419" sz="1200" b="1" i="1" u="sng" dirty="0" smtClean="0">
                <a:solidFill>
                  <a:srgbClr val="0070C0"/>
                </a:solidFill>
                <a:effectLst>
                  <a:outerShdw blurRad="38100" dist="38100" dir="2700000" algn="tl">
                    <a:srgbClr val="000000">
                      <a:alpha val="43137"/>
                    </a:srgbClr>
                  </a:outerShdw>
                </a:effectLst>
              </a:rPr>
              <a:t> </a:t>
            </a:r>
            <a:r>
              <a:rPr lang="es-419" sz="1800" b="1" i="1" dirty="0">
                <a:solidFill>
                  <a:srgbClr val="0070C0"/>
                </a:solidFill>
              </a:rPr>
              <a:t>Diseño y maquetación de </a:t>
            </a:r>
            <a:r>
              <a:rPr lang="es-419" sz="1800" b="1" i="1" dirty="0" smtClean="0">
                <a:solidFill>
                  <a:srgbClr val="0070C0"/>
                </a:solidFill>
              </a:rPr>
              <a:t>diapositivas</a:t>
            </a:r>
            <a:endParaRPr lang="es-419" sz="1800" b="1" i="1" dirty="0">
              <a:solidFill>
                <a:srgbClr val="0070C0"/>
              </a:solidFill>
            </a:endParaRPr>
          </a:p>
          <a:p>
            <a:pPr marL="0" indent="0">
              <a:buNone/>
            </a:pPr>
            <a:r>
              <a:rPr lang="es-419" sz="1800" b="1" i="1" dirty="0" smtClean="0">
                <a:solidFill>
                  <a:srgbClr val="0070C0"/>
                </a:solidFill>
              </a:rPr>
              <a:t> </a:t>
            </a:r>
            <a:r>
              <a:rPr lang="es-419" sz="1800" b="1" i="1" dirty="0">
                <a:solidFill>
                  <a:srgbClr val="0070C0"/>
                </a:solidFill>
              </a:rPr>
              <a:t>Integración </a:t>
            </a:r>
            <a:r>
              <a:rPr lang="es-419" sz="1800" b="1" i="1" dirty="0" smtClean="0">
                <a:solidFill>
                  <a:srgbClr val="0070C0"/>
                </a:solidFill>
              </a:rPr>
              <a:t>multimedia</a:t>
            </a:r>
            <a:endParaRPr lang="es-419" sz="1800" b="1" i="1" dirty="0">
              <a:solidFill>
                <a:srgbClr val="0070C0"/>
              </a:solidFill>
            </a:endParaRPr>
          </a:p>
          <a:p>
            <a:pPr marL="0" indent="0">
              <a:buNone/>
            </a:pPr>
            <a:r>
              <a:rPr lang="es-419" sz="1800" b="1" i="1" dirty="0" smtClean="0">
                <a:solidFill>
                  <a:srgbClr val="0070C0"/>
                </a:solidFill>
              </a:rPr>
              <a:t> Animaciones </a:t>
            </a:r>
            <a:r>
              <a:rPr lang="es-419" sz="1800" b="1" i="1" dirty="0">
                <a:solidFill>
                  <a:srgbClr val="0070C0"/>
                </a:solidFill>
              </a:rPr>
              <a:t>y </a:t>
            </a:r>
            <a:r>
              <a:rPr lang="es-419" sz="1800" b="1" i="1" dirty="0" smtClean="0">
                <a:solidFill>
                  <a:srgbClr val="0070C0"/>
                </a:solidFill>
              </a:rPr>
              <a:t>transiciones</a:t>
            </a:r>
            <a:endParaRPr lang="es-419" sz="1800" b="1" i="1" dirty="0">
              <a:solidFill>
                <a:srgbClr val="0070C0"/>
              </a:solidFill>
            </a:endParaRPr>
          </a:p>
          <a:p>
            <a:pPr marL="0" indent="0">
              <a:buNone/>
            </a:pPr>
            <a:r>
              <a:rPr lang="es-419" sz="1800" b="1" i="1" dirty="0" smtClean="0">
                <a:solidFill>
                  <a:srgbClr val="0070C0"/>
                </a:solidFill>
              </a:rPr>
              <a:t>SmartArt </a:t>
            </a:r>
            <a:r>
              <a:rPr lang="es-419" sz="1800" b="1" i="1" dirty="0">
                <a:solidFill>
                  <a:srgbClr val="0070C0"/>
                </a:solidFill>
              </a:rPr>
              <a:t>y </a:t>
            </a:r>
            <a:r>
              <a:rPr lang="es-419" sz="1800" b="1" i="1" dirty="0" smtClean="0">
                <a:solidFill>
                  <a:srgbClr val="0070C0"/>
                </a:solidFill>
              </a:rPr>
              <a:t>gráficos</a:t>
            </a:r>
            <a:endParaRPr lang="es-419" sz="1800" b="1" i="1" dirty="0">
              <a:solidFill>
                <a:srgbClr val="0070C0"/>
              </a:solidFill>
            </a:endParaRPr>
          </a:p>
          <a:p>
            <a:pPr marL="0" indent="0">
              <a:buNone/>
            </a:pPr>
            <a:r>
              <a:rPr lang="es-419" sz="1800" b="1" i="1" dirty="0" smtClean="0">
                <a:solidFill>
                  <a:srgbClr val="0070C0"/>
                </a:solidFill>
              </a:rPr>
              <a:t>Colaboración </a:t>
            </a:r>
            <a:r>
              <a:rPr lang="es-419" sz="1800" b="1" i="1" dirty="0">
                <a:solidFill>
                  <a:srgbClr val="0070C0"/>
                </a:solidFill>
              </a:rPr>
              <a:t>y </a:t>
            </a:r>
            <a:r>
              <a:rPr lang="es-419" sz="1800" b="1" i="1" dirty="0" smtClean="0">
                <a:solidFill>
                  <a:srgbClr val="0070C0"/>
                </a:solidFill>
              </a:rPr>
              <a:t>compartición</a:t>
            </a:r>
            <a:endParaRPr lang="es-419" sz="1800" b="1" i="1" dirty="0">
              <a:solidFill>
                <a:srgbClr val="0070C0"/>
              </a:solidFill>
            </a:endParaRPr>
          </a:p>
          <a:p>
            <a:pPr marL="0" indent="0">
              <a:buNone/>
            </a:pPr>
            <a:r>
              <a:rPr lang="es-ES" sz="1800" b="1" i="1" u="sng" dirty="0" smtClean="0">
                <a:solidFill>
                  <a:srgbClr val="0070C0"/>
                </a:solidFill>
                <a:hlinkClick r:id="rId2"/>
              </a:rPr>
              <a:t>https</a:t>
            </a:r>
            <a:r>
              <a:rPr lang="es-ES" sz="1800" b="1" i="1" u="sng" dirty="0">
                <a:solidFill>
                  <a:srgbClr val="0070C0"/>
                </a:solidFill>
                <a:hlinkClick r:id="rId2"/>
              </a:rPr>
              <a:t>://www.theknowledgeacademy.com/blog/features-of-powerpoint</a:t>
            </a:r>
            <a:r>
              <a:rPr lang="es-ES" sz="1800" b="1" i="1" u="sng" dirty="0" smtClean="0">
                <a:solidFill>
                  <a:srgbClr val="0070C0"/>
                </a:solidFill>
                <a:hlinkClick r:id="rId2"/>
              </a:rPr>
              <a:t>/</a:t>
            </a:r>
            <a:endParaRPr lang="es-ES" sz="1800" b="1" i="1" u="sng" dirty="0" smtClean="0">
              <a:solidFill>
                <a:srgbClr val="0070C0"/>
              </a:solidFill>
            </a:endParaRPr>
          </a:p>
          <a:p>
            <a:pPr marL="0" indent="0">
              <a:buNone/>
            </a:pPr>
            <a:endParaRPr lang="es-ES" sz="1600" b="1" i="1" u="sng" dirty="0" smtClean="0">
              <a:solidFill>
                <a:srgbClr val="0070C0"/>
              </a:solidFill>
              <a:effectLst>
                <a:outerShdw blurRad="38100" dist="38100" dir="2700000" algn="tl">
                  <a:srgbClr val="000000">
                    <a:alpha val="43137"/>
                  </a:srgbClr>
                </a:outerShdw>
              </a:effectLst>
            </a:endParaRPr>
          </a:p>
          <a:p>
            <a:endParaRPr lang="es-ES" sz="1200" b="1" i="1" u="sng" dirty="0">
              <a:solidFill>
                <a:srgbClr val="0070C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635646"/>
            <a:ext cx="2808312" cy="141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918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987574"/>
            <a:ext cx="6400800" cy="514350"/>
          </a:xfrm>
        </p:spPr>
        <p:txBody>
          <a:bodyPr>
            <a:noAutofit/>
          </a:bodyPr>
          <a:lstStyle/>
          <a:p>
            <a:r>
              <a:rPr lang="es-MX" sz="2400" dirty="0" smtClean="0">
                <a:solidFill>
                  <a:srgbClr val="7030A0"/>
                </a:solidFill>
                <a:latin typeface="Arial Black" pitchFamily="34" charset="0"/>
              </a:rPr>
              <a:t>FUNCIONES QUE CUMPLEN CADA ELEMENTO DE POWER POINT</a:t>
            </a:r>
            <a:endParaRPr lang="es-ES" sz="2400" dirty="0">
              <a:solidFill>
                <a:srgbClr val="7030A0"/>
              </a:solidFill>
              <a:latin typeface="Arial Black" pitchFamily="34" charset="0"/>
            </a:endParaRPr>
          </a:p>
        </p:txBody>
      </p:sp>
      <p:sp>
        <p:nvSpPr>
          <p:cNvPr id="3" name="2 Marcador de contenido"/>
          <p:cNvSpPr>
            <a:spLocks noGrp="1"/>
          </p:cNvSpPr>
          <p:nvPr>
            <p:ph idx="1"/>
          </p:nvPr>
        </p:nvSpPr>
        <p:spPr>
          <a:xfrm>
            <a:off x="683568" y="1563638"/>
            <a:ext cx="6400800" cy="3240360"/>
          </a:xfrm>
        </p:spPr>
        <p:txBody>
          <a:bodyPr>
            <a:noAutofit/>
          </a:bodyPr>
          <a:lstStyle/>
          <a:p>
            <a:pPr marL="0" indent="0">
              <a:buNone/>
            </a:pPr>
            <a:r>
              <a:rPr lang="es-419" sz="1800" b="1" dirty="0">
                <a:solidFill>
                  <a:srgbClr val="7030A0"/>
                </a:solidFill>
              </a:rPr>
              <a:t>Diapositivas: Las páginas individuales en las que se crea y muestra el contenido.</a:t>
            </a:r>
          </a:p>
          <a:p>
            <a:pPr marL="0" indent="0">
              <a:buNone/>
            </a:pPr>
            <a:r>
              <a:rPr lang="es-419" sz="1800" b="1" dirty="0">
                <a:solidFill>
                  <a:srgbClr val="7030A0"/>
                </a:solidFill>
              </a:rPr>
              <a:t>Texto: Se puede agregar y formatear texto en las diapositivas.</a:t>
            </a:r>
          </a:p>
          <a:p>
            <a:pPr marL="0" indent="0">
              <a:buNone/>
            </a:pPr>
            <a:r>
              <a:rPr lang="es-419" sz="1800" b="1" dirty="0">
                <a:solidFill>
                  <a:srgbClr val="7030A0"/>
                </a:solidFill>
              </a:rPr>
              <a:t>Imágenes y gráficos: Se pueden insertar imágenes, gráficos y otros elementos visuales.</a:t>
            </a:r>
          </a:p>
          <a:p>
            <a:pPr marL="0" indent="0">
              <a:buNone/>
            </a:pPr>
            <a:r>
              <a:rPr lang="es-ES" sz="1800" b="1" dirty="0" smtClean="0">
                <a:solidFill>
                  <a:srgbClr val="7030A0"/>
                </a:solidFill>
                <a:hlinkClick r:id="rId2"/>
              </a:rPr>
              <a:t>https</a:t>
            </a:r>
            <a:r>
              <a:rPr lang="es-ES" sz="1800" b="1" dirty="0">
                <a:solidFill>
                  <a:srgbClr val="7030A0"/>
                </a:solidFill>
                <a:hlinkClick r:id="rId2"/>
              </a:rPr>
              <a:t>://</a:t>
            </a:r>
            <a:r>
              <a:rPr lang="es-ES" sz="1800" b="1" dirty="0" smtClean="0">
                <a:solidFill>
                  <a:srgbClr val="7030A0"/>
                </a:solidFill>
                <a:hlinkClick r:id="rId2"/>
              </a:rPr>
              <a:t>www.studocu.com/es-mx/messages/question/8302579/cuales-son-los-elementos-que-componen-a-powerpoint</a:t>
            </a:r>
            <a:endParaRPr lang="es-ES" sz="1800" b="1" dirty="0">
              <a:solidFill>
                <a:srgbClr val="7030A0"/>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2355726"/>
            <a:ext cx="1349896" cy="105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598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400" dirty="0" smtClean="0">
                <a:solidFill>
                  <a:srgbClr val="002060"/>
                </a:solidFill>
                <a:latin typeface="Algerian" pitchFamily="82" charset="0"/>
              </a:rPr>
              <a:t>Tipo de vistas explicación de cada una</a:t>
            </a:r>
            <a:br>
              <a:rPr lang="es-MX" sz="2400" dirty="0" smtClean="0">
                <a:solidFill>
                  <a:srgbClr val="002060"/>
                </a:solidFill>
                <a:latin typeface="Algerian" pitchFamily="82" charset="0"/>
              </a:rPr>
            </a:br>
            <a:endParaRPr lang="es-ES" sz="2400" dirty="0">
              <a:solidFill>
                <a:srgbClr val="002060"/>
              </a:solidFill>
              <a:latin typeface="Algerian" pitchFamily="82" charset="0"/>
            </a:endParaRPr>
          </a:p>
        </p:txBody>
      </p:sp>
      <p:sp>
        <p:nvSpPr>
          <p:cNvPr id="4" name="3 Marcador de contenido"/>
          <p:cNvSpPr>
            <a:spLocks noGrp="1"/>
          </p:cNvSpPr>
          <p:nvPr>
            <p:ph idx="1"/>
          </p:nvPr>
        </p:nvSpPr>
        <p:spPr>
          <a:xfrm>
            <a:off x="755576" y="1131590"/>
            <a:ext cx="6196405" cy="2232248"/>
          </a:xfrm>
        </p:spPr>
        <p:txBody>
          <a:bodyPr>
            <a:normAutofit fontScale="70000" lnSpcReduction="20000"/>
          </a:bodyPr>
          <a:lstStyle/>
          <a:p>
            <a:pPr marL="0" indent="0">
              <a:buNone/>
            </a:pPr>
            <a:r>
              <a:rPr lang="es-419" b="1" i="1" dirty="0"/>
              <a:t>Normal: esta es la vista que cargamos de forma predeterminada y que nos permite modificar la presentación y diseñarla desde cero.</a:t>
            </a:r>
          </a:p>
          <a:p>
            <a:pPr marL="0" indent="0">
              <a:buNone/>
            </a:pPr>
            <a:r>
              <a:rPr lang="es-419" b="1" i="1" dirty="0"/>
              <a:t>Vista esquema: nos permite movernos entre las diferentes diapositivas de una manera mucho más fluida en modo esquemático. Permite la importación de esquemas desde el editor de textos Word.</a:t>
            </a:r>
          </a:p>
          <a:p>
            <a:pPr marL="0" indent="0">
              <a:buNone/>
            </a:pPr>
            <a:r>
              <a:rPr lang="es-ES" b="1" i="1" dirty="0" smtClean="0">
                <a:hlinkClick r:id="rId2"/>
              </a:rPr>
              <a:t>https</a:t>
            </a:r>
            <a:r>
              <a:rPr lang="es-ES" b="1" i="1" dirty="0">
                <a:hlinkClick r:id="rId2"/>
              </a:rPr>
              <a:t>://www.softzone.es/noticias/programas/tip-vistas-patrones-powerpoint</a:t>
            </a:r>
            <a:r>
              <a:rPr lang="es-ES" b="1" i="1" dirty="0" smtClean="0">
                <a:hlinkClick r:id="rId2"/>
              </a:rPr>
              <a:t>/</a:t>
            </a:r>
            <a:endParaRPr lang="es-ES" b="1" i="1" dirty="0" smtClean="0"/>
          </a:p>
          <a:p>
            <a:pPr marL="0" indent="0">
              <a:buNone/>
            </a:pPr>
            <a:endParaRPr lang="es-ES" b="1" i="1"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759" y="3507854"/>
            <a:ext cx="2150604" cy="107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3087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99818"/>
            <a:ext cx="6965245" cy="901864"/>
          </a:xfrm>
        </p:spPr>
        <p:txBody>
          <a:bodyPr>
            <a:normAutofit/>
          </a:bodyPr>
          <a:lstStyle/>
          <a:p>
            <a:r>
              <a:rPr lang="es-419" sz="2400" dirty="0" smtClean="0">
                <a:solidFill>
                  <a:schemeClr val="accent5">
                    <a:lumMod val="75000"/>
                  </a:schemeClr>
                </a:solidFill>
              </a:rPr>
              <a:t>ANIMACION</a:t>
            </a:r>
            <a:endParaRPr lang="es-ES" sz="2400" dirty="0">
              <a:solidFill>
                <a:schemeClr val="accent5">
                  <a:lumMod val="75000"/>
                </a:schemeClr>
              </a:solidFill>
            </a:endParaRPr>
          </a:p>
        </p:txBody>
      </p:sp>
      <p:sp>
        <p:nvSpPr>
          <p:cNvPr id="3" name="2 Marcador de contenido"/>
          <p:cNvSpPr>
            <a:spLocks noGrp="1"/>
          </p:cNvSpPr>
          <p:nvPr>
            <p:ph idx="1"/>
          </p:nvPr>
        </p:nvSpPr>
        <p:spPr>
          <a:xfrm>
            <a:off x="755576" y="1101049"/>
            <a:ext cx="6196405" cy="2702859"/>
          </a:xfrm>
        </p:spPr>
        <p:txBody>
          <a:bodyPr>
            <a:noAutofit/>
          </a:bodyPr>
          <a:lstStyle/>
          <a:p>
            <a:pPr marL="0" indent="0">
              <a:buNone/>
            </a:pPr>
            <a:r>
              <a:rPr lang="es-ES" sz="1600" b="1" i="1" dirty="0">
                <a:solidFill>
                  <a:schemeClr val="accent5">
                    <a:lumMod val="75000"/>
                  </a:schemeClr>
                </a:solidFill>
              </a:rPr>
              <a:t>efecto visual aplicado a elementos individuales (texto, imágenes, etc.) de una diapositiva para agregar movimiento o interés visual durante la presentación.</a:t>
            </a:r>
            <a:endParaRPr lang="es-419" sz="1600" b="1" i="1" dirty="0" smtClean="0">
              <a:solidFill>
                <a:schemeClr val="accent5">
                  <a:lumMod val="75000"/>
                </a:schemeClr>
              </a:solidFill>
            </a:endParaRPr>
          </a:p>
          <a:p>
            <a:pPr marL="0" indent="0">
              <a:buNone/>
            </a:pPr>
            <a:r>
              <a:rPr lang="es-419" sz="1600" b="1" i="1" dirty="0" smtClean="0">
                <a:solidFill>
                  <a:schemeClr val="accent5">
                    <a:lumMod val="75000"/>
                  </a:schemeClr>
                </a:solidFill>
              </a:rPr>
              <a:t>Quitar </a:t>
            </a:r>
            <a:r>
              <a:rPr lang="es-419" sz="1600" b="1" i="1" dirty="0">
                <a:solidFill>
                  <a:schemeClr val="accent5">
                    <a:lumMod val="75000"/>
                  </a:schemeClr>
                </a:solidFill>
              </a:rPr>
              <a:t>una animación</a:t>
            </a:r>
            <a:r>
              <a:rPr lang="es-419" sz="1600" b="1" i="1" dirty="0" smtClean="0">
                <a:solidFill>
                  <a:schemeClr val="accent5">
                    <a:lumMod val="75000"/>
                  </a:schemeClr>
                </a:solidFill>
              </a:rPr>
              <a:t>.</a:t>
            </a:r>
            <a:endParaRPr lang="es-419" sz="1600" b="1" i="1" dirty="0">
              <a:solidFill>
                <a:schemeClr val="accent5">
                  <a:lumMod val="75000"/>
                </a:schemeClr>
              </a:solidFill>
            </a:endParaRPr>
          </a:p>
          <a:p>
            <a:pPr marL="0" indent="0">
              <a:buNone/>
            </a:pPr>
            <a:r>
              <a:rPr lang="es-419" sz="1600" b="1" i="1" dirty="0">
                <a:solidFill>
                  <a:schemeClr val="accent5">
                    <a:lumMod val="75000"/>
                  </a:schemeClr>
                </a:solidFill>
              </a:rPr>
              <a:t>Para quitar una animación, seleccionamos el número que la representa en la diapositiva y pulsamos la tecla SUPR.</a:t>
            </a:r>
          </a:p>
          <a:p>
            <a:pPr marL="0" indent="0">
              <a:buNone/>
            </a:pPr>
            <a:r>
              <a:rPr lang="es-419" sz="1600" b="1" i="1" dirty="0">
                <a:solidFill>
                  <a:schemeClr val="accent5">
                    <a:lumMod val="75000"/>
                  </a:schemeClr>
                </a:solidFill>
              </a:rPr>
              <a:t> Tipos de animaciones.</a:t>
            </a:r>
          </a:p>
          <a:p>
            <a:pPr marL="0" indent="0">
              <a:buNone/>
            </a:pPr>
            <a:r>
              <a:rPr lang="es-419" sz="1600" b="1" i="1" dirty="0">
                <a:solidFill>
                  <a:schemeClr val="accent5">
                    <a:lumMod val="75000"/>
                  </a:schemeClr>
                </a:solidFill>
              </a:rPr>
              <a:t>Si observas la vista previa de las animaciones verás que se representan con una estrella que dibuja más o menos el efecto que produce. Esta estrella se aprecia en tres colores distintos:</a:t>
            </a:r>
          </a:p>
          <a:p>
            <a:pPr marL="0" indent="0">
              <a:buNone/>
            </a:pPr>
            <a:r>
              <a:rPr lang="es-419" sz="1600" b="1" i="1" dirty="0">
                <a:solidFill>
                  <a:schemeClr val="accent5">
                    <a:lumMod val="75000"/>
                  </a:schemeClr>
                </a:solidFill>
              </a:rPr>
              <a:t>Verde para las animaciones de entrada. Es decir, las que se suelen aplicar para mostrar o iniciar el objeto</a:t>
            </a:r>
            <a:r>
              <a:rPr lang="es-419" sz="1600" b="1" i="1" dirty="0" smtClean="0">
                <a:solidFill>
                  <a:schemeClr val="accent5">
                    <a:lumMod val="75000"/>
                  </a:schemeClr>
                </a:solidFill>
              </a:rPr>
              <a:t>.</a:t>
            </a:r>
            <a:endParaRPr lang="es-419" sz="1600" b="1" i="1" dirty="0">
              <a:solidFill>
                <a:schemeClr val="accent5">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3818" y="1101049"/>
            <a:ext cx="1556485"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00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555526"/>
            <a:ext cx="6196405" cy="3744416"/>
          </a:xfrm>
        </p:spPr>
        <p:txBody>
          <a:bodyPr>
            <a:noAutofit/>
          </a:bodyPr>
          <a:lstStyle/>
          <a:p>
            <a:pPr marL="0" indent="0">
              <a:buNone/>
            </a:pPr>
            <a:r>
              <a:rPr lang="es-419" sz="1800" b="1" dirty="0">
                <a:solidFill>
                  <a:schemeClr val="accent5">
                    <a:lumMod val="75000"/>
                  </a:schemeClr>
                </a:solidFill>
              </a:rPr>
              <a:t>Por último encontramos las trayectorias de animación, que no se representan por una estrella, sino por una línea que dibuja el camino que recorrerá el objeto. Como podemos ver en esta imagen hay diferentes tipos de trayectorias, incluso Ruta personalizada que permite dibujar la ruta con total libertad utilizando el ratón</a:t>
            </a:r>
            <a:r>
              <a:rPr lang="es-419" sz="1800" b="1" dirty="0" smtClean="0">
                <a:solidFill>
                  <a:schemeClr val="accent5">
                    <a:lumMod val="75000"/>
                  </a:schemeClr>
                </a:solidFill>
              </a:rPr>
              <a:t>. </a:t>
            </a:r>
          </a:p>
          <a:p>
            <a:pPr marL="0" indent="0">
              <a:buNone/>
            </a:pPr>
            <a:r>
              <a:rPr lang="es-419" sz="1800" b="1" dirty="0">
                <a:solidFill>
                  <a:schemeClr val="accent5">
                    <a:lumMod val="75000"/>
                  </a:schemeClr>
                </a:solidFill>
              </a:rPr>
              <a:t>Encontrarás gran variedad de animaciones al desplegar el botón Más Más. </a:t>
            </a:r>
            <a:endParaRPr lang="es-ES" sz="1800" dirty="0">
              <a:solidFill>
                <a:schemeClr val="accent5">
                  <a:lumMod val="75000"/>
                </a:schemeClr>
              </a:solidFill>
            </a:endParaRPr>
          </a:p>
        </p:txBody>
      </p:sp>
      <p:pic>
        <p:nvPicPr>
          <p:cNvPr id="2054" name="Picture 6" descr="Guaton Computadora GIF - Guaton Computadora Enojado - Discover &amp; Share GIF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844504"/>
            <a:ext cx="2646990" cy="181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084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483518"/>
            <a:ext cx="6124397" cy="3816424"/>
          </a:xfrm>
        </p:spPr>
        <p:txBody>
          <a:bodyPr>
            <a:noAutofit/>
          </a:bodyPr>
          <a:lstStyle/>
          <a:p>
            <a:pPr marL="0" indent="0">
              <a:buNone/>
            </a:pPr>
            <a:r>
              <a:rPr lang="es-419" sz="2000" b="1" dirty="0" smtClean="0">
                <a:solidFill>
                  <a:schemeClr val="accent5">
                    <a:lumMod val="75000"/>
                  </a:schemeClr>
                </a:solidFill>
              </a:rPr>
              <a:t>En</a:t>
            </a:r>
            <a:r>
              <a:rPr lang="es-419" sz="1800" b="1" dirty="0" smtClean="0">
                <a:solidFill>
                  <a:schemeClr val="accent5">
                    <a:lumMod val="75000"/>
                  </a:schemeClr>
                </a:solidFill>
              </a:rPr>
              <a:t> este grupo también podemos Copiar animación para reproducir exactamente la misma sobre otro objeto, o utilizar el menú Desencadenar, que permite escoger qué acción inicia la animación. Gracias a este menú, podríamos, por ejemplo, mostrar un objeto solo si se hace clic previamente en otro.</a:t>
            </a:r>
          </a:p>
          <a:p>
            <a:pPr marL="0" indent="0">
              <a:buNone/>
            </a:pPr>
            <a:r>
              <a:rPr lang="es-ES" sz="1600" b="1" dirty="0" smtClean="0">
                <a:solidFill>
                  <a:schemeClr val="accent5">
                    <a:lumMod val="75000"/>
                  </a:schemeClr>
                </a:solidFill>
                <a:hlinkClick r:id="rId2"/>
              </a:rPr>
              <a:t>https://www.aulaclic.es/powerpoint-2016/t_15_1.htm</a:t>
            </a:r>
            <a:endParaRPr lang="es-ES" sz="1600" b="1" dirty="0" smtClean="0">
              <a:solidFill>
                <a:schemeClr val="accent5">
                  <a:lumMod val="75000"/>
                </a:schemeClr>
              </a:solidFill>
            </a:endParaRPr>
          </a:p>
          <a:p>
            <a:pPr marL="0" indent="0">
              <a:buNone/>
            </a:pPr>
            <a:endParaRPr lang="es-ES" sz="1200" b="1" dirty="0" smtClean="0">
              <a:solidFill>
                <a:schemeClr val="accent5">
                  <a:lumMod val="75000"/>
                </a:schemeClr>
              </a:solidFill>
            </a:endParaRPr>
          </a:p>
          <a:p>
            <a:pPr marL="0" indent="0">
              <a:buNone/>
            </a:pPr>
            <a:endParaRPr lang="es-419" sz="1200" b="1" dirty="0" smtClean="0">
              <a:solidFill>
                <a:schemeClr val="accent5">
                  <a:lumMod val="75000"/>
                </a:schemeClr>
              </a:solidFill>
            </a:endParaRPr>
          </a:p>
          <a:p>
            <a:pPr marL="0" indent="0">
              <a:buNone/>
            </a:pPr>
            <a:endParaRPr lang="es-ES" sz="1200" b="1" dirty="0" smtClean="0">
              <a:solidFill>
                <a:schemeClr val="accent5">
                  <a:lumMod val="75000"/>
                </a:scheme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363838"/>
            <a:ext cx="1805186" cy="132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3165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318</TotalTime>
  <Words>495</Words>
  <Application>Microsoft Office PowerPoint</Application>
  <PresentationFormat>Presentación en pantalla (16:9)</PresentationFormat>
  <Paragraphs>42</Paragraphs>
  <Slides>10</Slides>
  <Notes>0</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Chincheta</vt:lpstr>
      <vt:lpstr>trabajo practico power point</vt:lpstr>
      <vt:lpstr>PREGUNTAS</vt:lpstr>
      <vt:lpstr>DEFINICION DER POWERPOINT Y UTILIDAD</vt:lpstr>
      <vt:lpstr>CARACTERISTICAS MAS IMPORTANTES DE POWER POINT</vt:lpstr>
      <vt:lpstr>FUNCIONES QUE CUMPLEN CADA ELEMENTO DE POWER POINT</vt:lpstr>
      <vt:lpstr>Tipo de vistas explicación de cada una </vt:lpstr>
      <vt:lpstr>ANIMACION</vt:lpstr>
      <vt:lpstr>Presentación de PowerPoint</vt:lpstr>
      <vt:lpstr>Presentación de PowerPoint</vt:lpstr>
      <vt:lpstr>TRANSICION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trabajo practico power point</dc:title>
  <dc:creator>Secundario</dc:creator>
  <cp:lastModifiedBy>Secundario</cp:lastModifiedBy>
  <cp:revision>43</cp:revision>
  <dcterms:created xsi:type="dcterms:W3CDTF">2025-07-23T19:29:13Z</dcterms:created>
  <dcterms:modified xsi:type="dcterms:W3CDTF">2025-08-06T18:54:03Z</dcterms:modified>
</cp:coreProperties>
</file>