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7CCFC-5EEE-4D49-8EB0-7A980B99906D}" v="188" dt="2025-08-13T19:33:38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FD19B-9890-471C-8C85-6410876BE651}" type="doc">
      <dgm:prSet loTypeId="urn:microsoft.com/office/officeart/2005/8/layout/orgChart1" loCatId="hierarchy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AE897E01-2652-41C6-B1AA-72B7117D2B47}">
      <dgm:prSet custT="1"/>
      <dgm:spPr/>
      <dgm:t>
        <a:bodyPr/>
        <a:lstStyle/>
        <a:p>
          <a:r>
            <a:rPr lang="es-ES" sz="2400" b="1" dirty="0"/>
            <a:t>Como terminó</a:t>
          </a:r>
          <a:r>
            <a:rPr lang="es-ES" sz="2000" dirty="0"/>
            <a:t>:</a:t>
          </a:r>
          <a:endParaRPr lang="en-US" sz="2000" dirty="0"/>
        </a:p>
      </dgm:t>
    </dgm:pt>
    <dgm:pt modelId="{EB01EE84-404B-4B0F-8839-EED802FF0C94}" type="parTrans" cxnId="{75DCB8D8-246B-4E32-9504-DC7EBC054072}">
      <dgm:prSet/>
      <dgm:spPr/>
      <dgm:t>
        <a:bodyPr/>
        <a:lstStyle/>
        <a:p>
          <a:endParaRPr lang="en-US"/>
        </a:p>
      </dgm:t>
    </dgm:pt>
    <dgm:pt modelId="{F33A40C9-2AB9-497E-84C9-0197B7F925BC}" type="sibTrans" cxnId="{75DCB8D8-246B-4E32-9504-DC7EBC054072}">
      <dgm:prSet/>
      <dgm:spPr/>
      <dgm:t>
        <a:bodyPr/>
        <a:lstStyle/>
        <a:p>
          <a:endParaRPr lang="en-US"/>
        </a:p>
      </dgm:t>
    </dgm:pt>
    <dgm:pt modelId="{9A0AB130-4338-4D1F-A615-E7FF182C18EA}">
      <dgm:prSet/>
      <dgm:spPr/>
      <dgm:t>
        <a:bodyPr/>
        <a:lstStyle/>
        <a:p>
          <a:r>
            <a:rPr lang="es-ES" b="1" dirty="0"/>
            <a:t>Los mamíferos y aves continuaron su evolución y los continentes se acercaron a sus posiciones actuales, culminando con la conexión de América del Norte y del Sur.</a:t>
          </a:r>
          <a:endParaRPr lang="en-US" dirty="0"/>
        </a:p>
      </dgm:t>
    </dgm:pt>
    <dgm:pt modelId="{B797C8EB-7FDB-4B4C-83C4-DC94361BA8BA}" type="parTrans" cxnId="{72891C6C-5168-4247-B5C9-0345EBD94DF9}">
      <dgm:prSet/>
      <dgm:spPr/>
      <dgm:t>
        <a:bodyPr/>
        <a:lstStyle/>
        <a:p>
          <a:endParaRPr lang="en-US"/>
        </a:p>
      </dgm:t>
    </dgm:pt>
    <dgm:pt modelId="{3A99398B-33CF-4A1C-9B15-561597167622}" type="sibTrans" cxnId="{72891C6C-5168-4247-B5C9-0345EBD94DF9}">
      <dgm:prSet/>
      <dgm:spPr/>
      <dgm:t>
        <a:bodyPr/>
        <a:lstStyle/>
        <a:p>
          <a:endParaRPr lang="en-US"/>
        </a:p>
      </dgm:t>
    </dgm:pt>
    <dgm:pt modelId="{C7439258-9689-4465-9623-32633B53F77D}" type="pres">
      <dgm:prSet presAssocID="{8F4FD19B-9890-471C-8C85-6410876BE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CAE8019-EE17-42B3-94D4-FF72DAC534D4}" type="pres">
      <dgm:prSet presAssocID="{AE897E01-2652-41C6-B1AA-72B7117D2B47}" presName="hierRoot1" presStyleCnt="0">
        <dgm:presLayoutVars>
          <dgm:hierBranch val="init"/>
        </dgm:presLayoutVars>
      </dgm:prSet>
      <dgm:spPr/>
    </dgm:pt>
    <dgm:pt modelId="{7AD8FFB4-B660-4DC0-AD89-EDCB2F2D1C23}" type="pres">
      <dgm:prSet presAssocID="{AE897E01-2652-41C6-B1AA-72B7117D2B47}" presName="rootComposite1" presStyleCnt="0"/>
      <dgm:spPr/>
    </dgm:pt>
    <dgm:pt modelId="{58B5E05E-1792-47CE-B3E8-E5541978272B}" type="pres">
      <dgm:prSet presAssocID="{AE897E01-2652-41C6-B1AA-72B7117D2B47}" presName="rootText1" presStyleLbl="node0" presStyleIdx="0" presStyleCnt="2" custLinFactNeighborX="-47690" custLinFactNeighborY="-49530">
        <dgm:presLayoutVars>
          <dgm:chPref val="3"/>
        </dgm:presLayoutVars>
      </dgm:prSet>
      <dgm:spPr/>
    </dgm:pt>
    <dgm:pt modelId="{4BCAFF83-2900-44F4-BE9F-F23CFDA9F6F4}" type="pres">
      <dgm:prSet presAssocID="{AE897E01-2652-41C6-B1AA-72B7117D2B47}" presName="rootConnector1" presStyleLbl="node1" presStyleIdx="0" presStyleCnt="0"/>
      <dgm:spPr/>
    </dgm:pt>
    <dgm:pt modelId="{38466163-2905-4E5F-8CCD-0C80557B1D01}" type="pres">
      <dgm:prSet presAssocID="{AE897E01-2652-41C6-B1AA-72B7117D2B47}" presName="hierChild2" presStyleCnt="0"/>
      <dgm:spPr/>
    </dgm:pt>
    <dgm:pt modelId="{62785C9E-D506-4892-B689-A5323F51B63E}" type="pres">
      <dgm:prSet presAssocID="{AE897E01-2652-41C6-B1AA-72B7117D2B47}" presName="hierChild3" presStyleCnt="0"/>
      <dgm:spPr/>
    </dgm:pt>
    <dgm:pt modelId="{C8296406-2B64-46AA-9F35-07CFCB3695F4}" type="pres">
      <dgm:prSet presAssocID="{9A0AB130-4338-4D1F-A615-E7FF182C18EA}" presName="hierRoot1" presStyleCnt="0">
        <dgm:presLayoutVars>
          <dgm:hierBranch val="init"/>
        </dgm:presLayoutVars>
      </dgm:prSet>
      <dgm:spPr/>
    </dgm:pt>
    <dgm:pt modelId="{2021C3AA-44C7-471E-9BCA-47AB37ED1836}" type="pres">
      <dgm:prSet presAssocID="{9A0AB130-4338-4D1F-A615-E7FF182C18EA}" presName="rootComposite1" presStyleCnt="0"/>
      <dgm:spPr/>
    </dgm:pt>
    <dgm:pt modelId="{75A5EA29-BF7E-4FD2-9D11-844D216461DF}" type="pres">
      <dgm:prSet presAssocID="{9A0AB130-4338-4D1F-A615-E7FF182C18EA}" presName="rootText1" presStyleLbl="node0" presStyleIdx="1" presStyleCnt="2" custLinFactNeighborX="19726" custLinFactNeighborY="40308">
        <dgm:presLayoutVars>
          <dgm:chPref val="3"/>
        </dgm:presLayoutVars>
      </dgm:prSet>
      <dgm:spPr/>
    </dgm:pt>
    <dgm:pt modelId="{0E4B0A58-EB76-48D3-910B-BC5376FAFA32}" type="pres">
      <dgm:prSet presAssocID="{9A0AB130-4338-4D1F-A615-E7FF182C18EA}" presName="rootConnector1" presStyleLbl="node1" presStyleIdx="0" presStyleCnt="0"/>
      <dgm:spPr/>
    </dgm:pt>
    <dgm:pt modelId="{49B41D09-1922-4B8A-8C19-BCE8A4F395BF}" type="pres">
      <dgm:prSet presAssocID="{9A0AB130-4338-4D1F-A615-E7FF182C18EA}" presName="hierChild2" presStyleCnt="0"/>
      <dgm:spPr/>
    </dgm:pt>
    <dgm:pt modelId="{CE789E93-18A7-4B69-9152-722F606A83A7}" type="pres">
      <dgm:prSet presAssocID="{9A0AB130-4338-4D1F-A615-E7FF182C18EA}" presName="hierChild3" presStyleCnt="0"/>
      <dgm:spPr/>
    </dgm:pt>
  </dgm:ptLst>
  <dgm:cxnLst>
    <dgm:cxn modelId="{731A3E02-FAE9-47AB-94A0-2B2CAF4349A4}" type="presOf" srcId="{AE897E01-2652-41C6-B1AA-72B7117D2B47}" destId="{4BCAFF83-2900-44F4-BE9F-F23CFDA9F6F4}" srcOrd="1" destOrd="0" presId="urn:microsoft.com/office/officeart/2005/8/layout/orgChart1"/>
    <dgm:cxn modelId="{D3BA7038-3243-4188-9225-64E779F0D657}" type="presOf" srcId="{9A0AB130-4338-4D1F-A615-E7FF182C18EA}" destId="{75A5EA29-BF7E-4FD2-9D11-844D216461DF}" srcOrd="0" destOrd="0" presId="urn:microsoft.com/office/officeart/2005/8/layout/orgChart1"/>
    <dgm:cxn modelId="{02AB2F42-F95B-41F6-BF3E-1E84837DEB1A}" type="presOf" srcId="{AE897E01-2652-41C6-B1AA-72B7117D2B47}" destId="{58B5E05E-1792-47CE-B3E8-E5541978272B}" srcOrd="0" destOrd="0" presId="urn:microsoft.com/office/officeart/2005/8/layout/orgChart1"/>
    <dgm:cxn modelId="{B623F44A-AE7B-4792-8074-BA3734524AD0}" type="presOf" srcId="{8F4FD19B-9890-471C-8C85-6410876BE651}" destId="{C7439258-9689-4465-9623-32633B53F77D}" srcOrd="0" destOrd="0" presId="urn:microsoft.com/office/officeart/2005/8/layout/orgChart1"/>
    <dgm:cxn modelId="{72891C6C-5168-4247-B5C9-0345EBD94DF9}" srcId="{8F4FD19B-9890-471C-8C85-6410876BE651}" destId="{9A0AB130-4338-4D1F-A615-E7FF182C18EA}" srcOrd="1" destOrd="0" parTransId="{B797C8EB-7FDB-4B4C-83C4-DC94361BA8BA}" sibTransId="{3A99398B-33CF-4A1C-9B15-561597167622}"/>
    <dgm:cxn modelId="{306AE4B7-BE23-4EF7-9B7B-7EE8B434D88B}" type="presOf" srcId="{9A0AB130-4338-4D1F-A615-E7FF182C18EA}" destId="{0E4B0A58-EB76-48D3-910B-BC5376FAFA32}" srcOrd="1" destOrd="0" presId="urn:microsoft.com/office/officeart/2005/8/layout/orgChart1"/>
    <dgm:cxn modelId="{75DCB8D8-246B-4E32-9504-DC7EBC054072}" srcId="{8F4FD19B-9890-471C-8C85-6410876BE651}" destId="{AE897E01-2652-41C6-B1AA-72B7117D2B47}" srcOrd="0" destOrd="0" parTransId="{EB01EE84-404B-4B0F-8839-EED802FF0C94}" sibTransId="{F33A40C9-2AB9-497E-84C9-0197B7F925BC}"/>
    <dgm:cxn modelId="{D6FB58D3-BC12-486B-8C2B-97ED26CE5999}" type="presParOf" srcId="{C7439258-9689-4465-9623-32633B53F77D}" destId="{CCAE8019-EE17-42B3-94D4-FF72DAC534D4}" srcOrd="0" destOrd="0" presId="urn:microsoft.com/office/officeart/2005/8/layout/orgChart1"/>
    <dgm:cxn modelId="{C4E49F1B-2734-4A81-B119-D320F0D8C500}" type="presParOf" srcId="{CCAE8019-EE17-42B3-94D4-FF72DAC534D4}" destId="{7AD8FFB4-B660-4DC0-AD89-EDCB2F2D1C23}" srcOrd="0" destOrd="0" presId="urn:microsoft.com/office/officeart/2005/8/layout/orgChart1"/>
    <dgm:cxn modelId="{24C2AA72-D47F-4806-B2FA-7CD7A9B8797D}" type="presParOf" srcId="{7AD8FFB4-B660-4DC0-AD89-EDCB2F2D1C23}" destId="{58B5E05E-1792-47CE-B3E8-E5541978272B}" srcOrd="0" destOrd="0" presId="urn:microsoft.com/office/officeart/2005/8/layout/orgChart1"/>
    <dgm:cxn modelId="{F026CEC5-5E09-4E58-8BF3-A300517BA420}" type="presParOf" srcId="{7AD8FFB4-B660-4DC0-AD89-EDCB2F2D1C23}" destId="{4BCAFF83-2900-44F4-BE9F-F23CFDA9F6F4}" srcOrd="1" destOrd="0" presId="urn:microsoft.com/office/officeart/2005/8/layout/orgChart1"/>
    <dgm:cxn modelId="{193B7F08-ECE4-4116-809B-C7FFB5184E07}" type="presParOf" srcId="{CCAE8019-EE17-42B3-94D4-FF72DAC534D4}" destId="{38466163-2905-4E5F-8CCD-0C80557B1D01}" srcOrd="1" destOrd="0" presId="urn:microsoft.com/office/officeart/2005/8/layout/orgChart1"/>
    <dgm:cxn modelId="{1A52EE21-13B0-4248-8F8E-DF47E1C61F54}" type="presParOf" srcId="{CCAE8019-EE17-42B3-94D4-FF72DAC534D4}" destId="{62785C9E-D506-4892-B689-A5323F51B63E}" srcOrd="2" destOrd="0" presId="urn:microsoft.com/office/officeart/2005/8/layout/orgChart1"/>
    <dgm:cxn modelId="{A107F74B-BFE5-4056-AEF7-C06B84FCDB46}" type="presParOf" srcId="{C7439258-9689-4465-9623-32633B53F77D}" destId="{C8296406-2B64-46AA-9F35-07CFCB3695F4}" srcOrd="1" destOrd="0" presId="urn:microsoft.com/office/officeart/2005/8/layout/orgChart1"/>
    <dgm:cxn modelId="{51C66171-C43C-4F61-A3EA-4317B7F76EEC}" type="presParOf" srcId="{C8296406-2B64-46AA-9F35-07CFCB3695F4}" destId="{2021C3AA-44C7-471E-9BCA-47AB37ED1836}" srcOrd="0" destOrd="0" presId="urn:microsoft.com/office/officeart/2005/8/layout/orgChart1"/>
    <dgm:cxn modelId="{BB5E3BFF-AA24-4700-8C58-8FFB1D5A0A1F}" type="presParOf" srcId="{2021C3AA-44C7-471E-9BCA-47AB37ED1836}" destId="{75A5EA29-BF7E-4FD2-9D11-844D216461DF}" srcOrd="0" destOrd="0" presId="urn:microsoft.com/office/officeart/2005/8/layout/orgChart1"/>
    <dgm:cxn modelId="{DD2DC2BB-B540-4D71-AEB3-E5F22FEE8F49}" type="presParOf" srcId="{2021C3AA-44C7-471E-9BCA-47AB37ED1836}" destId="{0E4B0A58-EB76-48D3-910B-BC5376FAFA32}" srcOrd="1" destOrd="0" presId="urn:microsoft.com/office/officeart/2005/8/layout/orgChart1"/>
    <dgm:cxn modelId="{8FF14751-A0F3-4220-AB4B-A53DA3D1A063}" type="presParOf" srcId="{C8296406-2B64-46AA-9F35-07CFCB3695F4}" destId="{49B41D09-1922-4B8A-8C19-BCE8A4F395BF}" srcOrd="1" destOrd="0" presId="urn:microsoft.com/office/officeart/2005/8/layout/orgChart1"/>
    <dgm:cxn modelId="{1B72AEAB-7421-4F81-9803-B1D399DEAD55}" type="presParOf" srcId="{C8296406-2B64-46AA-9F35-07CFCB3695F4}" destId="{CE789E93-18A7-4B69-9152-722F606A83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B5E05E-1792-47CE-B3E8-E5541978272B}">
      <dsp:nvSpPr>
        <dsp:cNvPr id="0" name=""/>
        <dsp:cNvSpPr/>
      </dsp:nvSpPr>
      <dsp:spPr>
        <a:xfrm>
          <a:off x="0" y="0"/>
          <a:ext cx="3856793" cy="19283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Como terminó</a:t>
          </a:r>
          <a:r>
            <a:rPr lang="es-ES" sz="2000" kern="1200" dirty="0"/>
            <a:t>:</a:t>
          </a:r>
          <a:endParaRPr lang="en-US" sz="2000" kern="1200" dirty="0"/>
        </a:p>
      </dsp:txBody>
      <dsp:txXfrm>
        <a:off x="0" y="0"/>
        <a:ext cx="3856793" cy="1928396"/>
      </dsp:txXfrm>
    </dsp:sp>
    <dsp:sp modelId="{75A5EA29-BF7E-4FD2-9D11-844D216461DF}">
      <dsp:nvSpPr>
        <dsp:cNvPr id="0" name=""/>
        <dsp:cNvSpPr/>
      </dsp:nvSpPr>
      <dsp:spPr>
        <a:xfrm>
          <a:off x="4670832" y="1065627"/>
          <a:ext cx="3856793" cy="192839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Los mamíferos y aves continuaron su evolución y los continentes se acercaron a sus posiciones actuales, culminando con la conexión de América del Norte y del Sur.</a:t>
          </a:r>
          <a:endParaRPr lang="en-US" sz="2000" kern="1200" dirty="0"/>
        </a:p>
      </dsp:txBody>
      <dsp:txXfrm>
        <a:off x="4670832" y="1065627"/>
        <a:ext cx="3856793" cy="1928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1012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954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27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5836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28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0995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980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25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53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790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422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20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172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24344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161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62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5453-63BF-4BDC-95FE-83DC2F2B1304}" type="datetimeFigureOut">
              <a:rPr lang="es-AR" smtClean="0"/>
              <a:t>14/8/2025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16ADAD-BA45-4E9B-BA22-83D2C2BA48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886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9793BD-01DB-6D94-5A89-FC7B810E1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106" y="491549"/>
            <a:ext cx="3403114" cy="891380"/>
          </a:xfrm>
        </p:spPr>
        <p:txBody>
          <a:bodyPr>
            <a:normAutofit fontScale="90000"/>
          </a:bodyPr>
          <a:lstStyle/>
          <a:p>
            <a:r>
              <a:rPr lang="es-ES" sz="2800" b="1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Colegio El Prado</a:t>
            </a:r>
            <a:br>
              <a:rPr lang="es-ES" sz="2800" b="1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s-ES" sz="2800" b="1" u="sng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s-ES" sz="2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</a:t>
            </a:r>
            <a:endParaRPr lang="es-AR" sz="28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25603F-5705-6E58-55D2-8926E4C57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4" y="4050833"/>
            <a:ext cx="5111631" cy="109689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s-ES" sz="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Neógeno</a:t>
            </a:r>
          </a:p>
          <a:p>
            <a:pPr>
              <a:lnSpc>
                <a:spcPct val="90000"/>
              </a:lnSpc>
            </a:pPr>
            <a:r>
              <a:rPr lang="es-ES" sz="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      </a:t>
            </a:r>
          </a:p>
          <a:p>
            <a:pPr>
              <a:lnSpc>
                <a:spcPct val="90000"/>
              </a:lnSpc>
            </a:pPr>
            <a:r>
              <a:rPr lang="es-ES" sz="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Paleógeno</a:t>
            </a:r>
          </a:p>
          <a:p>
            <a:pPr>
              <a:lnSpc>
                <a:spcPct val="90000"/>
              </a:lnSpc>
            </a:pPr>
            <a:endParaRPr lang="es-ES" sz="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90000"/>
              </a:lnSpc>
            </a:pPr>
            <a:endParaRPr lang="es-ES" sz="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90000"/>
              </a:lnSpc>
            </a:pPr>
            <a:endParaRPr lang="es-ES" sz="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90000"/>
              </a:lnSpc>
            </a:pPr>
            <a:endParaRPr lang="es-ES" sz="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90000"/>
              </a:lnSpc>
            </a:pPr>
            <a:endParaRPr lang="es-ES" sz="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es-ES" sz="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Alumno: Juan Ignacio Ramos</a:t>
            </a:r>
          </a:p>
          <a:p>
            <a:pPr>
              <a:lnSpc>
                <a:spcPct val="90000"/>
              </a:lnSpc>
            </a:pPr>
            <a:r>
              <a:rPr lang="es-ES" sz="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Profe: Flavia Saffe</a:t>
            </a: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F79D67DC-5D2E-42F6-B6F9-307F9DCF1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935865" y="-1"/>
            <a:ext cx="3403114" cy="45043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BEA5CF7C-6404-43F6-A7B4-BA4B377A0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C49263B-F828-46CF-BE99-E1F04AA42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7" name="Rectangle 23">
            <a:extLst>
              <a:ext uri="{FF2B5EF4-FFF2-40B4-BE49-F238E27FC236}">
                <a16:creationId xmlns:a16="http://schemas.microsoft.com/office/drawing/2014/main" id="{3D2093AC-4440-4826-A64D-34A6C35CA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039" name="Rectangle 25">
            <a:extLst>
              <a:ext uri="{FF2B5EF4-FFF2-40B4-BE49-F238E27FC236}">
                <a16:creationId xmlns:a16="http://schemas.microsoft.com/office/drawing/2014/main" id="{2D72DBD9-5FA4-455A-A1FA-B597C5CED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041" name="Isosceles Triangle 24">
            <a:extLst>
              <a:ext uri="{FF2B5EF4-FFF2-40B4-BE49-F238E27FC236}">
                <a16:creationId xmlns:a16="http://schemas.microsoft.com/office/drawing/2014/main" id="{524CA39C-C7AB-4375-A4A3-3B344648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043" name="Rectangle 27">
            <a:extLst>
              <a:ext uri="{FF2B5EF4-FFF2-40B4-BE49-F238E27FC236}">
                <a16:creationId xmlns:a16="http://schemas.microsoft.com/office/drawing/2014/main" id="{6E1B1D6C-0B7A-44C3-A433-40DB007FB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045" name="Rectangle 28">
            <a:extLst>
              <a:ext uri="{FF2B5EF4-FFF2-40B4-BE49-F238E27FC236}">
                <a16:creationId xmlns:a16="http://schemas.microsoft.com/office/drawing/2014/main" id="{66D0B188-5EC5-44FD-BE25-D08032F3D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047" name="Rectangle 29">
            <a:extLst>
              <a:ext uri="{FF2B5EF4-FFF2-40B4-BE49-F238E27FC236}">
                <a16:creationId xmlns:a16="http://schemas.microsoft.com/office/drawing/2014/main" id="{FBA7F63E-1E15-4064-92A6-3778EC42E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049" name="Isosceles Triangle 29">
            <a:extLst>
              <a:ext uri="{FF2B5EF4-FFF2-40B4-BE49-F238E27FC236}">
                <a16:creationId xmlns:a16="http://schemas.microsoft.com/office/drawing/2014/main" id="{F4B1A838-7104-4EFF-9266-FBF8FCBD9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9667DB-99B8-FDFE-83F0-F99C1710E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866" y="-16934"/>
            <a:ext cx="4830749" cy="25361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C2BD79-84A8-C7D8-BDC4-82A24F068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37" r="13827"/>
          <a:stretch>
            <a:fillRect/>
          </a:stretch>
        </p:blipFill>
        <p:spPr>
          <a:xfrm>
            <a:off x="5165077" y="-14516"/>
            <a:ext cx="7026923" cy="6858001"/>
          </a:xfrm>
          <a:custGeom>
            <a:avLst/>
            <a:gdLst/>
            <a:ahLst/>
            <a:cxnLst/>
            <a:rect l="l" t="t" r="r" b="b"/>
            <a:pathLst>
              <a:path w="7026923" h="6858001">
                <a:moveTo>
                  <a:pt x="5181345" y="0"/>
                </a:moveTo>
                <a:lnTo>
                  <a:pt x="7026923" y="0"/>
                </a:lnTo>
                <a:lnTo>
                  <a:pt x="7026923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B6A306-40E1-4821-3726-0ADB0915E54D}"/>
              </a:ext>
            </a:extLst>
          </p:cNvPr>
          <p:cNvSpPr txBox="1"/>
          <p:nvPr/>
        </p:nvSpPr>
        <p:spPr>
          <a:xfrm>
            <a:off x="2758846" y="1642046"/>
            <a:ext cx="23751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1"/>
                </a:solidFill>
              </a:rPr>
              <a:t>Paleógeno</a:t>
            </a:r>
          </a:p>
          <a:p>
            <a:pPr algn="ctr"/>
            <a:r>
              <a:rPr lang="es-ES" sz="3600" b="1" dirty="0">
                <a:solidFill>
                  <a:schemeClr val="accent1"/>
                </a:solidFill>
              </a:rPr>
              <a:t>Y</a:t>
            </a:r>
          </a:p>
          <a:p>
            <a:pPr algn="ctr"/>
            <a:r>
              <a:rPr lang="es-ES" sz="3600" b="1" dirty="0">
                <a:solidFill>
                  <a:schemeClr val="accent1"/>
                </a:solidFill>
              </a:rPr>
              <a:t>Neógeno</a:t>
            </a:r>
            <a:endParaRPr lang="es-AR" sz="3600" b="1" dirty="0">
              <a:solidFill>
                <a:schemeClr val="accent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D37A70-AA85-B6E5-59D3-93627F4ADC70}"/>
              </a:ext>
            </a:extLst>
          </p:cNvPr>
          <p:cNvSpPr txBox="1"/>
          <p:nvPr/>
        </p:nvSpPr>
        <p:spPr>
          <a:xfrm>
            <a:off x="310554" y="4979551"/>
            <a:ext cx="2922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1"/>
                </a:solidFill>
              </a:rPr>
              <a:t>Alumno: Juan Ignacio Ramos</a:t>
            </a:r>
          </a:p>
          <a:p>
            <a:r>
              <a:rPr lang="es-ES" sz="1600" b="1" dirty="0">
                <a:solidFill>
                  <a:schemeClr val="accent1"/>
                </a:solidFill>
              </a:rPr>
              <a:t>Profe: Flavia Saffe</a:t>
            </a:r>
            <a:endParaRPr lang="es-AR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0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0B99E98-BDD8-3B1A-FA18-FBBD9AD52A81}"/>
              </a:ext>
            </a:extLst>
          </p:cNvPr>
          <p:cNvSpPr txBox="1"/>
          <p:nvPr/>
        </p:nvSpPr>
        <p:spPr>
          <a:xfrm>
            <a:off x="85060" y="331857"/>
            <a:ext cx="9542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El Paleógeno y el Neógeno son dos periodos geológicos que forman parte</a:t>
            </a:r>
          </a:p>
          <a:p>
            <a:pPr algn="just"/>
            <a:r>
              <a:rPr lang="es-ES" sz="2000" b="1" dirty="0"/>
              <a:t>De la Era Cenozoica, el Paleógeno comenzó hace 66 millones de años y terminó hace 23 millones de años y el Neógeno comenzó hace 23 millones de años y finalizó hace 2.58 millones de años.</a:t>
            </a:r>
            <a:endParaRPr lang="es-AR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E2F05E-F452-C354-D974-461C8FBC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37" y="1941240"/>
            <a:ext cx="8207231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235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34F59BCA-4946-1506-BD11-47164886DD35}"/>
              </a:ext>
            </a:extLst>
          </p:cNvPr>
          <p:cNvSpPr txBox="1"/>
          <p:nvPr/>
        </p:nvSpPr>
        <p:spPr>
          <a:xfrm>
            <a:off x="1692580" y="755543"/>
            <a:ext cx="8288032" cy="8113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latin typeface="+mj-lt"/>
                <a:ea typeface="+mj-ea"/>
                <a:cs typeface="+mj-cs"/>
              </a:rPr>
              <a:t>Los continentes en esta era estaban divididos casi como actualmente, ya que aún estaban un poco juntos.</a:t>
            </a:r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408F8ADB-773A-FB99-FDA3-78EE3733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282"/>
          <a:stretch>
            <a:fillRect/>
          </a:stretch>
        </p:blipFill>
        <p:spPr>
          <a:xfrm>
            <a:off x="868020" y="2467432"/>
            <a:ext cx="8288033" cy="36350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3B6C58-7F8F-C055-A150-8187B0E405C1}"/>
              </a:ext>
            </a:extLst>
          </p:cNvPr>
          <p:cNvSpPr txBox="1"/>
          <p:nvPr/>
        </p:nvSpPr>
        <p:spPr>
          <a:xfrm>
            <a:off x="2349663" y="2467432"/>
            <a:ext cx="5436781" cy="3710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4059347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5FD6BB21-4A4D-CE13-CBF3-F566D5038C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02" r="6560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98FBB77-85C1-ED8B-6102-93032AEE2E13}"/>
              </a:ext>
            </a:extLst>
          </p:cNvPr>
          <p:cNvSpPr txBox="1"/>
          <p:nvPr/>
        </p:nvSpPr>
        <p:spPr>
          <a:xfrm>
            <a:off x="649744" y="17272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400" b="1" u="sng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La Paleoflora: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B586A08-93E1-635E-159B-81A09461DE79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flora en esta era experimentó una transición significativa, marcada por la diversificación de las plantas con flores (angiospermas)y la expansión de los pastizales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13139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15B088-CB74-6CB4-F80B-7EED703F4CD9}"/>
              </a:ext>
            </a:extLst>
          </p:cNvPr>
          <p:cNvSpPr txBox="1"/>
          <p:nvPr/>
        </p:nvSpPr>
        <p:spPr>
          <a:xfrm>
            <a:off x="673754" y="2160590"/>
            <a:ext cx="3973943" cy="3440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u="sng" dirty="0">
                <a:solidFill>
                  <a:schemeClr val="accent1"/>
                </a:solidFill>
              </a:rPr>
              <a:t>La Paleoflora del Neogeno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chemeClr val="bg1"/>
                </a:solidFill>
              </a:rPr>
              <a:t>En el Neógeno los pastizales se expandieron dando lugar a extensos pastizales que albergaron a una gran variedad de mamíferos herbívoros y tuvieron en esta era un clima más frío.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010D09-3849-41CA-83D1-90CEE5FF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523" y="2060536"/>
            <a:ext cx="6140825" cy="3438862"/>
          </a:xfrm>
          <a:prstGeom prst="rect">
            <a:avLst/>
          </a:pr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0822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CF525065-DC2B-566F-73CA-2A7E40AA4AC7}"/>
              </a:ext>
            </a:extLst>
          </p:cNvPr>
          <p:cNvSpPr txBox="1"/>
          <p:nvPr/>
        </p:nvSpPr>
        <p:spPr>
          <a:xfrm>
            <a:off x="358162" y="1567132"/>
            <a:ext cx="4099534" cy="3880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600" b="1" u="sng" dirty="0">
                <a:solidFill>
                  <a:schemeClr val="accent1"/>
                </a:solidFill>
              </a:rPr>
              <a:t>La Paleofauna</a:t>
            </a:r>
            <a:r>
              <a:rPr lang="en-US" sz="1500" b="1" u="sng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Paleógeno y Neógeno, la fauna experimentó una diversificación significativa, marcada por la evolución de los mamíferos y la modernización de los ecosistemas terrestres y marinos.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mamíferos experimentaron una rápida radiación adaptativa y en el Neógeno se modernizaron las especies del Paleógeno.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48FF12C-8713-6B25-D1F8-92E4DC1C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750" y="524918"/>
            <a:ext cx="4763558" cy="23811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18D803-D806-4C91-1A5C-615A05627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08" y="3331793"/>
            <a:ext cx="4626384" cy="26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916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F54E8E3C-858B-525A-2DE4-C8E8840C3981}"/>
              </a:ext>
            </a:extLst>
          </p:cNvPr>
          <p:cNvSpPr txBox="1"/>
          <p:nvPr/>
        </p:nvSpPr>
        <p:spPr>
          <a:xfrm>
            <a:off x="5422788" y="1343160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u="sng" dirty="0" err="1">
                <a:solidFill>
                  <a:schemeClr val="accent1"/>
                </a:solidFill>
              </a:rPr>
              <a:t>Paleoclima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Paleógeno comenzó con un clima cálido y húmedo, similar a un ¨efecto invernadero¨, con tropicales y subtropicales incluyendo los polos que eran libres de hielo y cubiertos por bosques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neógeno el clima se puso frio, con temperaturas muy bajas que las de paleógeno y finalmente condujo a la glaciación de los polos y Groenlandia.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6225C6-FA00-7BED-D704-A7E7347C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63" r="19200" b="-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19922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6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8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58" name="Isosceles Triangle 62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6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AR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B12C28-B2F8-27F6-1B02-FF6665542C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147"/>
          <a:stretch>
            <a:fillRect/>
          </a:stretch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graphicFrame>
        <p:nvGraphicFramePr>
          <p:cNvPr id="31" name="CuadroTexto 1">
            <a:extLst>
              <a:ext uri="{FF2B5EF4-FFF2-40B4-BE49-F238E27FC236}">
                <a16:creationId xmlns:a16="http://schemas.microsoft.com/office/drawing/2014/main" id="{AE58BF1B-4ECF-5329-21E6-FBEA260859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418677"/>
              </p:ext>
            </p:extLst>
          </p:nvPr>
        </p:nvGraphicFramePr>
        <p:xfrm>
          <a:off x="2377440" y="3048000"/>
          <a:ext cx="8527626" cy="2994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07995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saur Dancing Dino GIF - Dinosaur DancingDino - Discover &amp; Share GIFs">
            <a:extLst>
              <a:ext uri="{FF2B5EF4-FFF2-40B4-BE49-F238E27FC236}">
                <a16:creationId xmlns:a16="http://schemas.microsoft.com/office/drawing/2014/main" id="{ABB74D00-4634-F6BD-ACC3-EE8BEC4E1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892915"/>
            <a:ext cx="474345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E447172-D31B-6D51-A579-CD8B36A89CA4}"/>
              </a:ext>
            </a:extLst>
          </p:cNvPr>
          <p:cNvSpPr/>
          <p:nvPr/>
        </p:nvSpPr>
        <p:spPr>
          <a:xfrm>
            <a:off x="3623976" y="509885"/>
            <a:ext cx="5904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GRACIAS POR VER</a:t>
            </a:r>
          </a:p>
        </p:txBody>
      </p:sp>
    </p:spTree>
    <p:extLst>
      <p:ext uri="{BB962C8B-B14F-4D97-AF65-F5344CB8AC3E}">
        <p14:creationId xmlns:p14="http://schemas.microsoft.com/office/powerpoint/2010/main" val="3677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479</TotalTime>
  <Words>317</Words>
  <Application>Microsoft Office PowerPoint</Application>
  <PresentationFormat>Panorámica</PresentationFormat>
  <Paragraphs>32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ADLaM Display</vt:lpstr>
      <vt:lpstr>Arial</vt:lpstr>
      <vt:lpstr>Trebuchet MS</vt:lpstr>
      <vt:lpstr>Wingdings 3</vt:lpstr>
      <vt:lpstr>Faceta</vt:lpstr>
      <vt:lpstr>Colegio El Prado                  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anaramoss810@hotmail.com</dc:creator>
  <cp:lastModifiedBy>anaramoss810@hotmail.com</cp:lastModifiedBy>
  <cp:revision>2</cp:revision>
  <dcterms:created xsi:type="dcterms:W3CDTF">2025-08-11T23:45:32Z</dcterms:created>
  <dcterms:modified xsi:type="dcterms:W3CDTF">2025-08-14T21:33:42Z</dcterms:modified>
</cp:coreProperties>
</file>