
<file path=[Content_Types].xml><?xml version="1.0" encoding="utf-8"?>
<Types xmlns="http://schemas.openxmlformats.org/package/2006/content-types">
  <Default Extension="mpeg"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1" d="100"/>
          <a:sy n="71" d="100"/>
        </p:scale>
        <p:origin x="-282" y="-2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CCF611A8-A48F-4BB9-B720-04380CC9000C}" type="datetimeFigureOut">
              <a:rPr lang="es-AR" smtClean="0"/>
              <a:t>27/8/2025</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FFF94C41-446A-40D9-8F42-74F76AEB3169}" type="slidenum">
              <a:rPr lang="es-AR" smtClean="0"/>
              <a:t>‹Nº›</a:t>
            </a:fld>
            <a:endParaRPr lang="es-AR" dirty="0"/>
          </a:p>
        </p:txBody>
      </p:sp>
    </p:spTree>
    <p:extLst>
      <p:ext uri="{BB962C8B-B14F-4D97-AF65-F5344CB8AC3E}">
        <p14:creationId xmlns:p14="http://schemas.microsoft.com/office/powerpoint/2010/main" val="59392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CCF611A8-A48F-4BB9-B720-04380CC9000C}" type="datetimeFigureOut">
              <a:rPr lang="es-AR" smtClean="0"/>
              <a:t>27/8/2025</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FFF94C41-446A-40D9-8F42-74F76AEB3169}" type="slidenum">
              <a:rPr lang="es-AR" smtClean="0"/>
              <a:t>‹Nº›</a:t>
            </a:fld>
            <a:endParaRPr lang="es-AR" dirty="0"/>
          </a:p>
        </p:txBody>
      </p:sp>
    </p:spTree>
    <p:extLst>
      <p:ext uri="{BB962C8B-B14F-4D97-AF65-F5344CB8AC3E}">
        <p14:creationId xmlns:p14="http://schemas.microsoft.com/office/powerpoint/2010/main" val="2531606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CCF611A8-A48F-4BB9-B720-04380CC9000C}" type="datetimeFigureOut">
              <a:rPr lang="es-AR" smtClean="0"/>
              <a:t>27/8/2025</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FFF94C41-446A-40D9-8F42-74F76AEB3169}" type="slidenum">
              <a:rPr lang="es-AR" smtClean="0"/>
              <a:t>‹Nº›</a:t>
            </a:fld>
            <a:endParaRPr lang="es-AR" dirty="0"/>
          </a:p>
        </p:txBody>
      </p:sp>
    </p:spTree>
    <p:extLst>
      <p:ext uri="{BB962C8B-B14F-4D97-AF65-F5344CB8AC3E}">
        <p14:creationId xmlns:p14="http://schemas.microsoft.com/office/powerpoint/2010/main" val="191920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CCF611A8-A48F-4BB9-B720-04380CC9000C}" type="datetimeFigureOut">
              <a:rPr lang="es-AR" smtClean="0"/>
              <a:t>27/8/2025</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FFF94C41-446A-40D9-8F42-74F76AEB3169}" type="slidenum">
              <a:rPr lang="es-AR" smtClean="0"/>
              <a:t>‹Nº›</a:t>
            </a:fld>
            <a:endParaRPr lang="es-AR" dirty="0"/>
          </a:p>
        </p:txBody>
      </p:sp>
    </p:spTree>
    <p:extLst>
      <p:ext uri="{BB962C8B-B14F-4D97-AF65-F5344CB8AC3E}">
        <p14:creationId xmlns:p14="http://schemas.microsoft.com/office/powerpoint/2010/main" val="320692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CF611A8-A48F-4BB9-B720-04380CC9000C}" type="datetimeFigureOut">
              <a:rPr lang="es-AR" smtClean="0"/>
              <a:t>27/8/2025</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FFF94C41-446A-40D9-8F42-74F76AEB3169}" type="slidenum">
              <a:rPr lang="es-AR" smtClean="0"/>
              <a:t>‹Nº›</a:t>
            </a:fld>
            <a:endParaRPr lang="es-AR" dirty="0"/>
          </a:p>
        </p:txBody>
      </p:sp>
    </p:spTree>
    <p:extLst>
      <p:ext uri="{BB962C8B-B14F-4D97-AF65-F5344CB8AC3E}">
        <p14:creationId xmlns:p14="http://schemas.microsoft.com/office/powerpoint/2010/main" val="2681330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CCF611A8-A48F-4BB9-B720-04380CC9000C}" type="datetimeFigureOut">
              <a:rPr lang="es-AR" smtClean="0"/>
              <a:t>27/8/2025</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FFF94C41-446A-40D9-8F42-74F76AEB3169}" type="slidenum">
              <a:rPr lang="es-AR" smtClean="0"/>
              <a:t>‹Nº›</a:t>
            </a:fld>
            <a:endParaRPr lang="es-AR" dirty="0"/>
          </a:p>
        </p:txBody>
      </p:sp>
    </p:spTree>
    <p:extLst>
      <p:ext uri="{BB962C8B-B14F-4D97-AF65-F5344CB8AC3E}">
        <p14:creationId xmlns:p14="http://schemas.microsoft.com/office/powerpoint/2010/main" val="2279872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CCF611A8-A48F-4BB9-B720-04380CC9000C}" type="datetimeFigureOut">
              <a:rPr lang="es-AR" smtClean="0"/>
              <a:t>27/8/2025</a:t>
            </a:fld>
            <a:endParaRPr lang="es-AR" dirty="0"/>
          </a:p>
        </p:txBody>
      </p:sp>
      <p:sp>
        <p:nvSpPr>
          <p:cNvPr id="8" name="7 Marcador de pie de página"/>
          <p:cNvSpPr>
            <a:spLocks noGrp="1"/>
          </p:cNvSpPr>
          <p:nvPr>
            <p:ph type="ftr" sz="quarter" idx="11"/>
          </p:nvPr>
        </p:nvSpPr>
        <p:spPr/>
        <p:txBody>
          <a:bodyPr/>
          <a:lstStyle/>
          <a:p>
            <a:endParaRPr lang="es-AR" dirty="0"/>
          </a:p>
        </p:txBody>
      </p:sp>
      <p:sp>
        <p:nvSpPr>
          <p:cNvPr id="9" name="8 Marcador de número de diapositiva"/>
          <p:cNvSpPr>
            <a:spLocks noGrp="1"/>
          </p:cNvSpPr>
          <p:nvPr>
            <p:ph type="sldNum" sz="quarter" idx="12"/>
          </p:nvPr>
        </p:nvSpPr>
        <p:spPr/>
        <p:txBody>
          <a:bodyPr/>
          <a:lstStyle/>
          <a:p>
            <a:fld id="{FFF94C41-446A-40D9-8F42-74F76AEB3169}" type="slidenum">
              <a:rPr lang="es-AR" smtClean="0"/>
              <a:t>‹Nº›</a:t>
            </a:fld>
            <a:endParaRPr lang="es-AR" dirty="0"/>
          </a:p>
        </p:txBody>
      </p:sp>
    </p:spTree>
    <p:extLst>
      <p:ext uri="{BB962C8B-B14F-4D97-AF65-F5344CB8AC3E}">
        <p14:creationId xmlns:p14="http://schemas.microsoft.com/office/powerpoint/2010/main" val="322029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CCF611A8-A48F-4BB9-B720-04380CC9000C}" type="datetimeFigureOut">
              <a:rPr lang="es-AR" smtClean="0"/>
              <a:t>27/8/2025</a:t>
            </a:fld>
            <a:endParaRPr lang="es-AR" dirty="0"/>
          </a:p>
        </p:txBody>
      </p:sp>
      <p:sp>
        <p:nvSpPr>
          <p:cNvPr id="4" name="3 Marcador de pie de página"/>
          <p:cNvSpPr>
            <a:spLocks noGrp="1"/>
          </p:cNvSpPr>
          <p:nvPr>
            <p:ph type="ftr" sz="quarter" idx="11"/>
          </p:nvPr>
        </p:nvSpPr>
        <p:spPr/>
        <p:txBody>
          <a:bodyPr/>
          <a:lstStyle/>
          <a:p>
            <a:endParaRPr lang="es-AR" dirty="0"/>
          </a:p>
        </p:txBody>
      </p:sp>
      <p:sp>
        <p:nvSpPr>
          <p:cNvPr id="5" name="4 Marcador de número de diapositiva"/>
          <p:cNvSpPr>
            <a:spLocks noGrp="1"/>
          </p:cNvSpPr>
          <p:nvPr>
            <p:ph type="sldNum" sz="quarter" idx="12"/>
          </p:nvPr>
        </p:nvSpPr>
        <p:spPr/>
        <p:txBody>
          <a:bodyPr/>
          <a:lstStyle/>
          <a:p>
            <a:fld id="{FFF94C41-446A-40D9-8F42-74F76AEB3169}" type="slidenum">
              <a:rPr lang="es-AR" smtClean="0"/>
              <a:t>‹Nº›</a:t>
            </a:fld>
            <a:endParaRPr lang="es-AR" dirty="0"/>
          </a:p>
        </p:txBody>
      </p:sp>
    </p:spTree>
    <p:extLst>
      <p:ext uri="{BB962C8B-B14F-4D97-AF65-F5344CB8AC3E}">
        <p14:creationId xmlns:p14="http://schemas.microsoft.com/office/powerpoint/2010/main" val="2293721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CF611A8-A48F-4BB9-B720-04380CC9000C}" type="datetimeFigureOut">
              <a:rPr lang="es-AR" smtClean="0"/>
              <a:t>27/8/2025</a:t>
            </a:fld>
            <a:endParaRPr lang="es-AR" dirty="0"/>
          </a:p>
        </p:txBody>
      </p:sp>
      <p:sp>
        <p:nvSpPr>
          <p:cNvPr id="3" name="2 Marcador de pie de página"/>
          <p:cNvSpPr>
            <a:spLocks noGrp="1"/>
          </p:cNvSpPr>
          <p:nvPr>
            <p:ph type="ftr" sz="quarter" idx="11"/>
          </p:nvPr>
        </p:nvSpPr>
        <p:spPr/>
        <p:txBody>
          <a:bodyPr/>
          <a:lstStyle/>
          <a:p>
            <a:endParaRPr lang="es-AR" dirty="0"/>
          </a:p>
        </p:txBody>
      </p:sp>
      <p:sp>
        <p:nvSpPr>
          <p:cNvPr id="4" name="3 Marcador de número de diapositiva"/>
          <p:cNvSpPr>
            <a:spLocks noGrp="1"/>
          </p:cNvSpPr>
          <p:nvPr>
            <p:ph type="sldNum" sz="quarter" idx="12"/>
          </p:nvPr>
        </p:nvSpPr>
        <p:spPr/>
        <p:txBody>
          <a:bodyPr/>
          <a:lstStyle/>
          <a:p>
            <a:fld id="{FFF94C41-446A-40D9-8F42-74F76AEB3169}" type="slidenum">
              <a:rPr lang="es-AR" smtClean="0"/>
              <a:t>‹Nº›</a:t>
            </a:fld>
            <a:endParaRPr lang="es-AR" dirty="0"/>
          </a:p>
        </p:txBody>
      </p:sp>
    </p:spTree>
    <p:extLst>
      <p:ext uri="{BB962C8B-B14F-4D97-AF65-F5344CB8AC3E}">
        <p14:creationId xmlns:p14="http://schemas.microsoft.com/office/powerpoint/2010/main" val="171169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CF611A8-A48F-4BB9-B720-04380CC9000C}" type="datetimeFigureOut">
              <a:rPr lang="es-AR" smtClean="0"/>
              <a:t>27/8/2025</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FFF94C41-446A-40D9-8F42-74F76AEB3169}" type="slidenum">
              <a:rPr lang="es-AR" smtClean="0"/>
              <a:t>‹Nº›</a:t>
            </a:fld>
            <a:endParaRPr lang="es-AR" dirty="0"/>
          </a:p>
        </p:txBody>
      </p:sp>
    </p:spTree>
    <p:extLst>
      <p:ext uri="{BB962C8B-B14F-4D97-AF65-F5344CB8AC3E}">
        <p14:creationId xmlns:p14="http://schemas.microsoft.com/office/powerpoint/2010/main" val="61318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CF611A8-A48F-4BB9-B720-04380CC9000C}" type="datetimeFigureOut">
              <a:rPr lang="es-AR" smtClean="0"/>
              <a:t>27/8/2025</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FFF94C41-446A-40D9-8F42-74F76AEB3169}" type="slidenum">
              <a:rPr lang="es-AR" smtClean="0"/>
              <a:t>‹Nº›</a:t>
            </a:fld>
            <a:endParaRPr lang="es-AR" dirty="0"/>
          </a:p>
        </p:txBody>
      </p:sp>
    </p:spTree>
    <p:extLst>
      <p:ext uri="{BB962C8B-B14F-4D97-AF65-F5344CB8AC3E}">
        <p14:creationId xmlns:p14="http://schemas.microsoft.com/office/powerpoint/2010/main" val="93569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611A8-A48F-4BB9-B720-04380CC9000C}" type="datetimeFigureOut">
              <a:rPr lang="es-AR" smtClean="0"/>
              <a:t>27/8/2025</a:t>
            </a:fld>
            <a:endParaRPr lang="es-AR"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94C41-446A-40D9-8F42-74F76AEB3169}" type="slidenum">
              <a:rPr lang="es-AR" smtClean="0"/>
              <a:t>‹Nº›</a:t>
            </a:fld>
            <a:endParaRPr lang="es-AR" dirty="0"/>
          </a:p>
        </p:txBody>
      </p:sp>
    </p:spTree>
    <p:extLst>
      <p:ext uri="{BB962C8B-B14F-4D97-AF65-F5344CB8AC3E}">
        <p14:creationId xmlns:p14="http://schemas.microsoft.com/office/powerpoint/2010/main" val="1778264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eg"/><Relationship Id="rId26" Type="http://schemas.openxmlformats.org/officeDocument/2006/relationships/image" Target="../media/image23.jpeg"/><Relationship Id="rId3" Type="http://schemas.openxmlformats.org/officeDocument/2006/relationships/slideLayout" Target="../slideLayouts/slideLayout1.xml"/><Relationship Id="rId21" Type="http://schemas.openxmlformats.org/officeDocument/2006/relationships/image" Target="../media/image18.jpeg"/><Relationship Id="rId7" Type="http://schemas.openxmlformats.org/officeDocument/2006/relationships/image" Target="../media/image4.gif"/><Relationship Id="rId12" Type="http://schemas.openxmlformats.org/officeDocument/2006/relationships/image" Target="../media/image9.jpeg"/><Relationship Id="rId17" Type="http://schemas.openxmlformats.org/officeDocument/2006/relationships/image" Target="../media/image14.jpeg"/><Relationship Id="rId25" Type="http://schemas.openxmlformats.org/officeDocument/2006/relationships/image" Target="../media/image22.jpeg"/><Relationship Id="rId2" Type="http://schemas.openxmlformats.org/officeDocument/2006/relationships/audio" Target="../media/media1.mpeg"/><Relationship Id="rId16" Type="http://schemas.openxmlformats.org/officeDocument/2006/relationships/image" Target="../media/image13.jpeg"/><Relationship Id="rId20" Type="http://schemas.openxmlformats.org/officeDocument/2006/relationships/image" Target="../media/image17.jpeg"/><Relationship Id="rId29" Type="http://schemas.openxmlformats.org/officeDocument/2006/relationships/image" Target="../media/image26.jpg"/><Relationship Id="rId1" Type="http://schemas.microsoft.com/office/2007/relationships/media" Target="../media/media1.mpeg"/><Relationship Id="rId6" Type="http://schemas.openxmlformats.org/officeDocument/2006/relationships/image" Target="../media/image3.gif"/><Relationship Id="rId11" Type="http://schemas.openxmlformats.org/officeDocument/2006/relationships/image" Target="../media/image8.jpeg"/><Relationship Id="rId24" Type="http://schemas.openxmlformats.org/officeDocument/2006/relationships/image" Target="../media/image21.jpeg"/><Relationship Id="rId32" Type="http://schemas.openxmlformats.org/officeDocument/2006/relationships/image" Target="../media/image29.png"/><Relationship Id="rId5" Type="http://schemas.openxmlformats.org/officeDocument/2006/relationships/image" Target="../media/image2.gif"/><Relationship Id="rId15" Type="http://schemas.openxmlformats.org/officeDocument/2006/relationships/image" Target="../media/image12.jpeg"/><Relationship Id="rId23" Type="http://schemas.openxmlformats.org/officeDocument/2006/relationships/image" Target="../media/image20.jpeg"/><Relationship Id="rId28" Type="http://schemas.openxmlformats.org/officeDocument/2006/relationships/image" Target="../media/image25.jpg"/><Relationship Id="rId10" Type="http://schemas.openxmlformats.org/officeDocument/2006/relationships/image" Target="../media/image7.jpg"/><Relationship Id="rId19" Type="http://schemas.openxmlformats.org/officeDocument/2006/relationships/image" Target="../media/image16.jpeg"/><Relationship Id="rId31" Type="http://schemas.openxmlformats.org/officeDocument/2006/relationships/image" Target="../media/image28.jpg"/><Relationship Id="rId4" Type="http://schemas.openxmlformats.org/officeDocument/2006/relationships/image" Target="../media/image1.png"/><Relationship Id="rId9" Type="http://schemas.openxmlformats.org/officeDocument/2006/relationships/image" Target="../media/image6.jpg"/><Relationship Id="rId14" Type="http://schemas.openxmlformats.org/officeDocument/2006/relationships/image" Target="../media/image11.jpeg"/><Relationship Id="rId22" Type="http://schemas.openxmlformats.org/officeDocument/2006/relationships/image" Target="../media/image19.jpeg"/><Relationship Id="rId27" Type="http://schemas.openxmlformats.org/officeDocument/2006/relationships/image" Target="../media/image24.jpeg"/><Relationship Id="rId30"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84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476672"/>
            <a:ext cx="7772400" cy="1470025"/>
          </a:xfrm>
        </p:spPr>
        <p:txBody>
          <a:bodyPr>
            <a:noAutofit/>
          </a:bodyPr>
          <a:lstStyle/>
          <a:p>
            <a:r>
              <a:rPr lang="es-MX" sz="6600" b="1" i="1" dirty="0" smtClean="0">
                <a:effectLst>
                  <a:outerShdw blurRad="38100" dist="38100" dir="2700000" algn="tl">
                    <a:srgbClr val="000000">
                      <a:alpha val="43137"/>
                    </a:srgbClr>
                  </a:outerShdw>
                </a:effectLst>
              </a:rPr>
              <a:t>TALLERES DE MINERIA</a:t>
            </a:r>
            <a:endParaRPr lang="es-AR" sz="6600" b="1" i="1"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1403648" y="2420888"/>
            <a:ext cx="6400800" cy="1752600"/>
          </a:xfrm>
        </p:spPr>
        <p:txBody>
          <a:bodyPr>
            <a:normAutofit fontScale="85000" lnSpcReduction="20000"/>
          </a:bodyPr>
          <a:lstStyle/>
          <a:p>
            <a:r>
              <a:rPr lang="es-MX" i="1" dirty="0" smtClean="0">
                <a:solidFill>
                  <a:schemeClr val="tx1"/>
                </a:solidFill>
                <a:effectLst>
                  <a:outerShdw blurRad="38100" dist="38100" dir="2700000" algn="tl">
                    <a:srgbClr val="000000">
                      <a:alpha val="43137"/>
                    </a:srgbClr>
                  </a:outerShdw>
                </a:effectLst>
              </a:rPr>
              <a:t>Riveros Emilia</a:t>
            </a:r>
          </a:p>
          <a:p>
            <a:r>
              <a:rPr lang="es-MX" i="1" dirty="0" smtClean="0">
                <a:solidFill>
                  <a:schemeClr val="tx1"/>
                </a:solidFill>
                <a:effectLst>
                  <a:outerShdw blurRad="38100" dist="38100" dir="2700000" algn="tl">
                    <a:srgbClr val="000000">
                      <a:alpha val="43137"/>
                    </a:srgbClr>
                  </a:outerShdw>
                </a:effectLst>
              </a:rPr>
              <a:t>Curso:1A</a:t>
            </a:r>
          </a:p>
          <a:p>
            <a:r>
              <a:rPr lang="es-MX" i="1" dirty="0" smtClean="0">
                <a:solidFill>
                  <a:schemeClr val="tx1"/>
                </a:solidFill>
                <a:effectLst>
                  <a:outerShdw blurRad="38100" dist="38100" dir="2700000" algn="tl">
                    <a:srgbClr val="000000">
                      <a:alpha val="43137"/>
                    </a:srgbClr>
                  </a:outerShdw>
                </a:effectLst>
              </a:rPr>
              <a:t>Año:2025</a:t>
            </a:r>
          </a:p>
          <a:p>
            <a:r>
              <a:rPr lang="es-MX" i="1" dirty="0" smtClean="0">
                <a:solidFill>
                  <a:schemeClr val="tx1"/>
                </a:solidFill>
                <a:effectLst>
                  <a:outerShdw blurRad="38100" dist="38100" dir="2700000" algn="tl">
                    <a:srgbClr val="000000">
                      <a:alpha val="43137"/>
                    </a:srgbClr>
                  </a:outerShdw>
                </a:effectLst>
              </a:rPr>
              <a:t>Profesora: Andrea Gomez</a:t>
            </a:r>
          </a:p>
          <a:p>
            <a:endParaRPr lang="es-AR" i="1" dirty="0">
              <a:solidFill>
                <a:schemeClr val="tx1"/>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0"/>
            <a:ext cx="1619672" cy="1619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erramientas GIFs - Get the best GIF on GIPH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971" y="4365104"/>
            <a:ext cx="2410447" cy="229645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Gifs Animados de Electricidad - Gifs Animad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5" name="AutoShape 8" descr="Gifs Animados de Electricidad - Gifs Animad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6" name="AutoShape 10" descr="Gifs Animados de Electricidad - Gifs Animad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7" name="AutoShape 12" descr="Gifs Animados de Electricidad - Gifs Animado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pic>
        <p:nvPicPr>
          <p:cNvPr id="1038" name="Picture 14" descr="Operadores mecanicos y electricos.: febrero 201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4365104"/>
            <a:ext cx="2592288" cy="229645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OMPUTACIÓN E INFORMÁTICA YOSH: IMAGENES 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3943615"/>
            <a:ext cx="333375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398" y="-322487"/>
            <a:ext cx="9505055" cy="7180487"/>
          </a:xfrm>
          <a:prstGeom prst="rect">
            <a:avLst/>
          </a:prstGeom>
        </p:spPr>
      </p:pic>
      <p:sp>
        <p:nvSpPr>
          <p:cNvPr id="12" name="11 CuadroTexto"/>
          <p:cNvSpPr txBox="1"/>
          <p:nvPr/>
        </p:nvSpPr>
        <p:spPr>
          <a:xfrm flipH="1">
            <a:off x="163897" y="-7359"/>
            <a:ext cx="3122633" cy="584775"/>
          </a:xfrm>
          <a:prstGeom prst="rect">
            <a:avLst/>
          </a:prstGeom>
          <a:noFill/>
        </p:spPr>
        <p:txBody>
          <a:bodyPr wrap="square" rtlCol="0">
            <a:spAutoFit/>
          </a:bodyPr>
          <a:lstStyle/>
          <a:p>
            <a:r>
              <a:rPr lang="es-MX" sz="3200" b="1" i="1" u="sng" dirty="0" smtClean="0">
                <a:solidFill>
                  <a:schemeClr val="bg1"/>
                </a:solidFill>
                <a:effectLst>
                  <a:outerShdw blurRad="38100" dist="38100" dir="2700000" algn="tl">
                    <a:srgbClr val="000000">
                      <a:alpha val="43137"/>
                    </a:srgbClr>
                  </a:outerShdw>
                </a:effectLst>
              </a:rPr>
              <a:t>ELECTRICIDAD</a:t>
            </a:r>
            <a:r>
              <a:rPr lang="es-MX" dirty="0" smtClean="0">
                <a:solidFill>
                  <a:schemeClr val="bg1"/>
                </a:solidFill>
              </a:rPr>
              <a:t>:</a:t>
            </a:r>
          </a:p>
        </p:txBody>
      </p:sp>
      <p:sp>
        <p:nvSpPr>
          <p:cNvPr id="13" name="12 CuadroTexto"/>
          <p:cNvSpPr txBox="1"/>
          <p:nvPr/>
        </p:nvSpPr>
        <p:spPr>
          <a:xfrm>
            <a:off x="157179" y="465138"/>
            <a:ext cx="6280249" cy="6555641"/>
          </a:xfrm>
          <a:prstGeom prst="rect">
            <a:avLst/>
          </a:prstGeom>
          <a:noFill/>
        </p:spPr>
        <p:txBody>
          <a:bodyPr wrap="square" rtlCol="0">
            <a:spAutoFit/>
          </a:bodyPr>
          <a:lstStyle/>
          <a:p>
            <a:r>
              <a:rPr lang="es-MX" sz="2000" b="1" dirty="0" smtClean="0">
                <a:solidFill>
                  <a:schemeClr val="bg1"/>
                </a:solidFill>
                <a:effectLst>
                  <a:outerShdw blurRad="38100" dist="38100" dir="2700000" algn="tl">
                    <a:srgbClr val="000000">
                      <a:alpha val="43137"/>
                    </a:srgbClr>
                  </a:outerShdw>
                </a:effectLst>
              </a:rPr>
              <a:t>En electricidad nos enseñaron apelar cables, hacer empalmes, aprender a usar el soldador,etc.</a:t>
            </a:r>
          </a:p>
          <a:p>
            <a:r>
              <a:rPr lang="es-MX" sz="2000" b="1" dirty="0" smtClean="0">
                <a:solidFill>
                  <a:schemeClr val="bg1"/>
                </a:solidFill>
                <a:effectLst>
                  <a:outerShdw blurRad="38100" dist="38100" dir="2700000" algn="tl">
                    <a:srgbClr val="000000">
                      <a:alpha val="43137"/>
                    </a:srgbClr>
                  </a:outerShdw>
                </a:effectLst>
              </a:rPr>
              <a:t>Primero mediamos los cables a la medida que el profe pedia,despues los cortabamos con un alicate y los pelábamos, después  agarrábamos otro cable yos uníamos creando un tipo de empalme, después con el soldador derretíamos el estaño y lo derretíamos encima del cobre así cuando lo queríamos romper no podíamos porque lo que hace el solador es que no se rompa facilmente,despues el profe nos hizo hacer un circuito uniendo los cables positivos y negativos y esos cables iban conectados con unos focos que cuando lo prendiamos con un interruptor y eso prendia los tres focos y habian dos tipos de cicuito el paralelo y el en serie,despues hagarramois un carton y pusimoslos tipos de empalmes y despues teniamos que pasar a hacerlos,despues el profe nos enseño a usar el tablero, al principio empezamos a dibujarlo en el cuaderno como lo ibamos hacer y después lo hacíamos en grupo con el tablero.</a:t>
            </a:r>
          </a:p>
          <a:p>
            <a:endParaRPr lang="es-AR" sz="2000" b="1" dirty="0">
              <a:solidFill>
                <a:schemeClr val="bg1"/>
              </a:solidFill>
              <a:effectLst>
                <a:outerShdw blurRad="38100" dist="38100" dir="2700000" algn="tl">
                  <a:srgbClr val="000000">
                    <a:alpha val="43137"/>
                  </a:srgbClr>
                </a:outerShdw>
              </a:effectLst>
            </a:endParaRPr>
          </a:p>
        </p:txBody>
      </p:sp>
      <p:pic>
        <p:nvPicPr>
          <p:cNvPr id="14" name="13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2803" y="-300992"/>
            <a:ext cx="9509457" cy="7201802"/>
          </a:xfrm>
          <a:prstGeom prst="rect">
            <a:avLst/>
          </a:prstGeom>
        </p:spPr>
      </p:pic>
      <p:sp>
        <p:nvSpPr>
          <p:cNvPr id="15" name="14 CuadroTexto"/>
          <p:cNvSpPr txBox="1"/>
          <p:nvPr/>
        </p:nvSpPr>
        <p:spPr>
          <a:xfrm>
            <a:off x="1901426" y="555838"/>
            <a:ext cx="3734817" cy="769441"/>
          </a:xfrm>
          <a:prstGeom prst="rect">
            <a:avLst/>
          </a:prstGeom>
          <a:noFill/>
        </p:spPr>
        <p:txBody>
          <a:bodyPr wrap="square" rtlCol="0">
            <a:spAutoFit/>
          </a:bodyPr>
          <a:lstStyle/>
          <a:p>
            <a:r>
              <a:rPr lang="es-MX" sz="4400" dirty="0" smtClean="0"/>
              <a:t>INFORMATICA:</a:t>
            </a:r>
            <a:endParaRPr lang="es-AR" sz="4400" dirty="0"/>
          </a:p>
        </p:txBody>
      </p:sp>
      <p:sp>
        <p:nvSpPr>
          <p:cNvPr id="17" name="16 CuadroTexto"/>
          <p:cNvSpPr txBox="1"/>
          <p:nvPr/>
        </p:nvSpPr>
        <p:spPr>
          <a:xfrm>
            <a:off x="185526" y="2276872"/>
            <a:ext cx="3959225" cy="2554545"/>
          </a:xfrm>
          <a:prstGeom prst="rect">
            <a:avLst/>
          </a:prstGeom>
          <a:noFill/>
        </p:spPr>
        <p:txBody>
          <a:bodyPr wrap="square" rtlCol="0">
            <a:spAutoFit/>
          </a:bodyPr>
          <a:lstStyle/>
          <a:p>
            <a:r>
              <a:rPr lang="es-MX" sz="2000" b="1" i="1" dirty="0" smtClean="0"/>
              <a:t>En informática se hacen como practicos,creamos un collage en una aplicación llamada Canva y pusimos fotos/imágenes de las cosas que nos gustan,de nuestros amigos, de nuestra familia, de nuestras mascotas, de las cosas que nos gusta. </a:t>
            </a:r>
            <a:endParaRPr lang="es-AR" sz="2000" b="1" i="1" dirty="0"/>
          </a:p>
        </p:txBody>
      </p:sp>
      <p:pic>
        <p:nvPicPr>
          <p:cNvPr id="18" name="17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2803" y="-311740"/>
            <a:ext cx="9595383" cy="7223297"/>
          </a:xfrm>
          <a:prstGeom prst="rect">
            <a:avLst/>
          </a:prstGeom>
        </p:spPr>
      </p:pic>
      <p:sp>
        <p:nvSpPr>
          <p:cNvPr id="19" name="18 CuadroTexto"/>
          <p:cNvSpPr txBox="1"/>
          <p:nvPr/>
        </p:nvSpPr>
        <p:spPr>
          <a:xfrm>
            <a:off x="624607" y="281668"/>
            <a:ext cx="3531976" cy="1200329"/>
          </a:xfrm>
          <a:prstGeom prst="rect">
            <a:avLst/>
          </a:prstGeom>
          <a:noFill/>
        </p:spPr>
        <p:txBody>
          <a:bodyPr wrap="square" rtlCol="0">
            <a:spAutoFit/>
          </a:bodyPr>
          <a:lstStyle/>
          <a:p>
            <a:r>
              <a:rPr lang="es-MX" sz="3600" b="1" i="1" dirty="0" smtClean="0">
                <a:solidFill>
                  <a:schemeClr val="bg1"/>
                </a:solidFill>
              </a:rPr>
              <a:t>HERRAMIENTAS UNIVERSALES</a:t>
            </a:r>
            <a:endParaRPr lang="es-AR" sz="3600" b="1" i="1" dirty="0">
              <a:solidFill>
                <a:schemeClr val="bg1"/>
              </a:solidFill>
            </a:endParaRPr>
          </a:p>
        </p:txBody>
      </p:sp>
      <p:sp>
        <p:nvSpPr>
          <p:cNvPr id="21" name="20 CuadroTexto"/>
          <p:cNvSpPr txBox="1"/>
          <p:nvPr/>
        </p:nvSpPr>
        <p:spPr>
          <a:xfrm>
            <a:off x="307975" y="1619672"/>
            <a:ext cx="4886945" cy="4770537"/>
          </a:xfrm>
          <a:prstGeom prst="rect">
            <a:avLst/>
          </a:prstGeom>
          <a:noFill/>
        </p:spPr>
        <p:txBody>
          <a:bodyPr wrap="square" rtlCol="0">
            <a:spAutoFit/>
          </a:bodyPr>
          <a:lstStyle/>
          <a:p>
            <a:r>
              <a:rPr lang="es-MX" sz="2000" b="1" i="1" dirty="0" smtClean="0">
                <a:solidFill>
                  <a:schemeClr val="bg1"/>
                </a:solidFill>
              </a:rPr>
              <a:t>El Taller de Herramientas Intelectuales proporciona las bases para desarrollar las competencias </a:t>
            </a:r>
          </a:p>
          <a:p>
            <a:r>
              <a:rPr lang="es-MX" sz="2000" b="1" i="1" dirty="0" smtClean="0">
                <a:solidFill>
                  <a:schemeClr val="bg1"/>
                </a:solidFill>
              </a:rPr>
              <a:t>del ingeniero industrial formándolo en la creatividad, la visión sistémica y analítica para generar un compromiso ético con la sociedad. Un taller es también una sesión de entrenamiento o guía de varios días de duración. Se enfatiza en la solución de problemas, capacitación, y requiere la participación de los asistentes. A menudo, un simposio, lectura o reunión se convierte en un taller si se acompaña de una demostración práctica.</a:t>
            </a:r>
          </a:p>
          <a:p>
            <a:endParaRPr lang="es-AR" sz="2400" b="1" i="1" dirty="0">
              <a:solidFill>
                <a:schemeClr val="bg1"/>
              </a:solidFill>
            </a:endParaRPr>
          </a:p>
        </p:txBody>
      </p:sp>
      <p:sp>
        <p:nvSpPr>
          <p:cNvPr id="22" name="21 CuadroTexto"/>
          <p:cNvSpPr txBox="1"/>
          <p:nvPr/>
        </p:nvSpPr>
        <p:spPr>
          <a:xfrm>
            <a:off x="5436096" y="2780928"/>
            <a:ext cx="1944216" cy="830997"/>
          </a:xfrm>
          <a:prstGeom prst="rect">
            <a:avLst/>
          </a:prstGeom>
          <a:noFill/>
        </p:spPr>
        <p:txBody>
          <a:bodyPr wrap="square" rtlCol="0">
            <a:spAutoFit/>
          </a:bodyPr>
          <a:lstStyle/>
          <a:p>
            <a:r>
              <a:rPr lang="es-MX" sz="2400" b="1" i="1" u="sng" dirty="0" smtClean="0">
                <a:solidFill>
                  <a:schemeClr val="bg1"/>
                </a:solidFill>
              </a:rPr>
              <a:t>Profesor:</a:t>
            </a:r>
          </a:p>
          <a:p>
            <a:r>
              <a:rPr lang="es-MX" sz="2400" b="1" i="1" u="sng" dirty="0" smtClean="0">
                <a:solidFill>
                  <a:schemeClr val="bg1"/>
                </a:solidFill>
              </a:rPr>
              <a:t>Matías Ariza</a:t>
            </a:r>
            <a:endParaRPr lang="es-AR" sz="2400" b="1" i="1" u="sng" dirty="0">
              <a:solidFill>
                <a:schemeClr val="bg1"/>
              </a:solidFill>
            </a:endParaRPr>
          </a:p>
        </p:txBody>
      </p:sp>
      <p:pic>
        <p:nvPicPr>
          <p:cNvPr id="27" name="26 Imagen"/>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5398" y="-311740"/>
            <a:ext cx="9617978" cy="7234044"/>
          </a:xfrm>
          <a:prstGeom prst="rect">
            <a:avLst/>
          </a:prstGeom>
        </p:spPr>
      </p:pic>
      <p:sp>
        <p:nvSpPr>
          <p:cNvPr id="29" name="28 CuadroTexto"/>
          <p:cNvSpPr txBox="1"/>
          <p:nvPr/>
        </p:nvSpPr>
        <p:spPr>
          <a:xfrm>
            <a:off x="765175" y="692696"/>
            <a:ext cx="3379576" cy="461665"/>
          </a:xfrm>
          <a:prstGeom prst="rect">
            <a:avLst/>
          </a:prstGeom>
          <a:noFill/>
        </p:spPr>
        <p:txBody>
          <a:bodyPr wrap="square" rtlCol="0">
            <a:spAutoFit/>
          </a:bodyPr>
          <a:lstStyle/>
          <a:p>
            <a:r>
              <a:rPr lang="es-MX" sz="2400" dirty="0" smtClean="0"/>
              <a:t>ELECTRICIDAD</a:t>
            </a:r>
            <a:r>
              <a:rPr lang="es-MX" dirty="0" smtClean="0"/>
              <a:t>:</a:t>
            </a:r>
            <a:endParaRPr lang="es-AR" dirty="0"/>
          </a:p>
        </p:txBody>
      </p:sp>
      <p:pic>
        <p:nvPicPr>
          <p:cNvPr id="31" name="30 Image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2803" y="-304833"/>
            <a:ext cx="9509457" cy="7194489"/>
          </a:xfrm>
          <a:prstGeom prst="rect">
            <a:avLst/>
          </a:prstGeom>
        </p:spPr>
      </p:pic>
      <p:pic>
        <p:nvPicPr>
          <p:cNvPr id="1030" name="1029 Imagen"/>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5398" y="-300991"/>
            <a:ext cx="9625293" cy="7198496"/>
          </a:xfrm>
          <a:prstGeom prst="rect">
            <a:avLst/>
          </a:prstGeom>
        </p:spPr>
      </p:pic>
      <p:pic>
        <p:nvPicPr>
          <p:cNvPr id="1042" name="1041 Imagen"/>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5398" y="-300992"/>
            <a:ext cx="9617978" cy="7201801"/>
          </a:xfrm>
          <a:prstGeom prst="rect">
            <a:avLst/>
          </a:prstGeom>
        </p:spPr>
      </p:pic>
      <p:pic>
        <p:nvPicPr>
          <p:cNvPr id="1043" name="1042 Imagen"/>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5397" y="-325572"/>
            <a:ext cx="9617978" cy="7183572"/>
          </a:xfrm>
          <a:prstGeom prst="rect">
            <a:avLst/>
          </a:prstGeom>
        </p:spPr>
      </p:pic>
      <p:pic>
        <p:nvPicPr>
          <p:cNvPr id="1044" name="1043 Imagen"/>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35399" y="-325572"/>
            <a:ext cx="9625293" cy="7183572"/>
          </a:xfrm>
          <a:prstGeom prst="rect">
            <a:avLst/>
          </a:prstGeom>
        </p:spPr>
      </p:pic>
      <p:pic>
        <p:nvPicPr>
          <p:cNvPr id="1046" name="1045 Imagen"/>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5399" y="-328316"/>
            <a:ext cx="9681309" cy="7186315"/>
          </a:xfrm>
          <a:prstGeom prst="rect">
            <a:avLst/>
          </a:prstGeom>
        </p:spPr>
      </p:pic>
      <p:pic>
        <p:nvPicPr>
          <p:cNvPr id="1047" name="1046 Imagen"/>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35399" y="-300991"/>
            <a:ext cx="9681309" cy="7321770"/>
          </a:xfrm>
          <a:prstGeom prst="rect">
            <a:avLst/>
          </a:prstGeom>
        </p:spPr>
      </p:pic>
      <p:sp>
        <p:nvSpPr>
          <p:cNvPr id="9" name="8 CuadroTexto"/>
          <p:cNvSpPr txBox="1"/>
          <p:nvPr/>
        </p:nvSpPr>
        <p:spPr>
          <a:xfrm>
            <a:off x="2165138" y="465137"/>
            <a:ext cx="3703006" cy="369332"/>
          </a:xfrm>
          <a:prstGeom prst="rect">
            <a:avLst/>
          </a:prstGeom>
          <a:noFill/>
        </p:spPr>
        <p:txBody>
          <a:bodyPr wrap="square" rtlCol="0">
            <a:spAutoFit/>
          </a:bodyPr>
          <a:lstStyle/>
          <a:p>
            <a:r>
              <a:rPr lang="es-MX" dirty="0" smtClean="0"/>
              <a:t>HERRAMIENTAS:</a:t>
            </a:r>
            <a:endParaRPr lang="es-AR" dirty="0"/>
          </a:p>
        </p:txBody>
      </p:sp>
      <p:pic>
        <p:nvPicPr>
          <p:cNvPr id="11" name="10 Imagen"/>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12803" y="-322487"/>
            <a:ext cx="9658713" cy="7343266"/>
          </a:xfrm>
          <a:prstGeom prst="rect">
            <a:avLst/>
          </a:prstGeom>
        </p:spPr>
      </p:pic>
      <p:pic>
        <p:nvPicPr>
          <p:cNvPr id="16" name="15 Imagen"/>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35399" y="-300991"/>
            <a:ext cx="9681309" cy="7321770"/>
          </a:xfrm>
          <a:prstGeom prst="rect">
            <a:avLst/>
          </a:prstGeom>
        </p:spPr>
      </p:pic>
      <p:pic>
        <p:nvPicPr>
          <p:cNvPr id="24" name="23 Imagen"/>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2803" y="-304833"/>
            <a:ext cx="9658713" cy="7478249"/>
          </a:xfrm>
          <a:prstGeom prst="rect">
            <a:avLst/>
          </a:prstGeom>
        </p:spPr>
      </p:pic>
      <p:pic>
        <p:nvPicPr>
          <p:cNvPr id="25" name="24 Imagen"/>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88490" y="-308173"/>
            <a:ext cx="9331043" cy="7220839"/>
          </a:xfrm>
          <a:prstGeom prst="rect">
            <a:avLst/>
          </a:prstGeom>
        </p:spPr>
      </p:pic>
      <p:pic>
        <p:nvPicPr>
          <p:cNvPr id="26" name="25 Imagen"/>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55767" y="-331599"/>
            <a:ext cx="9875299" cy="7016676"/>
          </a:xfrm>
          <a:prstGeom prst="rect">
            <a:avLst/>
          </a:prstGeom>
        </p:spPr>
      </p:pic>
      <p:sp>
        <p:nvSpPr>
          <p:cNvPr id="28" name="27 CuadroTexto"/>
          <p:cNvSpPr txBox="1"/>
          <p:nvPr/>
        </p:nvSpPr>
        <p:spPr>
          <a:xfrm>
            <a:off x="2390595" y="692696"/>
            <a:ext cx="3261525" cy="369332"/>
          </a:xfrm>
          <a:prstGeom prst="rect">
            <a:avLst/>
          </a:prstGeom>
          <a:noFill/>
        </p:spPr>
        <p:txBody>
          <a:bodyPr wrap="square" rtlCol="0">
            <a:spAutoFit/>
          </a:bodyPr>
          <a:lstStyle/>
          <a:p>
            <a:r>
              <a:rPr lang="es-MX" dirty="0" smtClean="0"/>
              <a:t>INFORMATICA:</a:t>
            </a:r>
            <a:endParaRPr lang="es-AR" dirty="0"/>
          </a:p>
        </p:txBody>
      </p:sp>
      <p:pic>
        <p:nvPicPr>
          <p:cNvPr id="30" name="29 Imagen"/>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39735" y="-300991"/>
            <a:ext cx="9658712" cy="7501731"/>
          </a:xfrm>
          <a:prstGeom prst="rect">
            <a:avLst/>
          </a:prstGeom>
        </p:spPr>
      </p:pic>
      <p:pic>
        <p:nvPicPr>
          <p:cNvPr id="1024" name="1023 Imagen"/>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12803" y="1589815"/>
            <a:ext cx="7189059" cy="5583600"/>
          </a:xfrm>
          <a:prstGeom prst="rect">
            <a:avLst/>
          </a:prstGeom>
        </p:spPr>
      </p:pic>
      <p:pic>
        <p:nvPicPr>
          <p:cNvPr id="1027" name="1026 Imagen"/>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55766" y="-386662"/>
            <a:ext cx="9701676" cy="7645747"/>
          </a:xfrm>
          <a:prstGeom prst="rect">
            <a:avLst/>
          </a:prstGeom>
        </p:spPr>
      </p:pic>
      <p:pic>
        <p:nvPicPr>
          <p:cNvPr id="1029" name="1028 Imagen"/>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74034" y="2313499"/>
            <a:ext cx="6982825" cy="5503061"/>
          </a:xfrm>
          <a:prstGeom prst="rect">
            <a:avLst/>
          </a:prstGeom>
        </p:spPr>
      </p:pic>
      <p:pic>
        <p:nvPicPr>
          <p:cNvPr id="1034" name="1033 Imagen"/>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39735" y="1890850"/>
            <a:ext cx="7015991" cy="5467245"/>
          </a:xfrm>
          <a:prstGeom prst="rect">
            <a:avLst/>
          </a:prstGeom>
        </p:spPr>
      </p:pic>
      <p:pic>
        <p:nvPicPr>
          <p:cNvPr id="1063" name="1062 Imagen"/>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93712" y="-77207"/>
            <a:ext cx="10178280" cy="8097698"/>
          </a:xfrm>
          <a:prstGeom prst="rect">
            <a:avLst/>
          </a:prstGeom>
        </p:spPr>
      </p:pic>
      <p:pic>
        <p:nvPicPr>
          <p:cNvPr id="1067" name="1066 Imagen"/>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56931" y="-144463"/>
            <a:ext cx="10172369" cy="7627584"/>
          </a:xfrm>
          <a:prstGeom prst="rect">
            <a:avLst/>
          </a:prstGeom>
        </p:spPr>
      </p:pic>
      <p:pic>
        <p:nvPicPr>
          <p:cNvPr id="1068" name="1067 Imagen"/>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74034" y="-144463"/>
            <a:ext cx="10016328" cy="7829028"/>
          </a:xfrm>
          <a:prstGeom prst="rect">
            <a:avLst/>
          </a:prstGeom>
        </p:spPr>
      </p:pic>
      <p:pic>
        <p:nvPicPr>
          <p:cNvPr id="1069" name="1068 Imagen"/>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01659" y="1682316"/>
            <a:ext cx="3865547" cy="5175683"/>
          </a:xfrm>
          <a:prstGeom prst="rect">
            <a:avLst/>
          </a:prstGeom>
        </p:spPr>
      </p:pic>
      <p:sp>
        <p:nvSpPr>
          <p:cNvPr id="1072" name="1071 CuadroTexto"/>
          <p:cNvSpPr txBox="1"/>
          <p:nvPr/>
        </p:nvSpPr>
        <p:spPr>
          <a:xfrm>
            <a:off x="4302224" y="1388020"/>
            <a:ext cx="4716016" cy="1200329"/>
          </a:xfrm>
          <a:prstGeom prst="rect">
            <a:avLst/>
          </a:prstGeom>
          <a:noFill/>
        </p:spPr>
        <p:txBody>
          <a:bodyPr wrap="square" rtlCol="0">
            <a:spAutoFit/>
          </a:bodyPr>
          <a:lstStyle/>
          <a:p>
            <a:r>
              <a:rPr lang="es-MX" sz="2400" b="1" i="1" dirty="0">
                <a:effectLst>
                  <a:outerShdw blurRad="38100" dist="38100" dir="2700000" algn="tl">
                    <a:srgbClr val="000000">
                      <a:alpha val="43137"/>
                    </a:srgbClr>
                  </a:outerShdw>
                </a:effectLst>
              </a:rPr>
              <a:t>"A veces tienes que hacer lo que es mejor para ti y para tu vida, no lo que es mejor para los demás". </a:t>
            </a:r>
            <a:endParaRPr lang="es-AR" sz="2400" b="1" i="1" dirty="0">
              <a:effectLst>
                <a:outerShdw blurRad="38100" dist="38100" dir="2700000" algn="tl">
                  <a:srgbClr val="000000">
                    <a:alpha val="43137"/>
                  </a:srgbClr>
                </a:outerShdw>
              </a:effectLst>
            </a:endParaRPr>
          </a:p>
        </p:txBody>
      </p:sp>
      <p:sp>
        <p:nvSpPr>
          <p:cNvPr id="1074" name="1073 CuadroTexto"/>
          <p:cNvSpPr txBox="1"/>
          <p:nvPr/>
        </p:nvSpPr>
        <p:spPr>
          <a:xfrm>
            <a:off x="5076056" y="3238421"/>
            <a:ext cx="3168352" cy="1477328"/>
          </a:xfrm>
          <a:prstGeom prst="rect">
            <a:avLst/>
          </a:prstGeom>
          <a:noFill/>
        </p:spPr>
        <p:txBody>
          <a:bodyPr wrap="square" rtlCol="0">
            <a:spAutoFit/>
          </a:bodyPr>
          <a:lstStyle/>
          <a:p>
            <a:r>
              <a:rPr lang="es-MX" dirty="0" smtClean="0"/>
              <a:t>PROFESORES DE LOS TALLERES:</a:t>
            </a:r>
          </a:p>
          <a:p>
            <a:r>
              <a:rPr lang="es-MX" dirty="0" smtClean="0"/>
              <a:t>Electricidad: Roberto Mas</a:t>
            </a:r>
          </a:p>
          <a:p>
            <a:r>
              <a:rPr lang="es-MX" dirty="0" smtClean="0"/>
              <a:t>Informatica: Andrea Gómez </a:t>
            </a:r>
          </a:p>
          <a:p>
            <a:r>
              <a:rPr lang="es-MX" dirty="0" smtClean="0"/>
              <a:t>Herramientas: Mathias Ariza</a:t>
            </a:r>
          </a:p>
          <a:p>
            <a:endParaRPr lang="es-AR" dirty="0"/>
          </a:p>
        </p:txBody>
      </p:sp>
      <p:pic>
        <p:nvPicPr>
          <p:cNvPr id="10" name="WhatsApp Audio 2025-08-25 at 16.04.55.mpe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2"/>
          <a:stretch>
            <a:fillRect/>
          </a:stretch>
        </p:blipFill>
        <p:spPr>
          <a:xfrm>
            <a:off x="5827828" y="6544007"/>
            <a:ext cx="609600" cy="609600"/>
          </a:xfrm>
          <a:prstGeom prst="rect">
            <a:avLst/>
          </a:prstGeom>
        </p:spPr>
      </p:pic>
    </p:spTree>
    <p:extLst>
      <p:ext uri="{BB962C8B-B14F-4D97-AF65-F5344CB8AC3E}">
        <p14:creationId xmlns:p14="http://schemas.microsoft.com/office/powerpoint/2010/main" val="159321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123" fill="hold"/>
                                        <p:tgtEl>
                                          <p:spTgt spid="10"/>
                                        </p:tgtEl>
                                      </p:cBhvr>
                                    </p:cmd>
                                  </p:childTnLst>
                                </p:cTn>
                              </p:par>
                              <p:par>
                                <p:cTn id="7" presetID="26" presetClass="emph" presetSubtype="0" fill="hold" grpId="2" nodeType="withEffect">
                                  <p:stCondLst>
                                    <p:cond delay="0"/>
                                  </p:stCondLst>
                                  <p:iterate type="lt">
                                    <p:tmPct val="0"/>
                                  </p:iterate>
                                  <p:childTnLst>
                                    <p:animEffect transition="out" filter="fade">
                                      <p:cBhvr>
                                        <p:cTn id="8" dur="500" tmFilter="0, 0; .2, .5; .8, .5; 1, 0"/>
                                        <p:tgtEl>
                                          <p:spTgt spid="2"/>
                                        </p:tgtEl>
                                      </p:cBhvr>
                                    </p:animEffect>
                                    <p:animScale>
                                      <p:cBhvr>
                                        <p:cTn id="9" dur="250" autoRev="1" fill="hold"/>
                                        <p:tgtEl>
                                          <p:spTgt spid="2"/>
                                        </p:tgtEl>
                                      </p:cBhvr>
                                      <p:by x="105000" y="105000"/>
                                    </p:animScale>
                                  </p:childTnLst>
                                </p:cTn>
                              </p:par>
                              <p:par>
                                <p:cTn id="10" presetID="6" presetClass="entr" presetSubtype="16"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26" presetClass="emph" presetSubtype="0" fill="hold" grpId="0" nodeType="withEffect">
                                  <p:stCondLst>
                                    <p:cond delay="0"/>
                                  </p:stCondLst>
                                  <p:childTnLst>
                                    <p:animEffect transition="out" filter="fade">
                                      <p:cBhvr>
                                        <p:cTn id="14" dur="2250" tmFilter="0, 0; .2, .5; .8, .5; 1, 0"/>
                                        <p:tgtEl>
                                          <p:spTgt spid="3">
                                            <p:txEl>
                                              <p:pRg st="0" end="0"/>
                                            </p:txEl>
                                          </p:spTgt>
                                        </p:tgtEl>
                                      </p:cBhvr>
                                    </p:animEffect>
                                    <p:animScale>
                                      <p:cBhvr>
                                        <p:cTn id="15" dur="1125" autoRev="1" fill="hold"/>
                                        <p:tgtEl>
                                          <p:spTgt spid="3">
                                            <p:txEl>
                                              <p:pRg st="0" end="0"/>
                                            </p:txEl>
                                          </p:spTgt>
                                        </p:tgtEl>
                                      </p:cBhvr>
                                      <p:by x="105000" y="105000"/>
                                    </p:animScale>
                                  </p:childTnLst>
                                </p:cTn>
                              </p:par>
                              <p:par>
                                <p:cTn id="16" presetID="26" presetClass="emph" presetSubtype="0" fill="hold" grpId="0" nodeType="withEffect">
                                  <p:stCondLst>
                                    <p:cond delay="8000"/>
                                  </p:stCondLst>
                                  <p:childTnLst>
                                    <p:animEffect transition="out" filter="fade">
                                      <p:cBhvr>
                                        <p:cTn id="17" dur="2250" tmFilter="0, 0; .2, .5; .8, .5; 1, 0"/>
                                        <p:tgtEl>
                                          <p:spTgt spid="3">
                                            <p:txEl>
                                              <p:pRg st="1" end="1"/>
                                            </p:txEl>
                                          </p:spTgt>
                                        </p:tgtEl>
                                      </p:cBhvr>
                                    </p:animEffect>
                                    <p:animScale>
                                      <p:cBhvr>
                                        <p:cTn id="18" dur="1125" autoRev="1" fill="hold"/>
                                        <p:tgtEl>
                                          <p:spTgt spid="3">
                                            <p:txEl>
                                              <p:pRg st="1" end="1"/>
                                            </p:txEl>
                                          </p:spTgt>
                                        </p:tgtEl>
                                      </p:cBhvr>
                                      <p:by x="105000" y="105000"/>
                                    </p:animScale>
                                  </p:childTnLst>
                                </p:cTn>
                              </p:par>
                              <p:par>
                                <p:cTn id="19" presetID="26" presetClass="emph" presetSubtype="0" fill="hold" grpId="0" nodeType="withEffect">
                                  <p:stCondLst>
                                    <p:cond delay="8000"/>
                                  </p:stCondLst>
                                  <p:childTnLst>
                                    <p:animEffect transition="out" filter="fade">
                                      <p:cBhvr>
                                        <p:cTn id="20" dur="2250" tmFilter="0, 0; .2, .5; .8, .5; 1, 0"/>
                                        <p:tgtEl>
                                          <p:spTgt spid="3">
                                            <p:txEl>
                                              <p:pRg st="2" end="2"/>
                                            </p:txEl>
                                          </p:spTgt>
                                        </p:tgtEl>
                                      </p:cBhvr>
                                    </p:animEffect>
                                    <p:animScale>
                                      <p:cBhvr>
                                        <p:cTn id="21" dur="1125" autoRev="1" fill="hold"/>
                                        <p:tgtEl>
                                          <p:spTgt spid="3">
                                            <p:txEl>
                                              <p:pRg st="2" end="2"/>
                                            </p:txEl>
                                          </p:spTgt>
                                        </p:tgtEl>
                                      </p:cBhvr>
                                      <p:by x="105000" y="105000"/>
                                    </p:animScale>
                                  </p:childTnLst>
                                </p:cTn>
                              </p:par>
                              <p:par>
                                <p:cTn id="22" presetID="26" presetClass="emph" presetSubtype="0" fill="hold" grpId="0" nodeType="withEffect">
                                  <p:stCondLst>
                                    <p:cond delay="8000"/>
                                  </p:stCondLst>
                                  <p:childTnLst>
                                    <p:animEffect transition="out" filter="fade">
                                      <p:cBhvr>
                                        <p:cTn id="23" dur="2250" tmFilter="0, 0; .2, .5; .8, .5; 1, 0"/>
                                        <p:tgtEl>
                                          <p:spTgt spid="3">
                                            <p:txEl>
                                              <p:pRg st="3" end="3"/>
                                            </p:txEl>
                                          </p:spTgt>
                                        </p:tgtEl>
                                      </p:cBhvr>
                                    </p:animEffect>
                                    <p:animScale>
                                      <p:cBhvr>
                                        <p:cTn id="24" dur="1125" autoRev="1" fill="hold"/>
                                        <p:tgtEl>
                                          <p:spTgt spid="3">
                                            <p:txEl>
                                              <p:pRg st="3" end="3"/>
                                            </p:txEl>
                                          </p:spTgt>
                                        </p:tgtEl>
                                      </p:cBhvr>
                                      <p:by x="105000" y="105000"/>
                                    </p:animScale>
                                  </p:childTnLst>
                                </p:cTn>
                              </p:par>
                              <p:par>
                                <p:cTn id="25" presetID="6" presetClass="entr" presetSubtype="16"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circle(in)">
                                      <p:cBhvr>
                                        <p:cTn id="30" dur="2250"/>
                                        <p:tgtEl>
                                          <p:spTgt spid="3">
                                            <p:txEl>
                                              <p:pRg st="1" end="1"/>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circle(in)">
                                      <p:cBhvr>
                                        <p:cTn id="33" dur="2250"/>
                                        <p:tgtEl>
                                          <p:spTgt spid="3">
                                            <p:txEl>
                                              <p:pRg st="3" end="3"/>
                                            </p:txEl>
                                          </p:spTgt>
                                        </p:tgtEl>
                                      </p:cBhvr>
                                    </p:animEffect>
                                  </p:childTnLst>
                                </p:cTn>
                              </p:par>
                              <p:par>
                                <p:cTn id="34" presetID="10" presetClass="entr" presetSubtype="0" fill="hold" nodeType="withEffect">
                                  <p:stCondLst>
                                    <p:cond delay="75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4000"/>
                                        <p:tgtEl>
                                          <p:spTgt spid="8"/>
                                        </p:tgtEl>
                                      </p:cBhvr>
                                    </p:animEffect>
                                  </p:childTnLst>
                                </p:cTn>
                              </p:par>
                              <p:par>
                                <p:cTn id="37" presetID="2" presetClass="entr" presetSubtype="4" fill="hold" nodeType="withEffect">
                                  <p:stCondLst>
                                    <p:cond delay="4700"/>
                                  </p:stCondLst>
                                  <p:childTnLst>
                                    <p:set>
                                      <p:cBhvr>
                                        <p:cTn id="38" dur="1" fill="hold">
                                          <p:stCondLst>
                                            <p:cond delay="0"/>
                                          </p:stCondLst>
                                        </p:cTn>
                                        <p:tgtEl>
                                          <p:spTgt spid="13">
                                            <p:txEl>
                                              <p:pRg st="0" end="0"/>
                                            </p:txEl>
                                          </p:spTgt>
                                        </p:tgtEl>
                                        <p:attrNameLst>
                                          <p:attrName>style.visibility</p:attrName>
                                        </p:attrNameLst>
                                      </p:cBhvr>
                                      <p:to>
                                        <p:strVal val="visible"/>
                                      </p:to>
                                    </p:set>
                                    <p:anim calcmode="lin" valueType="num">
                                      <p:cBhvr additive="base">
                                        <p:cTn id="39" dur="4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0" dur="4000" fill="hold"/>
                                        <p:tgtEl>
                                          <p:spTgt spid="13">
                                            <p:txEl>
                                              <p:pRg st="0" end="0"/>
                                            </p:txEl>
                                          </p:spTgt>
                                        </p:tgtEl>
                                        <p:attrNameLst>
                                          <p:attrName>ppt_y</p:attrName>
                                        </p:attrNameLst>
                                      </p:cBhvr>
                                      <p:tavLst>
                                        <p:tav tm="0">
                                          <p:val>
                                            <p:strVal val="1+#ppt_h/2"/>
                                          </p:val>
                                        </p:tav>
                                        <p:tav tm="100000">
                                          <p:val>
                                            <p:strVal val="#ppt_y"/>
                                          </p:val>
                                        </p:tav>
                                      </p:tavLst>
                                    </p:anim>
                                  </p:childTnLst>
                                </p:cTn>
                              </p:par>
                              <p:par>
                                <p:cTn id="41" presetID="16" presetClass="entr" presetSubtype="21" fill="hold" nodeType="withEffect">
                                  <p:stCondLst>
                                    <p:cond delay="875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barn(inVertical)">
                                      <p:cBhvr>
                                        <p:cTn id="43" dur="4000"/>
                                        <p:tgtEl>
                                          <p:spTgt spid="12">
                                            <p:txEl>
                                              <p:pRg st="0" end="0"/>
                                            </p:txEl>
                                          </p:spTgt>
                                        </p:tgtEl>
                                      </p:cBhvr>
                                    </p:animEffect>
                                  </p:childTnLst>
                                </p:cTn>
                              </p:par>
                              <p:par>
                                <p:cTn id="44" presetID="2" presetClass="entr" presetSubtype="4" fill="hold" nodeType="withEffect">
                                  <p:stCondLst>
                                    <p:cond delay="12750"/>
                                  </p:stCondLst>
                                  <p:childTnLst>
                                    <p:set>
                                      <p:cBhvr>
                                        <p:cTn id="45" dur="1" fill="hold">
                                          <p:stCondLst>
                                            <p:cond delay="0"/>
                                          </p:stCondLst>
                                        </p:cTn>
                                        <p:tgtEl>
                                          <p:spTgt spid="13">
                                            <p:txEl>
                                              <p:pRg st="1" end="1"/>
                                            </p:txEl>
                                          </p:spTgt>
                                        </p:tgtEl>
                                        <p:attrNameLst>
                                          <p:attrName>style.visibility</p:attrName>
                                        </p:attrNameLst>
                                      </p:cBhvr>
                                      <p:to>
                                        <p:strVal val="visible"/>
                                      </p:to>
                                    </p:set>
                                    <p:anim calcmode="lin" valueType="num">
                                      <p:cBhvr additive="base">
                                        <p:cTn id="46" dur="40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47" dur="4000" fill="hold"/>
                                        <p:tgtEl>
                                          <p:spTgt spid="13">
                                            <p:txEl>
                                              <p:pRg st="1" end="1"/>
                                            </p:txEl>
                                          </p:spTgt>
                                        </p:tgtEl>
                                        <p:attrNameLst>
                                          <p:attrName>ppt_y</p:attrName>
                                        </p:attrNameLst>
                                      </p:cBhvr>
                                      <p:tavLst>
                                        <p:tav tm="0">
                                          <p:val>
                                            <p:strVal val="1+#ppt_h/2"/>
                                          </p:val>
                                        </p:tav>
                                        <p:tav tm="100000">
                                          <p:val>
                                            <p:strVal val="#ppt_y"/>
                                          </p:val>
                                        </p:tav>
                                      </p:tavLst>
                                    </p:anim>
                                  </p:childTnLst>
                                </p:cTn>
                              </p:par>
                              <p:par>
                                <p:cTn id="48" presetID="10" presetClass="entr" presetSubtype="0" fill="hold" nodeType="withEffect">
                                  <p:stCondLst>
                                    <p:cond delay="1625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4000"/>
                                        <p:tgtEl>
                                          <p:spTgt spid="14"/>
                                        </p:tgtEl>
                                      </p:cBhvr>
                                    </p:animEffect>
                                  </p:childTnLst>
                                </p:cTn>
                              </p:par>
                              <p:par>
                                <p:cTn id="51" presetID="22" presetClass="entr" presetSubtype="4" fill="hold" grpId="0" nodeType="withEffect">
                                  <p:stCondLst>
                                    <p:cond delay="2000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4000"/>
                                        <p:tgtEl>
                                          <p:spTgt spid="15"/>
                                        </p:tgtEl>
                                      </p:cBhvr>
                                    </p:animEffect>
                                  </p:childTnLst>
                                </p:cTn>
                              </p:par>
                              <p:par>
                                <p:cTn id="54" presetID="6" presetClass="entr" presetSubtype="16" fill="hold" nodeType="withEffect">
                                  <p:stCondLst>
                                    <p:cond delay="23750"/>
                                  </p:stCondLst>
                                  <p:childTnLst>
                                    <p:set>
                                      <p:cBhvr>
                                        <p:cTn id="55" dur="1" fill="hold">
                                          <p:stCondLst>
                                            <p:cond delay="0"/>
                                          </p:stCondLst>
                                        </p:cTn>
                                        <p:tgtEl>
                                          <p:spTgt spid="17">
                                            <p:txEl>
                                              <p:pRg st="0" end="0"/>
                                            </p:txEl>
                                          </p:spTgt>
                                        </p:tgtEl>
                                        <p:attrNameLst>
                                          <p:attrName>style.visibility</p:attrName>
                                        </p:attrNameLst>
                                      </p:cBhvr>
                                      <p:to>
                                        <p:strVal val="visible"/>
                                      </p:to>
                                    </p:set>
                                    <p:animEffect transition="in" filter="circle(in)">
                                      <p:cBhvr>
                                        <p:cTn id="56" dur="4000"/>
                                        <p:tgtEl>
                                          <p:spTgt spid="17">
                                            <p:txEl>
                                              <p:pRg st="0" end="0"/>
                                            </p:txEl>
                                          </p:spTgt>
                                        </p:tgtEl>
                                      </p:cBhvr>
                                    </p:animEffect>
                                  </p:childTnLst>
                                </p:cTn>
                              </p:par>
                              <p:par>
                                <p:cTn id="57" presetID="42" presetClass="entr" presetSubtype="0" fill="hold" nodeType="withEffect">
                                  <p:stCondLst>
                                    <p:cond delay="2775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3750"/>
                                        <p:tgtEl>
                                          <p:spTgt spid="18"/>
                                        </p:tgtEl>
                                      </p:cBhvr>
                                    </p:animEffect>
                                    <p:anim calcmode="lin" valueType="num">
                                      <p:cBhvr>
                                        <p:cTn id="60" dur="3750" fill="hold"/>
                                        <p:tgtEl>
                                          <p:spTgt spid="18"/>
                                        </p:tgtEl>
                                        <p:attrNameLst>
                                          <p:attrName>ppt_x</p:attrName>
                                        </p:attrNameLst>
                                      </p:cBhvr>
                                      <p:tavLst>
                                        <p:tav tm="0">
                                          <p:val>
                                            <p:strVal val="#ppt_x"/>
                                          </p:val>
                                        </p:tav>
                                        <p:tav tm="100000">
                                          <p:val>
                                            <p:strVal val="#ppt_x"/>
                                          </p:val>
                                        </p:tav>
                                      </p:tavLst>
                                    </p:anim>
                                    <p:anim calcmode="lin" valueType="num">
                                      <p:cBhvr>
                                        <p:cTn id="61" dur="3750" fill="hold"/>
                                        <p:tgtEl>
                                          <p:spTgt spid="18"/>
                                        </p:tgtEl>
                                        <p:attrNameLst>
                                          <p:attrName>ppt_y</p:attrName>
                                        </p:attrNameLst>
                                      </p:cBhvr>
                                      <p:tavLst>
                                        <p:tav tm="0">
                                          <p:val>
                                            <p:strVal val="#ppt_y+.1"/>
                                          </p:val>
                                        </p:tav>
                                        <p:tav tm="100000">
                                          <p:val>
                                            <p:strVal val="#ppt_y"/>
                                          </p:val>
                                        </p:tav>
                                      </p:tavLst>
                                    </p:anim>
                                  </p:childTnLst>
                                </p:cTn>
                              </p:par>
                              <p:par>
                                <p:cTn id="62" presetID="6" presetClass="entr" presetSubtype="16" fill="hold" grpId="0" nodeType="withEffect">
                                  <p:stCondLst>
                                    <p:cond delay="31500"/>
                                  </p:stCondLst>
                                  <p:childTnLst>
                                    <p:set>
                                      <p:cBhvr>
                                        <p:cTn id="63" dur="1" fill="hold">
                                          <p:stCondLst>
                                            <p:cond delay="0"/>
                                          </p:stCondLst>
                                        </p:cTn>
                                        <p:tgtEl>
                                          <p:spTgt spid="19"/>
                                        </p:tgtEl>
                                        <p:attrNameLst>
                                          <p:attrName>style.visibility</p:attrName>
                                        </p:attrNameLst>
                                      </p:cBhvr>
                                      <p:to>
                                        <p:strVal val="visible"/>
                                      </p:to>
                                    </p:set>
                                    <p:animEffect transition="in" filter="circle(in)">
                                      <p:cBhvr>
                                        <p:cTn id="64" dur="4000"/>
                                        <p:tgtEl>
                                          <p:spTgt spid="19"/>
                                        </p:tgtEl>
                                      </p:cBhvr>
                                    </p:animEffect>
                                  </p:childTnLst>
                                </p:cTn>
                              </p:par>
                              <p:par>
                                <p:cTn id="65" presetID="16" presetClass="entr" presetSubtype="21" fill="hold" grpId="0" nodeType="withEffect">
                                  <p:stCondLst>
                                    <p:cond delay="35500"/>
                                  </p:stCondLst>
                                  <p:childTnLst>
                                    <p:set>
                                      <p:cBhvr>
                                        <p:cTn id="66" dur="1" fill="hold">
                                          <p:stCondLst>
                                            <p:cond delay="0"/>
                                          </p:stCondLst>
                                        </p:cTn>
                                        <p:tgtEl>
                                          <p:spTgt spid="21"/>
                                        </p:tgtEl>
                                        <p:attrNameLst>
                                          <p:attrName>style.visibility</p:attrName>
                                        </p:attrNameLst>
                                      </p:cBhvr>
                                      <p:to>
                                        <p:strVal val="visible"/>
                                      </p:to>
                                    </p:set>
                                    <p:animEffect transition="in" filter="barn(inVertical)">
                                      <p:cBhvr>
                                        <p:cTn id="67" dur="4000"/>
                                        <p:tgtEl>
                                          <p:spTgt spid="21"/>
                                        </p:tgtEl>
                                      </p:cBhvr>
                                    </p:animEffect>
                                  </p:childTnLst>
                                </p:cTn>
                              </p:par>
                              <p:par>
                                <p:cTn id="68" presetID="6" presetClass="entr" presetSubtype="16" fill="hold" grpId="0" nodeType="withEffect">
                                  <p:stCondLst>
                                    <p:cond delay="39600"/>
                                  </p:stCondLst>
                                  <p:childTnLst>
                                    <p:set>
                                      <p:cBhvr>
                                        <p:cTn id="69" dur="1" fill="hold">
                                          <p:stCondLst>
                                            <p:cond delay="0"/>
                                          </p:stCondLst>
                                        </p:cTn>
                                        <p:tgtEl>
                                          <p:spTgt spid="22"/>
                                        </p:tgtEl>
                                        <p:attrNameLst>
                                          <p:attrName>style.visibility</p:attrName>
                                        </p:attrNameLst>
                                      </p:cBhvr>
                                      <p:to>
                                        <p:strVal val="visible"/>
                                      </p:to>
                                    </p:set>
                                    <p:animEffect transition="in" filter="circle(in)">
                                      <p:cBhvr>
                                        <p:cTn id="70" dur="4000"/>
                                        <p:tgtEl>
                                          <p:spTgt spid="22"/>
                                        </p:tgtEl>
                                      </p:cBhvr>
                                    </p:animEffect>
                                  </p:childTnLst>
                                </p:cTn>
                              </p:par>
                              <p:par>
                                <p:cTn id="71" presetID="16" presetClass="entr" presetSubtype="21" fill="hold" nodeType="withEffect">
                                  <p:stCondLst>
                                    <p:cond delay="43500"/>
                                  </p:stCondLst>
                                  <p:childTnLst>
                                    <p:set>
                                      <p:cBhvr>
                                        <p:cTn id="72" dur="1" fill="hold">
                                          <p:stCondLst>
                                            <p:cond delay="0"/>
                                          </p:stCondLst>
                                        </p:cTn>
                                        <p:tgtEl>
                                          <p:spTgt spid="27"/>
                                        </p:tgtEl>
                                        <p:attrNameLst>
                                          <p:attrName>style.visibility</p:attrName>
                                        </p:attrNameLst>
                                      </p:cBhvr>
                                      <p:to>
                                        <p:strVal val="visible"/>
                                      </p:to>
                                    </p:set>
                                    <p:animEffect transition="in" filter="barn(inVertical)">
                                      <p:cBhvr>
                                        <p:cTn id="73" dur="4000"/>
                                        <p:tgtEl>
                                          <p:spTgt spid="27"/>
                                        </p:tgtEl>
                                      </p:cBhvr>
                                    </p:animEffect>
                                  </p:childTnLst>
                                </p:cTn>
                              </p:par>
                              <p:par>
                                <p:cTn id="74" presetID="42" presetClass="entr" presetSubtype="0" fill="hold" grpId="0" nodeType="withEffect">
                                  <p:stCondLst>
                                    <p:cond delay="4750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4000"/>
                                        <p:tgtEl>
                                          <p:spTgt spid="29"/>
                                        </p:tgtEl>
                                      </p:cBhvr>
                                    </p:animEffect>
                                    <p:anim calcmode="lin" valueType="num">
                                      <p:cBhvr>
                                        <p:cTn id="77" dur="4000" fill="hold"/>
                                        <p:tgtEl>
                                          <p:spTgt spid="29"/>
                                        </p:tgtEl>
                                        <p:attrNameLst>
                                          <p:attrName>ppt_x</p:attrName>
                                        </p:attrNameLst>
                                      </p:cBhvr>
                                      <p:tavLst>
                                        <p:tav tm="0">
                                          <p:val>
                                            <p:strVal val="#ppt_x"/>
                                          </p:val>
                                        </p:tav>
                                        <p:tav tm="100000">
                                          <p:val>
                                            <p:strVal val="#ppt_x"/>
                                          </p:val>
                                        </p:tav>
                                      </p:tavLst>
                                    </p:anim>
                                    <p:anim calcmode="lin" valueType="num">
                                      <p:cBhvr>
                                        <p:cTn id="78" dur="4000" fill="hold"/>
                                        <p:tgtEl>
                                          <p:spTgt spid="29"/>
                                        </p:tgtEl>
                                        <p:attrNameLst>
                                          <p:attrName>ppt_y</p:attrName>
                                        </p:attrNameLst>
                                      </p:cBhvr>
                                      <p:tavLst>
                                        <p:tav tm="0">
                                          <p:val>
                                            <p:strVal val="#ppt_y+.1"/>
                                          </p:val>
                                        </p:tav>
                                        <p:tav tm="100000">
                                          <p:val>
                                            <p:strVal val="#ppt_y"/>
                                          </p:val>
                                        </p:tav>
                                      </p:tavLst>
                                    </p:anim>
                                  </p:childTnLst>
                                </p:cTn>
                              </p:par>
                            </p:childTnLst>
                          </p:cTn>
                        </p:par>
                        <p:par>
                          <p:cTn id="79" fill="hold">
                            <p:stCondLst>
                              <p:cond delay="51500"/>
                            </p:stCondLst>
                            <p:childTnLst>
                              <p:par>
                                <p:cTn id="80" presetID="42" presetClass="entr" presetSubtype="0" fill="hold" nodeType="afterEffect">
                                  <p:stCondLst>
                                    <p:cond delay="0"/>
                                  </p:stCondLst>
                                  <p:childTnLst>
                                    <p:set>
                                      <p:cBhvr>
                                        <p:cTn id="81" dur="1" fill="hold">
                                          <p:stCondLst>
                                            <p:cond delay="0"/>
                                          </p:stCondLst>
                                        </p:cTn>
                                        <p:tgtEl>
                                          <p:spTgt spid="29">
                                            <p:txEl>
                                              <p:pRg st="0" end="0"/>
                                            </p:txEl>
                                          </p:spTgt>
                                        </p:tgtEl>
                                        <p:attrNameLst>
                                          <p:attrName>style.visibility</p:attrName>
                                        </p:attrNameLst>
                                      </p:cBhvr>
                                      <p:to>
                                        <p:strVal val="visible"/>
                                      </p:to>
                                    </p:set>
                                    <p:animEffect transition="in" filter="fade">
                                      <p:cBhvr>
                                        <p:cTn id="82" dur="4000"/>
                                        <p:tgtEl>
                                          <p:spTgt spid="29">
                                            <p:txEl>
                                              <p:pRg st="0" end="0"/>
                                            </p:txEl>
                                          </p:spTgt>
                                        </p:tgtEl>
                                      </p:cBhvr>
                                    </p:animEffect>
                                    <p:anim calcmode="lin" valueType="num">
                                      <p:cBhvr>
                                        <p:cTn id="83" dur="4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84" dur="4000" fill="hold"/>
                                        <p:tgtEl>
                                          <p:spTgt spid="29">
                                            <p:txEl>
                                              <p:pRg st="0" end="0"/>
                                            </p:txEl>
                                          </p:spTgt>
                                        </p:tgtEl>
                                        <p:attrNameLst>
                                          <p:attrName>ppt_y</p:attrName>
                                        </p:attrNameLst>
                                      </p:cBhvr>
                                      <p:tavLst>
                                        <p:tav tm="0">
                                          <p:val>
                                            <p:strVal val="#ppt_y+.1"/>
                                          </p:val>
                                        </p:tav>
                                        <p:tav tm="100000">
                                          <p:val>
                                            <p:strVal val="#ppt_y"/>
                                          </p:val>
                                        </p:tav>
                                      </p:tavLst>
                                    </p:anim>
                                  </p:childTnLst>
                                </p:cTn>
                              </p:par>
                              <p:par>
                                <p:cTn id="85" presetID="10" presetClass="entr" presetSubtype="0" fill="hold" nodeType="withEffect">
                                  <p:stCondLst>
                                    <p:cond delay="400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4000"/>
                                        <p:tgtEl>
                                          <p:spTgt spid="31"/>
                                        </p:tgtEl>
                                      </p:cBhvr>
                                    </p:animEffect>
                                  </p:childTnLst>
                                </p:cTn>
                              </p:par>
                            </p:childTnLst>
                          </p:cTn>
                        </p:par>
                        <p:par>
                          <p:cTn id="88" fill="hold">
                            <p:stCondLst>
                              <p:cond delay="59500"/>
                            </p:stCondLst>
                            <p:childTnLst>
                              <p:par>
                                <p:cTn id="89" presetID="10" presetClass="entr" presetSubtype="0" fill="hold" nodeType="afterEffect">
                                  <p:stCondLst>
                                    <p:cond delay="0"/>
                                  </p:stCondLst>
                                  <p:childTnLst>
                                    <p:set>
                                      <p:cBhvr>
                                        <p:cTn id="90" dur="1" fill="hold">
                                          <p:stCondLst>
                                            <p:cond delay="0"/>
                                          </p:stCondLst>
                                        </p:cTn>
                                        <p:tgtEl>
                                          <p:spTgt spid="1030"/>
                                        </p:tgtEl>
                                        <p:attrNameLst>
                                          <p:attrName>style.visibility</p:attrName>
                                        </p:attrNameLst>
                                      </p:cBhvr>
                                      <p:to>
                                        <p:strVal val="visible"/>
                                      </p:to>
                                    </p:set>
                                    <p:animEffect transition="in" filter="fade">
                                      <p:cBhvr>
                                        <p:cTn id="91" dur="4000"/>
                                        <p:tgtEl>
                                          <p:spTgt spid="1030"/>
                                        </p:tgtEl>
                                      </p:cBhvr>
                                    </p:animEffect>
                                  </p:childTnLst>
                                </p:cTn>
                              </p:par>
                            </p:childTnLst>
                          </p:cTn>
                        </p:par>
                        <p:par>
                          <p:cTn id="92" fill="hold">
                            <p:stCondLst>
                              <p:cond delay="63500"/>
                            </p:stCondLst>
                            <p:childTnLst>
                              <p:par>
                                <p:cTn id="93" presetID="10" presetClass="entr" presetSubtype="0" fill="hold" nodeType="afterEffect">
                                  <p:stCondLst>
                                    <p:cond delay="0"/>
                                  </p:stCondLst>
                                  <p:childTnLst>
                                    <p:set>
                                      <p:cBhvr>
                                        <p:cTn id="94" dur="1" fill="hold">
                                          <p:stCondLst>
                                            <p:cond delay="0"/>
                                          </p:stCondLst>
                                        </p:cTn>
                                        <p:tgtEl>
                                          <p:spTgt spid="1042"/>
                                        </p:tgtEl>
                                        <p:attrNameLst>
                                          <p:attrName>style.visibility</p:attrName>
                                        </p:attrNameLst>
                                      </p:cBhvr>
                                      <p:to>
                                        <p:strVal val="visible"/>
                                      </p:to>
                                    </p:set>
                                    <p:animEffect transition="in" filter="fade">
                                      <p:cBhvr>
                                        <p:cTn id="95" dur="4000"/>
                                        <p:tgtEl>
                                          <p:spTgt spid="1042"/>
                                        </p:tgtEl>
                                      </p:cBhvr>
                                    </p:animEffect>
                                  </p:childTnLst>
                                </p:cTn>
                              </p:par>
                            </p:childTnLst>
                          </p:cTn>
                        </p:par>
                        <p:par>
                          <p:cTn id="96" fill="hold">
                            <p:stCondLst>
                              <p:cond delay="67500"/>
                            </p:stCondLst>
                            <p:childTnLst>
                              <p:par>
                                <p:cTn id="97" presetID="10" presetClass="entr" presetSubtype="0" fill="hold" nodeType="afterEffect">
                                  <p:stCondLst>
                                    <p:cond delay="0"/>
                                  </p:stCondLst>
                                  <p:childTnLst>
                                    <p:set>
                                      <p:cBhvr>
                                        <p:cTn id="98" dur="1" fill="hold">
                                          <p:stCondLst>
                                            <p:cond delay="0"/>
                                          </p:stCondLst>
                                        </p:cTn>
                                        <p:tgtEl>
                                          <p:spTgt spid="1043"/>
                                        </p:tgtEl>
                                        <p:attrNameLst>
                                          <p:attrName>style.visibility</p:attrName>
                                        </p:attrNameLst>
                                      </p:cBhvr>
                                      <p:to>
                                        <p:strVal val="visible"/>
                                      </p:to>
                                    </p:set>
                                    <p:animEffect transition="in" filter="fade">
                                      <p:cBhvr>
                                        <p:cTn id="99" dur="4000"/>
                                        <p:tgtEl>
                                          <p:spTgt spid="1043"/>
                                        </p:tgtEl>
                                      </p:cBhvr>
                                    </p:animEffect>
                                  </p:childTnLst>
                                </p:cTn>
                              </p:par>
                            </p:childTnLst>
                          </p:cTn>
                        </p:par>
                        <p:par>
                          <p:cTn id="100" fill="hold">
                            <p:stCondLst>
                              <p:cond delay="71500"/>
                            </p:stCondLst>
                            <p:childTnLst>
                              <p:par>
                                <p:cTn id="101" presetID="10" presetClass="entr" presetSubtype="0" fill="hold" nodeType="afterEffect">
                                  <p:stCondLst>
                                    <p:cond delay="0"/>
                                  </p:stCondLst>
                                  <p:childTnLst>
                                    <p:set>
                                      <p:cBhvr>
                                        <p:cTn id="102" dur="1" fill="hold">
                                          <p:stCondLst>
                                            <p:cond delay="0"/>
                                          </p:stCondLst>
                                        </p:cTn>
                                        <p:tgtEl>
                                          <p:spTgt spid="1044"/>
                                        </p:tgtEl>
                                        <p:attrNameLst>
                                          <p:attrName>style.visibility</p:attrName>
                                        </p:attrNameLst>
                                      </p:cBhvr>
                                      <p:to>
                                        <p:strVal val="visible"/>
                                      </p:to>
                                    </p:set>
                                    <p:animEffect transition="in" filter="fade">
                                      <p:cBhvr>
                                        <p:cTn id="103" dur="4000"/>
                                        <p:tgtEl>
                                          <p:spTgt spid="1044"/>
                                        </p:tgtEl>
                                      </p:cBhvr>
                                    </p:animEffect>
                                  </p:childTnLst>
                                </p:cTn>
                              </p:par>
                            </p:childTnLst>
                          </p:cTn>
                        </p:par>
                        <p:par>
                          <p:cTn id="104" fill="hold">
                            <p:stCondLst>
                              <p:cond delay="75500"/>
                            </p:stCondLst>
                            <p:childTnLst>
                              <p:par>
                                <p:cTn id="105" presetID="10" presetClass="entr" presetSubtype="0" fill="hold" nodeType="afterEffect">
                                  <p:stCondLst>
                                    <p:cond delay="0"/>
                                  </p:stCondLst>
                                  <p:childTnLst>
                                    <p:set>
                                      <p:cBhvr>
                                        <p:cTn id="106" dur="1" fill="hold">
                                          <p:stCondLst>
                                            <p:cond delay="0"/>
                                          </p:stCondLst>
                                        </p:cTn>
                                        <p:tgtEl>
                                          <p:spTgt spid="1046"/>
                                        </p:tgtEl>
                                        <p:attrNameLst>
                                          <p:attrName>style.visibility</p:attrName>
                                        </p:attrNameLst>
                                      </p:cBhvr>
                                      <p:to>
                                        <p:strVal val="visible"/>
                                      </p:to>
                                    </p:set>
                                    <p:animEffect transition="in" filter="fade">
                                      <p:cBhvr>
                                        <p:cTn id="107" dur="4000"/>
                                        <p:tgtEl>
                                          <p:spTgt spid="1046"/>
                                        </p:tgtEl>
                                      </p:cBhvr>
                                    </p:animEffect>
                                  </p:childTnLst>
                                </p:cTn>
                              </p:par>
                            </p:childTnLst>
                          </p:cTn>
                        </p:par>
                        <p:par>
                          <p:cTn id="108" fill="hold">
                            <p:stCondLst>
                              <p:cond delay="79500"/>
                            </p:stCondLst>
                            <p:childTnLst>
                              <p:par>
                                <p:cTn id="109" presetID="16" presetClass="entr" presetSubtype="21"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Effect transition="in" filter="barn(inVertical)">
                                      <p:cBhvr>
                                        <p:cTn id="111" dur="4000"/>
                                        <p:tgtEl>
                                          <p:spTgt spid="9"/>
                                        </p:tgtEl>
                                      </p:cBhvr>
                                    </p:animEffect>
                                  </p:childTnLst>
                                </p:cTn>
                              </p:par>
                            </p:childTnLst>
                          </p:cTn>
                        </p:par>
                        <p:par>
                          <p:cTn id="112" fill="hold">
                            <p:stCondLst>
                              <p:cond delay="83500"/>
                            </p:stCondLst>
                            <p:childTnLst>
                              <p:par>
                                <p:cTn id="113" presetID="10" presetClass="entr" presetSubtype="0" fill="hold" nodeType="after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fade">
                                      <p:cBhvr>
                                        <p:cTn id="115" dur="4000"/>
                                        <p:tgtEl>
                                          <p:spTgt spid="11"/>
                                        </p:tgtEl>
                                      </p:cBhvr>
                                    </p:animEffect>
                                  </p:childTnLst>
                                </p:cTn>
                              </p:par>
                            </p:childTnLst>
                          </p:cTn>
                        </p:par>
                        <p:par>
                          <p:cTn id="116" fill="hold">
                            <p:stCondLst>
                              <p:cond delay="87500"/>
                            </p:stCondLst>
                            <p:childTnLst>
                              <p:par>
                                <p:cTn id="117" presetID="10" presetClass="entr" presetSubtype="0" fill="hold" nodeType="afterEffect">
                                  <p:stCondLst>
                                    <p:cond delay="0"/>
                                  </p:stCondLst>
                                  <p:childTnLst>
                                    <p:set>
                                      <p:cBhvr>
                                        <p:cTn id="118" dur="1" fill="hold">
                                          <p:stCondLst>
                                            <p:cond delay="0"/>
                                          </p:stCondLst>
                                        </p:cTn>
                                        <p:tgtEl>
                                          <p:spTgt spid="1047"/>
                                        </p:tgtEl>
                                        <p:attrNameLst>
                                          <p:attrName>style.visibility</p:attrName>
                                        </p:attrNameLst>
                                      </p:cBhvr>
                                      <p:to>
                                        <p:strVal val="visible"/>
                                      </p:to>
                                    </p:set>
                                    <p:animEffect transition="in" filter="fade">
                                      <p:cBhvr>
                                        <p:cTn id="119" dur="4000"/>
                                        <p:tgtEl>
                                          <p:spTgt spid="1047"/>
                                        </p:tgtEl>
                                      </p:cBhvr>
                                    </p:animEffect>
                                  </p:childTnLst>
                                </p:cTn>
                              </p:par>
                            </p:childTnLst>
                          </p:cTn>
                        </p:par>
                        <p:par>
                          <p:cTn id="120" fill="hold">
                            <p:stCondLst>
                              <p:cond delay="91500"/>
                            </p:stCondLst>
                            <p:childTnLst>
                              <p:par>
                                <p:cTn id="121" presetID="10" presetClass="entr" presetSubtype="0" fill="hold" nodeType="afterEffect">
                                  <p:stCondLst>
                                    <p:cond delay="0"/>
                                  </p:stCondLst>
                                  <p:childTnLst>
                                    <p:set>
                                      <p:cBhvr>
                                        <p:cTn id="122" dur="1" fill="hold">
                                          <p:stCondLst>
                                            <p:cond delay="0"/>
                                          </p:stCondLst>
                                        </p:cTn>
                                        <p:tgtEl>
                                          <p:spTgt spid="16"/>
                                        </p:tgtEl>
                                        <p:attrNameLst>
                                          <p:attrName>style.visibility</p:attrName>
                                        </p:attrNameLst>
                                      </p:cBhvr>
                                      <p:to>
                                        <p:strVal val="visible"/>
                                      </p:to>
                                    </p:set>
                                    <p:animEffect transition="in" filter="fade">
                                      <p:cBhvr>
                                        <p:cTn id="123" dur="4000"/>
                                        <p:tgtEl>
                                          <p:spTgt spid="16"/>
                                        </p:tgtEl>
                                      </p:cBhvr>
                                    </p:animEffect>
                                  </p:childTnLst>
                                </p:cTn>
                              </p:par>
                            </p:childTnLst>
                          </p:cTn>
                        </p:par>
                        <p:par>
                          <p:cTn id="124" fill="hold">
                            <p:stCondLst>
                              <p:cond delay="95500"/>
                            </p:stCondLst>
                            <p:childTnLst>
                              <p:par>
                                <p:cTn id="125" presetID="10" presetClass="entr" presetSubtype="0" fill="hold" nodeType="after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fade">
                                      <p:cBhvr>
                                        <p:cTn id="127" dur="4000"/>
                                        <p:tgtEl>
                                          <p:spTgt spid="25"/>
                                        </p:tgtEl>
                                      </p:cBhvr>
                                    </p:animEffect>
                                  </p:childTnLst>
                                </p:cTn>
                              </p:par>
                            </p:childTnLst>
                          </p:cTn>
                        </p:par>
                        <p:par>
                          <p:cTn id="128" fill="hold">
                            <p:stCondLst>
                              <p:cond delay="99500"/>
                            </p:stCondLst>
                            <p:childTnLst>
                              <p:par>
                                <p:cTn id="129" presetID="10"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4000"/>
                                        <p:tgtEl>
                                          <p:spTgt spid="26"/>
                                        </p:tgtEl>
                                      </p:cBhvr>
                                    </p:animEffect>
                                  </p:childTnLst>
                                </p:cTn>
                              </p:par>
                            </p:childTnLst>
                          </p:cTn>
                        </p:par>
                        <p:par>
                          <p:cTn id="132" fill="hold">
                            <p:stCondLst>
                              <p:cond delay="103500"/>
                            </p:stCondLst>
                            <p:childTnLst>
                              <p:par>
                                <p:cTn id="133" presetID="16" presetClass="entr" presetSubtype="21" fill="hold" grpId="0" nodeType="afterEffect">
                                  <p:stCondLst>
                                    <p:cond delay="0"/>
                                  </p:stCondLst>
                                  <p:childTnLst>
                                    <p:set>
                                      <p:cBhvr>
                                        <p:cTn id="134" dur="1" fill="hold">
                                          <p:stCondLst>
                                            <p:cond delay="0"/>
                                          </p:stCondLst>
                                        </p:cTn>
                                        <p:tgtEl>
                                          <p:spTgt spid="28"/>
                                        </p:tgtEl>
                                        <p:attrNameLst>
                                          <p:attrName>style.visibility</p:attrName>
                                        </p:attrNameLst>
                                      </p:cBhvr>
                                      <p:to>
                                        <p:strVal val="visible"/>
                                      </p:to>
                                    </p:set>
                                    <p:animEffect transition="in" filter="barn(inVertical)">
                                      <p:cBhvr>
                                        <p:cTn id="135" dur="4000"/>
                                        <p:tgtEl>
                                          <p:spTgt spid="28"/>
                                        </p:tgtEl>
                                      </p:cBhvr>
                                    </p:animEffect>
                                  </p:childTnLst>
                                </p:cTn>
                              </p:par>
                              <p:par>
                                <p:cTn id="136" presetID="10" presetClass="entr" presetSubtype="0" fill="hold" nodeType="withEffect">
                                  <p:stCondLst>
                                    <p:cond delay="4000"/>
                                  </p:stCondLst>
                                  <p:childTnLst>
                                    <p:set>
                                      <p:cBhvr>
                                        <p:cTn id="137" dur="1" fill="hold">
                                          <p:stCondLst>
                                            <p:cond delay="0"/>
                                          </p:stCondLst>
                                        </p:cTn>
                                        <p:tgtEl>
                                          <p:spTgt spid="1024"/>
                                        </p:tgtEl>
                                        <p:attrNameLst>
                                          <p:attrName>style.visibility</p:attrName>
                                        </p:attrNameLst>
                                      </p:cBhvr>
                                      <p:to>
                                        <p:strVal val="visible"/>
                                      </p:to>
                                    </p:set>
                                    <p:animEffect transition="in" filter="fade">
                                      <p:cBhvr>
                                        <p:cTn id="138" dur="4000"/>
                                        <p:tgtEl>
                                          <p:spTgt spid="1024"/>
                                        </p:tgtEl>
                                      </p:cBhvr>
                                    </p:animEffect>
                                  </p:childTnLst>
                                </p:cTn>
                              </p:par>
                              <p:par>
                                <p:cTn id="139" presetID="10" presetClass="entr" presetSubtype="0" fill="hold" nodeType="withEffect">
                                  <p:stCondLst>
                                    <p:cond delay="7750"/>
                                  </p:stCondLst>
                                  <p:childTnLst>
                                    <p:set>
                                      <p:cBhvr>
                                        <p:cTn id="140" dur="1" fill="hold">
                                          <p:stCondLst>
                                            <p:cond delay="0"/>
                                          </p:stCondLst>
                                        </p:cTn>
                                        <p:tgtEl>
                                          <p:spTgt spid="30"/>
                                        </p:tgtEl>
                                        <p:attrNameLst>
                                          <p:attrName>style.visibility</p:attrName>
                                        </p:attrNameLst>
                                      </p:cBhvr>
                                      <p:to>
                                        <p:strVal val="visible"/>
                                      </p:to>
                                    </p:set>
                                    <p:animEffect transition="in" filter="fade">
                                      <p:cBhvr>
                                        <p:cTn id="141" dur="4000"/>
                                        <p:tgtEl>
                                          <p:spTgt spid="30"/>
                                        </p:tgtEl>
                                      </p:cBhvr>
                                    </p:animEffect>
                                  </p:childTnLst>
                                </p:cTn>
                              </p:par>
                              <p:par>
                                <p:cTn id="142" presetID="10" presetClass="entr" presetSubtype="0" fill="hold" nodeType="withEffect">
                                  <p:stCondLst>
                                    <p:cond delay="11750"/>
                                  </p:stCondLst>
                                  <p:childTnLst>
                                    <p:set>
                                      <p:cBhvr>
                                        <p:cTn id="143" dur="1" fill="hold">
                                          <p:stCondLst>
                                            <p:cond delay="0"/>
                                          </p:stCondLst>
                                        </p:cTn>
                                        <p:tgtEl>
                                          <p:spTgt spid="1027"/>
                                        </p:tgtEl>
                                        <p:attrNameLst>
                                          <p:attrName>style.visibility</p:attrName>
                                        </p:attrNameLst>
                                      </p:cBhvr>
                                      <p:to>
                                        <p:strVal val="visible"/>
                                      </p:to>
                                    </p:set>
                                    <p:animEffect transition="in" filter="fade">
                                      <p:cBhvr>
                                        <p:cTn id="144" dur="4000"/>
                                        <p:tgtEl>
                                          <p:spTgt spid="1027"/>
                                        </p:tgtEl>
                                      </p:cBhvr>
                                    </p:animEffect>
                                  </p:childTnLst>
                                </p:cTn>
                              </p:par>
                              <p:par>
                                <p:cTn id="145" presetID="10" presetClass="entr" presetSubtype="0" fill="hold" nodeType="withEffect">
                                  <p:stCondLst>
                                    <p:cond delay="15750"/>
                                  </p:stCondLst>
                                  <p:childTnLst>
                                    <p:set>
                                      <p:cBhvr>
                                        <p:cTn id="146" dur="1" fill="hold">
                                          <p:stCondLst>
                                            <p:cond delay="0"/>
                                          </p:stCondLst>
                                        </p:cTn>
                                        <p:tgtEl>
                                          <p:spTgt spid="1029"/>
                                        </p:tgtEl>
                                        <p:attrNameLst>
                                          <p:attrName>style.visibility</p:attrName>
                                        </p:attrNameLst>
                                      </p:cBhvr>
                                      <p:to>
                                        <p:strVal val="visible"/>
                                      </p:to>
                                    </p:set>
                                    <p:animEffect transition="in" filter="fade">
                                      <p:cBhvr>
                                        <p:cTn id="147" dur="4000"/>
                                        <p:tgtEl>
                                          <p:spTgt spid="1029"/>
                                        </p:tgtEl>
                                      </p:cBhvr>
                                    </p:animEffect>
                                  </p:childTnLst>
                                </p:cTn>
                              </p:par>
                              <p:par>
                                <p:cTn id="148" presetID="10" presetClass="entr" presetSubtype="0" fill="hold" nodeType="withEffect">
                                  <p:stCondLst>
                                    <p:cond delay="20250"/>
                                  </p:stCondLst>
                                  <p:childTnLst>
                                    <p:set>
                                      <p:cBhvr>
                                        <p:cTn id="149" dur="1" fill="hold">
                                          <p:stCondLst>
                                            <p:cond delay="0"/>
                                          </p:stCondLst>
                                        </p:cTn>
                                        <p:tgtEl>
                                          <p:spTgt spid="1034"/>
                                        </p:tgtEl>
                                        <p:attrNameLst>
                                          <p:attrName>style.visibility</p:attrName>
                                        </p:attrNameLst>
                                      </p:cBhvr>
                                      <p:to>
                                        <p:strVal val="visible"/>
                                      </p:to>
                                    </p:set>
                                    <p:animEffect transition="in" filter="fade">
                                      <p:cBhvr>
                                        <p:cTn id="150" dur="3750"/>
                                        <p:tgtEl>
                                          <p:spTgt spid="1034"/>
                                        </p:tgtEl>
                                      </p:cBhvr>
                                    </p:animEffect>
                                  </p:childTnLst>
                                </p:cTn>
                              </p:par>
                              <p:par>
                                <p:cTn id="151" presetID="10" presetClass="entr" presetSubtype="0" fill="hold" nodeType="withEffect">
                                  <p:stCondLst>
                                    <p:cond delay="24000"/>
                                  </p:stCondLst>
                                  <p:childTnLst>
                                    <p:set>
                                      <p:cBhvr>
                                        <p:cTn id="152" dur="1" fill="hold">
                                          <p:stCondLst>
                                            <p:cond delay="0"/>
                                          </p:stCondLst>
                                        </p:cTn>
                                        <p:tgtEl>
                                          <p:spTgt spid="1063"/>
                                        </p:tgtEl>
                                        <p:attrNameLst>
                                          <p:attrName>style.visibility</p:attrName>
                                        </p:attrNameLst>
                                      </p:cBhvr>
                                      <p:to>
                                        <p:strVal val="visible"/>
                                      </p:to>
                                    </p:set>
                                    <p:animEffect transition="in" filter="fade">
                                      <p:cBhvr>
                                        <p:cTn id="153" dur="4000"/>
                                        <p:tgtEl>
                                          <p:spTgt spid="1063"/>
                                        </p:tgtEl>
                                      </p:cBhvr>
                                    </p:animEffect>
                                  </p:childTnLst>
                                </p:cTn>
                              </p:par>
                              <p:par>
                                <p:cTn id="154" presetID="10" presetClass="entr" presetSubtype="0" fill="hold" nodeType="withEffect">
                                  <p:stCondLst>
                                    <p:cond delay="27250"/>
                                  </p:stCondLst>
                                  <p:childTnLst>
                                    <p:set>
                                      <p:cBhvr>
                                        <p:cTn id="155" dur="1" fill="hold">
                                          <p:stCondLst>
                                            <p:cond delay="0"/>
                                          </p:stCondLst>
                                        </p:cTn>
                                        <p:tgtEl>
                                          <p:spTgt spid="1067"/>
                                        </p:tgtEl>
                                        <p:attrNameLst>
                                          <p:attrName>style.visibility</p:attrName>
                                        </p:attrNameLst>
                                      </p:cBhvr>
                                      <p:to>
                                        <p:strVal val="visible"/>
                                      </p:to>
                                    </p:set>
                                    <p:animEffect transition="in" filter="fade">
                                      <p:cBhvr>
                                        <p:cTn id="156" dur="4000"/>
                                        <p:tgtEl>
                                          <p:spTgt spid="1067"/>
                                        </p:tgtEl>
                                      </p:cBhvr>
                                    </p:animEffect>
                                  </p:childTnLst>
                                </p:cTn>
                              </p:par>
                              <p:par>
                                <p:cTn id="157" presetID="22" presetClass="entr" presetSubtype="4" fill="hold" nodeType="withEffect">
                                  <p:stCondLst>
                                    <p:cond delay="31250"/>
                                  </p:stCondLst>
                                  <p:childTnLst>
                                    <p:set>
                                      <p:cBhvr>
                                        <p:cTn id="158" dur="1" fill="hold">
                                          <p:stCondLst>
                                            <p:cond delay="0"/>
                                          </p:stCondLst>
                                        </p:cTn>
                                        <p:tgtEl>
                                          <p:spTgt spid="1068"/>
                                        </p:tgtEl>
                                        <p:attrNameLst>
                                          <p:attrName>style.visibility</p:attrName>
                                        </p:attrNameLst>
                                      </p:cBhvr>
                                      <p:to>
                                        <p:strVal val="visible"/>
                                      </p:to>
                                    </p:set>
                                    <p:animEffect transition="in" filter="wipe(down)">
                                      <p:cBhvr>
                                        <p:cTn id="159" dur="4000"/>
                                        <p:tgtEl>
                                          <p:spTgt spid="1068"/>
                                        </p:tgtEl>
                                      </p:cBhvr>
                                    </p:animEffect>
                                  </p:childTnLst>
                                </p:cTn>
                              </p:par>
                              <p:par>
                                <p:cTn id="160" presetID="22" presetClass="entr" presetSubtype="4" fill="hold" nodeType="withEffect">
                                  <p:stCondLst>
                                    <p:cond delay="35250"/>
                                  </p:stCondLst>
                                  <p:childTnLst>
                                    <p:set>
                                      <p:cBhvr>
                                        <p:cTn id="161" dur="1" fill="hold">
                                          <p:stCondLst>
                                            <p:cond delay="0"/>
                                          </p:stCondLst>
                                        </p:cTn>
                                        <p:tgtEl>
                                          <p:spTgt spid="1069"/>
                                        </p:tgtEl>
                                        <p:attrNameLst>
                                          <p:attrName>style.visibility</p:attrName>
                                        </p:attrNameLst>
                                      </p:cBhvr>
                                      <p:to>
                                        <p:strVal val="visible"/>
                                      </p:to>
                                    </p:set>
                                    <p:animEffect transition="in" filter="wipe(down)">
                                      <p:cBhvr>
                                        <p:cTn id="162" dur="4000"/>
                                        <p:tgtEl>
                                          <p:spTgt spid="1069"/>
                                        </p:tgtEl>
                                      </p:cBhvr>
                                    </p:animEffect>
                                  </p:childTnLst>
                                </p:cTn>
                              </p:par>
                            </p:childTnLst>
                          </p:cTn>
                        </p:par>
                        <p:par>
                          <p:cTn id="163" fill="hold">
                            <p:stCondLst>
                              <p:cond delay="142750"/>
                            </p:stCondLst>
                            <p:childTnLst>
                              <p:par>
                                <p:cTn id="164" presetID="22" presetClass="entr" presetSubtype="4" fill="hold" grpId="0" nodeType="afterEffect">
                                  <p:stCondLst>
                                    <p:cond delay="0"/>
                                  </p:stCondLst>
                                  <p:childTnLst>
                                    <p:set>
                                      <p:cBhvr>
                                        <p:cTn id="165" dur="1" fill="hold">
                                          <p:stCondLst>
                                            <p:cond delay="0"/>
                                          </p:stCondLst>
                                        </p:cTn>
                                        <p:tgtEl>
                                          <p:spTgt spid="1074"/>
                                        </p:tgtEl>
                                        <p:attrNameLst>
                                          <p:attrName>style.visibility</p:attrName>
                                        </p:attrNameLst>
                                      </p:cBhvr>
                                      <p:to>
                                        <p:strVal val="visible"/>
                                      </p:to>
                                    </p:set>
                                    <p:animEffect transition="in" filter="wipe(down)">
                                      <p:cBhvr>
                                        <p:cTn id="166" dur="4000"/>
                                        <p:tgtEl>
                                          <p:spTgt spid="1074"/>
                                        </p:tgtEl>
                                      </p:cBhvr>
                                    </p:animEffect>
                                  </p:childTnLst>
                                </p:cTn>
                              </p:par>
                            </p:childTnLst>
                          </p:cTn>
                        </p:par>
                        <p:par>
                          <p:cTn id="167" fill="hold">
                            <p:stCondLst>
                              <p:cond delay="146750"/>
                            </p:stCondLst>
                            <p:childTnLst>
                              <p:par>
                                <p:cTn id="168" presetID="6" presetClass="entr" presetSubtype="16" fill="hold" grpId="0" nodeType="afterEffect">
                                  <p:stCondLst>
                                    <p:cond delay="0"/>
                                  </p:stCondLst>
                                  <p:childTnLst>
                                    <p:set>
                                      <p:cBhvr>
                                        <p:cTn id="169" dur="1" fill="hold">
                                          <p:stCondLst>
                                            <p:cond delay="0"/>
                                          </p:stCondLst>
                                        </p:cTn>
                                        <p:tgtEl>
                                          <p:spTgt spid="1072"/>
                                        </p:tgtEl>
                                        <p:attrNameLst>
                                          <p:attrName>style.visibility</p:attrName>
                                        </p:attrNameLst>
                                      </p:cBhvr>
                                      <p:to>
                                        <p:strVal val="visible"/>
                                      </p:to>
                                    </p:set>
                                    <p:animEffect transition="in" filter="circle(in)">
                                      <p:cBhvr>
                                        <p:cTn id="170" dur="4000"/>
                                        <p:tgtEl>
                                          <p:spTgt spid="1072"/>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24"/>
                                        </p:tgtEl>
                                        <p:attrNameLst>
                                          <p:attrName>style.visibility</p:attrName>
                                        </p:attrNameLst>
                                      </p:cBhvr>
                                      <p:to>
                                        <p:strVal val="visible"/>
                                      </p:to>
                                    </p:set>
                                    <p:animEffect transition="in" filter="fade">
                                      <p:cBhvr>
                                        <p:cTn id="17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6" repeatCount="indefinite" fill="remove" display="0">
                  <p:stCondLst>
                    <p:cond delay="indefinite"/>
                  </p:stCondLst>
                  <p:endCondLst>
                    <p:cond evt="onStopAudio" delay="0">
                      <p:tgtEl>
                        <p:sldTgt/>
                      </p:tgtEl>
                    </p:cond>
                  </p:endCondLst>
                </p:cTn>
                <p:tgtEl>
                  <p:spTgt spid="10"/>
                </p:tgtEl>
              </p:cMediaNode>
            </p:audio>
          </p:childTnLst>
        </p:cTn>
      </p:par>
    </p:tnLst>
    <p:bldLst>
      <p:bldP spid="2" grpId="2"/>
      <p:bldP spid="3" grpId="0" build="p"/>
      <p:bldP spid="15" grpId="0"/>
      <p:bldP spid="19" grpId="0"/>
      <p:bldP spid="21" grpId="0"/>
      <p:bldP spid="22" grpId="0"/>
      <p:bldP spid="29" grpId="0"/>
      <p:bldP spid="9" grpId="0"/>
      <p:bldP spid="28" grpId="0"/>
      <p:bldP spid="1072" grpId="0"/>
      <p:bldP spid="107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372</Words>
  <Application>Microsoft Office PowerPoint</Application>
  <PresentationFormat>Presentación en pantalla (4:3)</PresentationFormat>
  <Paragraphs>23</Paragraphs>
  <Slides>1</Slides>
  <Notes>0</Notes>
  <HiddenSlides>0</HiddenSlides>
  <MMClips>1</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Tema de Office</vt:lpstr>
      <vt:lpstr>TALLERES DE MINERIA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TALLERES DE MINERIA</dc:title>
  <dc:creator>Secundaria</dc:creator>
  <cp:lastModifiedBy>Secundaria</cp:lastModifiedBy>
  <cp:revision>36</cp:revision>
  <dcterms:created xsi:type="dcterms:W3CDTF">2025-08-13T18:50:32Z</dcterms:created>
  <dcterms:modified xsi:type="dcterms:W3CDTF">2025-08-27T20:46:28Z</dcterms:modified>
</cp:coreProperties>
</file>