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5" r:id="rId7"/>
    <p:sldId id="262" r:id="rId8"/>
    <p:sldId id="261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viewProps" Target="view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presProps" Target="pres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tableStyles" Target="tableStyle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theme" Target="theme/theme1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E9E37-7C75-4F8A-A03F-2EF69E745B8C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58DC9-D399-4DA0-816C-FEB68CA7CA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1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E9E37-7C75-4F8A-A03F-2EF69E745B8C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58DC9-D399-4DA0-816C-FEB68CA7CA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900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E9E37-7C75-4F8A-A03F-2EF69E745B8C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58DC9-D399-4DA0-816C-FEB68CA7CA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28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E9E37-7C75-4F8A-A03F-2EF69E745B8C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58DC9-D399-4DA0-816C-FEB68CA7CA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04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E9E37-7C75-4F8A-A03F-2EF69E745B8C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58DC9-D399-4DA0-816C-FEB68CA7CA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011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E9E37-7C75-4F8A-A03F-2EF69E745B8C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58DC9-D399-4DA0-816C-FEB68CA7CA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243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E9E37-7C75-4F8A-A03F-2EF69E745B8C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58DC9-D399-4DA0-816C-FEB68CA7CA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50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E9E37-7C75-4F8A-A03F-2EF69E745B8C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58DC9-D399-4DA0-816C-FEB68CA7CA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228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E9E37-7C75-4F8A-A03F-2EF69E745B8C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58DC9-D399-4DA0-816C-FEB68CA7CA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141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E9E37-7C75-4F8A-A03F-2EF69E745B8C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58DC9-D399-4DA0-816C-FEB68CA7CA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968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E9E37-7C75-4F8A-A03F-2EF69E745B8C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58DC9-D399-4DA0-816C-FEB68CA7CA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288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0E9E37-7C75-4F8A-A03F-2EF69E745B8C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58DC9-D399-4DA0-816C-FEB68CA7CA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874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7.png" /><Relationship Id="rId4" Type="http://schemas.openxmlformats.org/officeDocument/2006/relationships/image" Target="../media/image6.png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452487"/>
            <a:ext cx="8883192" cy="1640264"/>
          </a:xfrm>
        </p:spPr>
        <p:txBody>
          <a:bodyPr>
            <a:normAutofit/>
          </a:bodyPr>
          <a:lstStyle/>
          <a:p>
            <a:r>
              <a:rPr lang="es-ES" dirty="0"/>
              <a:t>Fiesta de la familia </a:t>
            </a:r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2366128"/>
            <a:ext cx="8666375" cy="40015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z="3600" dirty="0"/>
              <a:t>Conocimiento argentino</a:t>
            </a:r>
          </a:p>
          <a:p>
            <a:r>
              <a:rPr lang="es-ES" dirty="0"/>
              <a:t>Trabajo practico de geográfica</a:t>
            </a:r>
          </a:p>
          <a:p>
            <a:r>
              <a:rPr lang="es-ES" dirty="0">
                <a:ea typeface="Calibri"/>
                <a:cs typeface="Calibri"/>
              </a:rPr>
              <a:t>Alumnos : Santiago Flores, Lautaro Escudero, Bruno Araya, Ramiro </a:t>
            </a:r>
            <a:r>
              <a:rPr lang="es-ES" dirty="0" err="1">
                <a:ea typeface="Calibri"/>
                <a:cs typeface="Calibri"/>
              </a:rPr>
              <a:t>Gonzalez</a:t>
            </a:r>
            <a:r>
              <a:rPr lang="es-ES" dirty="0">
                <a:ea typeface="Calibri"/>
                <a:cs typeface="Calibri"/>
              </a:rPr>
              <a:t>, Ezequiel Lara</a:t>
            </a:r>
          </a:p>
          <a:p>
            <a:endParaRPr lang="es-ES" dirty="0">
              <a:ea typeface="Calibri"/>
              <a:cs typeface="Calibri"/>
            </a:endParaRPr>
          </a:p>
          <a:p>
            <a:endParaRPr lang="es-E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0735164"/>
      </p:ext>
    </p:extLst>
  </p:cSld>
  <p:clrMapOvr>
    <a:masterClrMapping/>
  </p:clrMapOvr>
  <p:transition spd="slow">
    <p:randomBa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64" y="195852"/>
            <a:ext cx="5595201" cy="288671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5765" y="195852"/>
            <a:ext cx="6042582" cy="288671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564" y="3082565"/>
            <a:ext cx="5595201" cy="300621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5765" y="3082565"/>
            <a:ext cx="6042582" cy="300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529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17991"/>
            <a:ext cx="10662501" cy="709531"/>
          </a:xfrm>
        </p:spPr>
        <p:txBody>
          <a:bodyPr>
            <a:noAutofit/>
          </a:bodyPr>
          <a:lstStyle/>
          <a:p>
            <a:r>
              <a:rPr lang="es-ES" sz="4800" dirty="0"/>
              <a:t>Ubicación geográfica  y continente</a:t>
            </a:r>
            <a:endParaRPr lang="en-US" sz="4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316576"/>
            <a:ext cx="10515600" cy="4942821"/>
          </a:xfrm>
        </p:spPr>
        <p:txBody>
          <a:bodyPr>
            <a:normAutofit/>
          </a:bodyPr>
          <a:lstStyle/>
          <a:p>
            <a:r>
              <a:rPr lang="es-ES" sz="2400" dirty="0"/>
              <a:t>Argentina esta ubicado en el continente americano, en la región conocida como américa del sur.</a:t>
            </a:r>
          </a:p>
          <a:p>
            <a:r>
              <a:rPr lang="es-ES" sz="2400" dirty="0"/>
              <a:t>Países que limita:</a:t>
            </a:r>
          </a:p>
          <a:p>
            <a:r>
              <a:rPr lang="es-ES" sz="2400" dirty="0"/>
              <a:t>Al Norte: Paraguay ,Bolivia</a:t>
            </a:r>
          </a:p>
          <a:p>
            <a:r>
              <a:rPr lang="es-ES" sz="2400" dirty="0"/>
              <a:t>Al este: Brasil, Uruguay</a:t>
            </a:r>
          </a:p>
          <a:p>
            <a:r>
              <a:rPr lang="es-ES" sz="2400" dirty="0"/>
              <a:t>Al oeste: CHILE</a:t>
            </a:r>
          </a:p>
          <a:p>
            <a:endParaRPr lang="es-ES" sz="2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1955" y="1832742"/>
            <a:ext cx="3638746" cy="466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7344"/>
      </p:ext>
    </p:extLst>
  </p:cSld>
  <p:clrMapOvr>
    <a:masterClrMapping/>
  </p:clrMapOvr>
  <p:transition>
    <p:cut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351416" cy="954627"/>
          </a:xfrm>
        </p:spPr>
        <p:txBody>
          <a:bodyPr/>
          <a:lstStyle/>
          <a:p>
            <a:r>
              <a:rPr lang="es-ES" dirty="0">
                <a:solidFill>
                  <a:srgbClr val="00B0F0"/>
                </a:solidFill>
              </a:rPr>
              <a:t>Bandera </a:t>
            </a:r>
            <a:r>
              <a:rPr lang="es-ES" sz="4000" dirty="0">
                <a:solidFill>
                  <a:schemeClr val="bg1">
                    <a:lumMod val="85000"/>
                  </a:schemeClr>
                </a:solidFill>
              </a:rPr>
              <a:t>con</a:t>
            </a:r>
            <a:r>
              <a:rPr lang="es-ES" dirty="0">
                <a:solidFill>
                  <a:srgbClr val="00B0F0"/>
                </a:solidFill>
              </a:rPr>
              <a:t> </a:t>
            </a:r>
            <a:r>
              <a:rPr lang="es-ES" dirty="0">
                <a:solidFill>
                  <a:schemeClr val="accent4"/>
                </a:solidFill>
              </a:rPr>
              <a:t>su</a:t>
            </a:r>
            <a:r>
              <a:rPr lang="es-ES" dirty="0">
                <a:solidFill>
                  <a:srgbClr val="00B0F0"/>
                </a:solidFill>
              </a:rPr>
              <a:t> 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</a:rPr>
              <a:t>sig</a:t>
            </a:r>
            <a:r>
              <a:rPr lang="es-ES" dirty="0">
                <a:solidFill>
                  <a:srgbClr val="00B0F0"/>
                </a:solidFill>
              </a:rPr>
              <a:t>nificado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199" y="1498863"/>
            <a:ext cx="10351417" cy="1216058"/>
          </a:xfrm>
        </p:spPr>
        <p:txBody>
          <a:bodyPr/>
          <a:lstStyle/>
          <a:p>
            <a:r>
              <a:rPr lang="es-ES" dirty="0">
                <a:solidFill>
                  <a:schemeClr val="tx1">
                    <a:lumMod val="95000"/>
                    <a:lumOff val="5000"/>
                  </a:schemeClr>
                </a:solidFill>
              </a:rPr>
              <a:t>El celeste y blanco significa el cielo y las nubes, y también la libertad</a:t>
            </a:r>
          </a:p>
          <a:p>
            <a:pPr lvl="1"/>
            <a:r>
              <a:rPr lang="es-ES" dirty="0">
                <a:solidFill>
                  <a:schemeClr val="tx1">
                    <a:lumMod val="95000"/>
                    <a:lumOff val="5000"/>
                  </a:schemeClr>
                </a:solidFill>
              </a:rPr>
              <a:t>El sol de mayo simboliza el nacimiento de una nueva nación libre, tras la independencia de España 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209" y="2894031"/>
            <a:ext cx="7999300" cy="384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562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Economía 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La economía de Argentina es mixta, con participación del Estado y de empresas privadas.</a:t>
            </a:r>
          </a:p>
          <a:p>
            <a:r>
              <a:rPr lang="es-ES" dirty="0"/>
              <a:t> Sus principales actividades son la agricultura, la ganadería, la industria y los servicios.</a:t>
            </a:r>
          </a:p>
          <a:p>
            <a:r>
              <a:rPr lang="es-ES" dirty="0"/>
              <a:t>El país produce y exporta soja, carne, trigo, maíz y vino</a:t>
            </a:r>
          </a:p>
          <a:p>
            <a:r>
              <a:rPr lang="es-ES" dirty="0"/>
              <a:t>Actualmente enfrenta problemas económicas como la inflación alta, la deuda externa y el aumento de la pobreza, pero tiene muchos recursos naturales y potencial para crecer si logra mayor estabilidad </a:t>
            </a:r>
          </a:p>
        </p:txBody>
      </p:sp>
    </p:spTree>
    <p:extLst>
      <p:ext uri="{BB962C8B-B14F-4D97-AF65-F5344CB8AC3E}">
        <p14:creationId xmlns:p14="http://schemas.microsoft.com/office/powerpoint/2010/main" val="4143079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3402" y="261431"/>
            <a:ext cx="10257148" cy="1218578"/>
          </a:xfrm>
        </p:spPr>
        <p:txBody>
          <a:bodyPr/>
          <a:lstStyle/>
          <a:p>
            <a:r>
              <a:rPr lang="es-ES" dirty="0" err="1"/>
              <a:t>Caracteristicas</a:t>
            </a:r>
            <a:r>
              <a:rPr lang="es-ES" dirty="0"/>
              <a:t> </a:t>
            </a:r>
            <a:r>
              <a:rPr lang="es-ES" dirty="0" err="1"/>
              <a:t>fisicas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49875" y="1478842"/>
            <a:ext cx="11073799" cy="475603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z="2000" dirty="0">
                <a:ea typeface="+mn-lt"/>
                <a:cs typeface="+mn-lt"/>
              </a:rPr>
              <a:t>Relieve</a:t>
            </a:r>
            <a:endParaRPr lang="es-ES" sz="2000" dirty="0">
              <a:ea typeface="Calibri" panose="020F0502020204030204"/>
              <a:cs typeface="Calibri" panose="020F0502020204030204"/>
            </a:endParaRPr>
          </a:p>
          <a:p>
            <a:r>
              <a:rPr lang="es-ES" sz="2000" dirty="0">
                <a:ea typeface="+mn-lt"/>
                <a:cs typeface="+mn-lt"/>
              </a:rPr>
              <a:t>Cordillera de los Andes: Un enorme sistema montañoso que se extiende por el oeste del país, con el pico más alto de América, el Aconcagua. </a:t>
            </a:r>
            <a:endParaRPr lang="es-ES" sz="2000" dirty="0">
              <a:ea typeface="Calibri"/>
              <a:cs typeface="Calibri"/>
            </a:endParaRPr>
          </a:p>
          <a:p>
            <a:r>
              <a:rPr lang="es-ES" sz="2000" dirty="0">
                <a:ea typeface="+mn-lt"/>
                <a:cs typeface="+mn-lt"/>
              </a:rPr>
              <a:t>Llanuras: Grandes extensiones de terreno plano en el este, como la Pampa, que incluye las provincias de Buenos Aires, Santa Fe, Entre Ríos, La Pampa, y partes de Córdoba y San Luis. </a:t>
            </a:r>
            <a:endParaRPr lang="es-ES" sz="2000" dirty="0">
              <a:ea typeface="Calibri"/>
              <a:cs typeface="Calibri"/>
            </a:endParaRPr>
          </a:p>
          <a:p>
            <a:r>
              <a:rPr lang="es-ES" sz="2000" dirty="0">
                <a:ea typeface="+mn-lt"/>
                <a:cs typeface="+mn-lt"/>
              </a:rPr>
              <a:t>Mesetas: En el sur del país se encuentran mesetas y estepas que conforman la Patagonia. </a:t>
            </a:r>
            <a:endParaRPr lang="es-ES" sz="2000" dirty="0">
              <a:ea typeface="Calibri"/>
              <a:cs typeface="Calibri"/>
            </a:endParaRPr>
          </a:p>
          <a:p>
            <a:r>
              <a:rPr lang="es-ES" sz="2000" dirty="0">
                <a:ea typeface="+mn-lt"/>
                <a:cs typeface="+mn-lt"/>
              </a:rPr>
              <a:t>Sierras: Se presentan en el centro del país, como las Sierras Pampeanas. </a:t>
            </a:r>
            <a:endParaRPr lang="es-ES" sz="2000" dirty="0">
              <a:ea typeface="Calibri"/>
              <a:cs typeface="Calibri"/>
            </a:endParaRPr>
          </a:p>
          <a:p>
            <a:endParaRPr lang="es-ES" sz="2000" dirty="0">
              <a:ea typeface="Calibri"/>
              <a:cs typeface="Calibri"/>
            </a:endParaRPr>
          </a:p>
          <a:p>
            <a:r>
              <a:rPr lang="es-ES" sz="2000" dirty="0">
                <a:ea typeface="+mn-lt"/>
                <a:cs typeface="+mn-lt"/>
              </a:rPr>
              <a:t>Clima</a:t>
            </a:r>
            <a:endParaRPr lang="es-ES" sz="2000" dirty="0">
              <a:ea typeface="Calibri"/>
              <a:cs typeface="Calibri"/>
            </a:endParaRPr>
          </a:p>
          <a:p>
            <a:r>
              <a:rPr lang="es-ES" sz="2000" dirty="0">
                <a:ea typeface="+mn-lt"/>
                <a:cs typeface="+mn-lt"/>
              </a:rPr>
              <a:t>Variedad: Argentina posee una gran diversidad climática, desde cálidos en el norte hasta fríos en el sur, con zonas templadas, áridas y frías en el sur. </a:t>
            </a:r>
            <a:endParaRPr lang="es-ES" sz="2000" dirty="0">
              <a:ea typeface="Calibri"/>
              <a:cs typeface="Calibri"/>
            </a:endParaRPr>
          </a:p>
          <a:p>
            <a:r>
              <a:rPr lang="es-ES" sz="2000" dirty="0">
                <a:ea typeface="+mn-lt"/>
                <a:cs typeface="+mn-lt"/>
              </a:rPr>
              <a:t>Influencias: El clima está influenciado por la latitud, el relieve y la cercanía al océano Atlántico.</a:t>
            </a:r>
            <a:endParaRPr lang="es-ES" sz="2000" dirty="0">
              <a:ea typeface="Calibri"/>
              <a:cs typeface="Calibri"/>
            </a:endParaRPr>
          </a:p>
          <a:p>
            <a:endParaRPr lang="es-ES" sz="2000" dirty="0">
              <a:ea typeface="Calibri"/>
              <a:cs typeface="Calibri"/>
            </a:endParaRPr>
          </a:p>
          <a:p>
            <a:endParaRPr lang="es-ES" sz="20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s-ES" sz="2000" dirty="0">
                <a:ea typeface="Calibri"/>
                <a:cs typeface="Calibri"/>
              </a:rPr>
              <a:t>   </a:t>
            </a:r>
          </a:p>
          <a:p>
            <a:pPr marL="0" indent="0">
              <a:buNone/>
            </a:pPr>
            <a:r>
              <a:rPr lang="es-ES" sz="2000" dirty="0">
                <a:ea typeface="Calibri"/>
                <a:cs typeface="Calibri"/>
              </a:rPr>
              <a:t>  </a:t>
            </a:r>
          </a:p>
          <a:p>
            <a:pPr marL="0" indent="0">
              <a:buNone/>
            </a:pPr>
            <a:r>
              <a:rPr lang="es-ES" sz="2000" dirty="0"/>
              <a:t> </a:t>
            </a:r>
          </a:p>
          <a:p>
            <a:pPr marL="0" indent="0">
              <a:buNone/>
            </a:pPr>
            <a:r>
              <a:rPr lang="es-ES" sz="2000" dirty="0"/>
              <a:t> </a:t>
            </a:r>
          </a:p>
          <a:p>
            <a:pPr marL="0" indent="0">
              <a:buNone/>
            </a:pPr>
            <a:endParaRPr lang="es-ES" sz="2000" dirty="0"/>
          </a:p>
          <a:p>
            <a:pPr marL="0" indent="0">
              <a:buNone/>
            </a:pPr>
            <a:endParaRPr lang="es-ES" sz="2000" dirty="0"/>
          </a:p>
          <a:p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636572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A0151A-5096-EF92-482A-2B9763CC0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1888"/>
          </a:xfrm>
        </p:spPr>
        <p:txBody>
          <a:bodyPr>
            <a:normAutofit fontScale="90000"/>
          </a:bodyPr>
          <a:lstStyle/>
          <a:p>
            <a:r>
              <a:rPr lang="es-ES" err="1">
                <a:ea typeface="Calibri Light"/>
                <a:cs typeface="Calibri Light"/>
              </a:rPr>
              <a:t>Caracteristicas</a:t>
            </a:r>
            <a:r>
              <a:rPr lang="es-ES" dirty="0">
                <a:ea typeface="Calibri Light"/>
                <a:cs typeface="Calibri Light"/>
              </a:rPr>
              <a:t> </a:t>
            </a:r>
            <a:r>
              <a:rPr lang="es-ES" err="1">
                <a:ea typeface="Calibri Light"/>
                <a:cs typeface="Calibri Light"/>
              </a:rPr>
              <a:t>fisicas</a:t>
            </a:r>
            <a:br>
              <a:rPr lang="en-US" dirty="0"/>
            </a:br>
            <a:endParaRPr lang="es-ES" sz="2000">
              <a:ea typeface="Calibri Light"/>
              <a:cs typeface="Calibri Light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EF6C817-A55C-501C-59B2-E3536E1BE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8085"/>
            <a:ext cx="10515600" cy="560760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z="2000" dirty="0">
                <a:ea typeface="+mn-lt"/>
                <a:cs typeface="+mn-lt"/>
              </a:rPr>
              <a:t>Hidrografía</a:t>
            </a:r>
            <a:endParaRPr lang="es-ES" sz="2000" dirty="0">
              <a:ea typeface="Calibri" panose="020F0502020204030204"/>
              <a:cs typeface="Calibri" panose="020F0502020204030204"/>
            </a:endParaRPr>
          </a:p>
          <a:p>
            <a:r>
              <a:rPr lang="es-ES" sz="2000" dirty="0">
                <a:ea typeface="+mn-lt"/>
                <a:cs typeface="+mn-lt"/>
              </a:rPr>
              <a:t>Ríos: La hidrografía está marcada por grandes ríos como el Paraná y el Uruguay, que desembocan en el Río de la Plata. </a:t>
            </a:r>
            <a:endParaRPr lang="es-ES" sz="2000" dirty="0">
              <a:ea typeface="Calibri"/>
              <a:cs typeface="Calibri"/>
            </a:endParaRPr>
          </a:p>
          <a:p>
            <a:r>
              <a:rPr lang="es-ES" sz="2000" dirty="0">
                <a:ea typeface="+mn-lt"/>
                <a:cs typeface="+mn-lt"/>
              </a:rPr>
              <a:t>Lagos y lagunas: La Patagonia es hogar de grandes lagos de origen glaciar como el Nahuel Huapi y el Viedma, mientras que la llanura pampeana tiene numerosos lagos y lagunas. </a:t>
            </a:r>
            <a:endParaRPr lang="es-ES" sz="2000" dirty="0">
              <a:ea typeface="Calibri"/>
              <a:cs typeface="Calibri"/>
            </a:endParaRPr>
          </a:p>
          <a:p>
            <a:r>
              <a:rPr lang="es-ES" sz="2000" dirty="0">
                <a:ea typeface="+mn-lt"/>
                <a:cs typeface="+mn-lt"/>
              </a:rPr>
              <a:t>Esteros y salares: La Mesopotamia tiene zonas de humedales como los Esteros del Iberá. En el noroeste, la evaporación forma grandes salares.</a:t>
            </a:r>
          </a:p>
          <a:p>
            <a:endParaRPr lang="es-ES" sz="2000" dirty="0">
              <a:ea typeface="Calibri"/>
              <a:cs typeface="Calibri"/>
            </a:endParaRPr>
          </a:p>
          <a:p>
            <a:r>
              <a:rPr lang="es-ES" sz="2000" dirty="0">
                <a:ea typeface="+mn-lt"/>
                <a:cs typeface="+mn-lt"/>
              </a:rPr>
              <a:t>Biomas</a:t>
            </a:r>
            <a:endParaRPr lang="es-ES" sz="2000" dirty="0">
              <a:ea typeface="Calibri"/>
              <a:cs typeface="Calibri"/>
            </a:endParaRPr>
          </a:p>
          <a:p>
            <a:r>
              <a:rPr lang="es-ES" sz="2000" dirty="0">
                <a:ea typeface="+mn-lt"/>
                <a:cs typeface="+mn-lt"/>
              </a:rPr>
              <a:t>Selva: En la provincia de Misiones se encuentran selvas subtropicales con especies como el laurel y el palo rosa. </a:t>
            </a:r>
            <a:endParaRPr lang="es-ES" sz="2000" dirty="0"/>
          </a:p>
          <a:p>
            <a:r>
              <a:rPr lang="es-ES" sz="2000" dirty="0">
                <a:ea typeface="+mn-lt"/>
                <a:cs typeface="+mn-lt"/>
              </a:rPr>
              <a:t>Bosques: Hay bosques perennifolios y caducifolios en la zona andino-patagónica, así como bosques de quebracho en el Chaco. </a:t>
            </a:r>
            <a:endParaRPr lang="es-ES" sz="2000" dirty="0"/>
          </a:p>
          <a:p>
            <a:r>
              <a:rPr lang="es-ES" sz="2000" dirty="0">
                <a:ea typeface="+mn-lt"/>
                <a:cs typeface="+mn-lt"/>
              </a:rPr>
              <a:t>Estepas: La región patagónica está dominada por estepas. </a:t>
            </a:r>
            <a:endParaRPr lang="es-ES" sz="2000" dirty="0"/>
          </a:p>
          <a:p>
            <a:r>
              <a:rPr lang="es-ES" sz="2000" dirty="0">
                <a:ea typeface="+mn-lt"/>
                <a:cs typeface="+mn-lt"/>
              </a:rPr>
              <a:t>Zonas áridas: Existen áreas con clima y vegetación árida en el noroeste y en algunas partes de la Patagonia.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356000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Historia y </a:t>
            </a:r>
            <a:r>
              <a:rPr lang="es-ES" dirty="0" err="1"/>
              <a:t>Politica</a:t>
            </a:r>
            <a:r>
              <a:rPr lang="es-ES" dirty="0"/>
              <a:t> 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Argentina se independizo de España el 9 de julio de 1816.Despues tuvo muchas luchas internas entre unitarios y </a:t>
            </a:r>
            <a:r>
              <a:rPr lang="es-ES" dirty="0" err="1"/>
              <a:t>federales.En</a:t>
            </a:r>
            <a:r>
              <a:rPr lang="es-ES" dirty="0"/>
              <a:t> el siglo XX hubo dictaduras militares y </a:t>
            </a:r>
            <a:r>
              <a:rPr lang="es-ES" dirty="0" err="1"/>
              <a:t>tambien</a:t>
            </a:r>
            <a:r>
              <a:rPr lang="es-ES" dirty="0"/>
              <a:t> etapas </a:t>
            </a:r>
            <a:r>
              <a:rPr lang="es-ES" dirty="0" err="1"/>
              <a:t>democráticas.Desde</a:t>
            </a:r>
            <a:r>
              <a:rPr lang="es-ES" dirty="0"/>
              <a:t> 1983, con el regreso de la democracia, el país elige a sus presidentes por voto popular.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4355" y="3714655"/>
            <a:ext cx="6023728" cy="269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60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Cultura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Cultura criolla: mezcla de tradiciones indígenas, españolas y africanas. Se refleja en la música (folklore), las costumbres rurales y la gastronomía</a:t>
            </a:r>
          </a:p>
          <a:p>
            <a:r>
              <a:rPr lang="es-ES" dirty="0"/>
              <a:t>Culturas indígenas: cada pueblo originario tiene su propia lengua, creencias y tradiciones (como los mapuches, guaraníes, diaguitas entre otros).</a:t>
            </a:r>
          </a:p>
          <a:p>
            <a:r>
              <a:rPr lang="es-ES" dirty="0"/>
              <a:t>Cultura europea: llegada de inmigrantes de Italia, España, Alemania, Francia, etc. Influyo en el idioma, la arquitectura, la comida y la educación.</a:t>
            </a:r>
          </a:p>
        </p:txBody>
      </p:sp>
    </p:spTree>
    <p:extLst>
      <p:ext uri="{BB962C8B-B14F-4D97-AF65-F5344CB8AC3E}">
        <p14:creationId xmlns:p14="http://schemas.microsoft.com/office/powerpoint/2010/main" val="55475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Comidas típicas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65748"/>
          </a:xfrm>
        </p:spPr>
        <p:txBody>
          <a:bodyPr>
            <a:normAutofit/>
          </a:bodyPr>
          <a:lstStyle/>
          <a:p>
            <a:r>
              <a:rPr lang="es-ES" dirty="0"/>
              <a:t>Asado: Carne asada a la parrilla, muy tradicional en reuniones familiares o con amigos.</a:t>
            </a:r>
          </a:p>
          <a:p>
            <a:r>
              <a:rPr lang="es-ES" dirty="0"/>
              <a:t>Empanadas: Masas rellenas (de carne, pollo, jamón y queso, humita, etc.) horneadas o fritas.</a:t>
            </a:r>
          </a:p>
          <a:p>
            <a:r>
              <a:rPr lang="es-ES" dirty="0"/>
              <a:t>Milanesas: Filetes de carne rebozados con pan rallado y fritos; se puede acompañar con papas fritas o ensalada</a:t>
            </a:r>
          </a:p>
          <a:p>
            <a:r>
              <a:rPr lang="es-ES" dirty="0"/>
              <a:t>Choripán: pan con chori a la parrilla, </a:t>
            </a:r>
            <a:r>
              <a:rPr lang="es-ES" dirty="0" err="1"/>
              <a:t>aveces</a:t>
            </a:r>
            <a:r>
              <a:rPr lang="es-ES" dirty="0"/>
              <a:t> con chimichurri o salsa criolla.</a:t>
            </a:r>
          </a:p>
          <a:p>
            <a:r>
              <a:rPr lang="es-ES" dirty="0"/>
              <a:t>Mate: </a:t>
            </a:r>
            <a:r>
              <a:rPr lang="es-ES" dirty="0" err="1"/>
              <a:t>Infusion</a:t>
            </a:r>
            <a:r>
              <a:rPr lang="es-ES" dirty="0"/>
              <a:t> de yerba mate muy tradicional en el </a:t>
            </a:r>
            <a:r>
              <a:rPr lang="es-ES" dirty="0" err="1"/>
              <a:t>pais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2340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437</Words>
  <Application>Microsoft Office PowerPoint</Application>
  <PresentationFormat>Panorámica</PresentationFormat>
  <Paragraphs>39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Tema de Office</vt:lpstr>
      <vt:lpstr>Fiesta de la familia </vt:lpstr>
      <vt:lpstr>Ubicación geográfica  y continente</vt:lpstr>
      <vt:lpstr>Bandera con su significado</vt:lpstr>
      <vt:lpstr>Economía </vt:lpstr>
      <vt:lpstr>Caracteristicas fisicas</vt:lpstr>
      <vt:lpstr>Caracteristicas fisicas </vt:lpstr>
      <vt:lpstr>Historia y Politica </vt:lpstr>
      <vt:lpstr>Cultura</vt:lpstr>
      <vt:lpstr>Comidas típicas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Fiesta de la familia</dc:title>
  <dc:creator>Usuario</dc:creator>
  <cp:lastModifiedBy>Santiago Tomas Flores</cp:lastModifiedBy>
  <cp:revision>55</cp:revision>
  <dcterms:created xsi:type="dcterms:W3CDTF">2025-10-10T18:18:47Z</dcterms:created>
  <dcterms:modified xsi:type="dcterms:W3CDTF">2025-10-10T21:16:13Z</dcterms:modified>
</cp:coreProperties>
</file>