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274" autoAdjust="0"/>
  </p:normalViewPr>
  <p:slideViewPr>
    <p:cSldViewPr snapToGrid="0" snapToObjects="1">
      <p:cViewPr varScale="1">
        <p:scale>
          <a:sx n="55" d="100"/>
          <a:sy n="55" d="100"/>
        </p:scale>
        <p:origin x="65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3" d="100"/>
          <a:sy n="33" d="100"/>
        </p:scale>
        <p:origin x="35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2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l="10234" r="10234"/>
          <a:stretch/>
        </p:blipFill>
        <p:spPr>
          <a:xfrm>
            <a:off x="12125325" y="0"/>
            <a:ext cx="6162675" cy="10287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285875" y="9010650"/>
            <a:ext cx="5857875" cy="762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  <p:sp>
        <p:nvSpPr>
          <p:cNvPr id="5" name="Shape 1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1924050" y="3181350"/>
            <a:ext cx="8858250" cy="37705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Tecnología: Proceso y Producto</a:t>
            </a:r>
            <a:endParaRPr lang="en-US" sz="9000" dirty="0"/>
          </a:p>
        </p:txBody>
      </p:sp>
      <p:sp>
        <p:nvSpPr>
          <p:cNvPr id="7" name="Text 3"/>
          <p:cNvSpPr/>
          <p:nvPr/>
        </p:nvSpPr>
        <p:spPr>
          <a:xfrm>
            <a:off x="1924050" y="7410450"/>
            <a:ext cx="8858250" cy="796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Descubre cómo creamos las cosas que usamos cada día.</a:t>
            </a:r>
            <a:endParaRPr lang="en-US" sz="2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t="21744" b="21744"/>
          <a:stretch/>
        </p:blipFill>
        <p:spPr>
          <a:xfrm>
            <a:off x="1276350" y="3834765"/>
            <a:ext cx="7753350" cy="4381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 t="28717" b="28717"/>
          <a:stretch/>
        </p:blipFill>
        <p:spPr>
          <a:xfrm>
            <a:off x="9258300" y="3834765"/>
            <a:ext cx="7753350" cy="43815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276350" y="1276350"/>
            <a:ext cx="15716250" cy="859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Paso 5: Construir y Probar</a:t>
            </a:r>
            <a:endParaRPr lang="en-US" sz="6150" dirty="0"/>
          </a:p>
        </p:txBody>
      </p:sp>
      <p:sp>
        <p:nvSpPr>
          <p:cNvPr id="6" name="Text 1"/>
          <p:cNvSpPr/>
          <p:nvPr/>
        </p:nvSpPr>
        <p:spPr>
          <a:xfrm>
            <a:off x="1276350" y="2440305"/>
            <a:ext cx="15716250" cy="101342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¡Manos a la obra! Construimos el producto siguiendo el plan. Luego, lo probamos para ver si funciona bien.</a:t>
            </a:r>
            <a:endParaRPr lang="en-US" sz="2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t="847" b="847"/>
          <a:stretch/>
        </p:blipFill>
        <p:spPr>
          <a:xfrm>
            <a:off x="1276350" y="1276350"/>
            <a:ext cx="7867650" cy="77343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525000" y="1276350"/>
            <a:ext cx="7486650" cy="167654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0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Paso 6: Evaluar y Mejorar</a:t>
            </a:r>
            <a:endParaRPr lang="en-US" sz="6000" dirty="0"/>
          </a:p>
        </p:txBody>
      </p:sp>
      <p:sp>
        <p:nvSpPr>
          <p:cNvPr id="5" name="Text 1"/>
          <p:cNvSpPr/>
          <p:nvPr/>
        </p:nvSpPr>
        <p:spPr>
          <a:xfrm>
            <a:off x="9525000" y="3257550"/>
            <a:ext cx="7486650" cy="4572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1. ¿Cómo quedó?</a:t>
            </a:r>
            <a:endParaRPr lang="en-US" sz="3000" dirty="0"/>
          </a:p>
        </p:txBody>
      </p:sp>
      <p:sp>
        <p:nvSpPr>
          <p:cNvPr id="6" name="Text 2"/>
          <p:cNvSpPr/>
          <p:nvPr/>
        </p:nvSpPr>
        <p:spPr>
          <a:xfrm>
            <a:off x="9525000" y="3857625"/>
            <a:ext cx="7486650" cy="373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Evaluamos si nuestro producto es bonito y funciona bien.</a:t>
            </a:r>
            <a:endParaRPr lang="en-US" sz="2100" dirty="0"/>
          </a:p>
        </p:txBody>
      </p:sp>
      <p:sp>
        <p:nvSpPr>
          <p:cNvPr id="7" name="Text 3"/>
          <p:cNvSpPr/>
          <p:nvPr/>
        </p:nvSpPr>
        <p:spPr>
          <a:xfrm>
            <a:off x="9525000" y="5327332"/>
            <a:ext cx="7486650" cy="4572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2. ¿Trabajamos en equipo?</a:t>
            </a:r>
            <a:endParaRPr lang="en-US" sz="3000" dirty="0"/>
          </a:p>
        </p:txBody>
      </p:sp>
      <p:sp>
        <p:nvSpPr>
          <p:cNvPr id="8" name="Text 4"/>
          <p:cNvSpPr/>
          <p:nvPr/>
        </p:nvSpPr>
        <p:spPr>
          <a:xfrm>
            <a:off x="9525000" y="5927407"/>
            <a:ext cx="7486650" cy="746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Pensamos si colaboramos bien y nos ayudamos entre todos.</a:t>
            </a:r>
            <a:endParaRPr lang="en-US" sz="2100" dirty="0"/>
          </a:p>
        </p:txBody>
      </p:sp>
      <p:sp>
        <p:nvSpPr>
          <p:cNvPr id="9" name="Text 5"/>
          <p:cNvSpPr/>
          <p:nvPr/>
        </p:nvSpPr>
        <p:spPr>
          <a:xfrm>
            <a:off x="9525000" y="7770495"/>
            <a:ext cx="7486650" cy="4572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3. ¿Qué podemos mejorar?</a:t>
            </a:r>
            <a:endParaRPr lang="en-US" sz="3000" dirty="0"/>
          </a:p>
        </p:txBody>
      </p:sp>
      <p:sp>
        <p:nvSpPr>
          <p:cNvPr id="10" name="Text 6"/>
          <p:cNvSpPr/>
          <p:nvPr/>
        </p:nvSpPr>
        <p:spPr>
          <a:xfrm>
            <a:off x="9525000" y="8370570"/>
            <a:ext cx="7486650" cy="373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Proponemos ideas, como hacer el carro más rápido.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t="26105" b="26105"/>
          <a:stretch/>
        </p:blipFill>
        <p:spPr>
          <a:xfrm>
            <a:off x="9029700" y="1285875"/>
            <a:ext cx="7972425" cy="3810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029700" y="5429250"/>
            <a:ext cx="7972425" cy="20268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Es el resultado final de un proceso tecnológico. Satisface una necesidad o resuelve un problema, como un teléfono inteligente o una vacuna.</a:t>
            </a:r>
            <a:endParaRPr lang="en-US" sz="285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54956"/>
            <a:ext cx="2932043" cy="29320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t="12547" b="12547"/>
          <a:stretch/>
        </p:blipFill>
        <p:spPr>
          <a:xfrm>
            <a:off x="1276350" y="4025265"/>
            <a:ext cx="5086350" cy="3810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 t="12547" b="12547"/>
          <a:stretch/>
        </p:blipFill>
        <p:spPr>
          <a:xfrm>
            <a:off x="6591300" y="4025265"/>
            <a:ext cx="5086350" cy="3810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 l="5536" r="5536"/>
          <a:stretch/>
        </p:blipFill>
        <p:spPr>
          <a:xfrm>
            <a:off x="11906250" y="4025265"/>
            <a:ext cx="5086350" cy="38100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276350" y="1276350"/>
            <a:ext cx="15735300" cy="859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Tipos de Productos: Bienes</a:t>
            </a:r>
            <a:endParaRPr lang="en-US" sz="6150" dirty="0"/>
          </a:p>
        </p:txBody>
      </p:sp>
      <p:sp>
        <p:nvSpPr>
          <p:cNvPr id="7" name="Text 1"/>
          <p:cNvSpPr/>
          <p:nvPr/>
        </p:nvSpPr>
        <p:spPr>
          <a:xfrm>
            <a:off x="1276350" y="2440305"/>
            <a:ext cx="15735300" cy="101342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Los bienes son objetos que podemos tocar y usar. ¡Fueron creados para un propósito específico!</a:t>
            </a:r>
            <a:endParaRPr lang="en-US" sz="2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85875" y="2876550"/>
            <a:ext cx="7667625" cy="6191250"/>
          </a:xfrm>
          <a:prstGeom prst="rect">
            <a:avLst/>
          </a:prstGeom>
          <a:solidFill>
            <a:srgbClr val="A8C8FF"/>
          </a:solidFill>
          <a:ln w="12700">
            <a:solidFill>
              <a:srgbClr val="A8C8FF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30690" b="30690"/>
          <a:stretch/>
        </p:blipFill>
        <p:spPr>
          <a:xfrm>
            <a:off x="1666875" y="3257550"/>
            <a:ext cx="6905625" cy="2667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9334500" y="2876550"/>
            <a:ext cx="7667625" cy="6191250"/>
          </a:xfrm>
          <a:prstGeom prst="rect">
            <a:avLst/>
          </a:prstGeom>
          <a:solidFill>
            <a:srgbClr val="A8C8FF"/>
          </a:solidFill>
          <a:ln w="12700">
            <a:solidFill>
              <a:srgbClr val="A8C8FF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t="35455" b="35455"/>
          <a:stretch/>
        </p:blipFill>
        <p:spPr>
          <a:xfrm>
            <a:off x="9715500" y="3257550"/>
            <a:ext cx="6905625" cy="26670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276350" y="1276350"/>
            <a:ext cx="15716250" cy="8382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Tipos de Productos: Servicios</a:t>
            </a:r>
            <a:endParaRPr lang="en-US" sz="6000" dirty="0"/>
          </a:p>
        </p:txBody>
      </p:sp>
      <p:sp>
        <p:nvSpPr>
          <p:cNvPr id="8" name="Text 3"/>
          <p:cNvSpPr/>
          <p:nvPr/>
        </p:nvSpPr>
        <p:spPr>
          <a:xfrm>
            <a:off x="1666875" y="6115050"/>
            <a:ext cx="6905625" cy="365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Beneficios para ti</a:t>
            </a:r>
            <a:endParaRPr lang="en-US" sz="2400" dirty="0"/>
          </a:p>
        </p:txBody>
      </p:sp>
      <p:sp>
        <p:nvSpPr>
          <p:cNvPr id="9" name="Text 4"/>
          <p:cNvSpPr/>
          <p:nvPr/>
        </p:nvSpPr>
        <p:spPr>
          <a:xfrm>
            <a:off x="1666875" y="6623685"/>
            <a:ext cx="6905625" cy="58667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50" dirty="0">
                <a:solidFill>
                  <a:srgbClr val="0F151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Los servicios son acciones o ayudas que alguien te ofrece. No son objetos, pero mejoran tu vida diaria.</a:t>
            </a:r>
            <a:endParaRPr lang="en-US" sz="1650" dirty="0"/>
          </a:p>
        </p:txBody>
      </p:sp>
      <p:sp>
        <p:nvSpPr>
          <p:cNvPr id="10" name="Text 5"/>
          <p:cNvSpPr/>
          <p:nvPr/>
        </p:nvSpPr>
        <p:spPr>
          <a:xfrm>
            <a:off x="9715500" y="6115050"/>
            <a:ext cx="6905625" cy="3657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Ejemplos Comunes</a:t>
            </a:r>
            <a:endParaRPr lang="en-US" sz="2400" dirty="0"/>
          </a:p>
        </p:txBody>
      </p:sp>
      <p:sp>
        <p:nvSpPr>
          <p:cNvPr id="11" name="Text 6"/>
          <p:cNvSpPr/>
          <p:nvPr/>
        </p:nvSpPr>
        <p:spPr>
          <a:xfrm>
            <a:off x="9715500" y="6623685"/>
            <a:ext cx="6905625" cy="58667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50" dirty="0">
                <a:solidFill>
                  <a:srgbClr val="0F151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El transporte público te lleva a la escuela. La electricidad ilumina tu casa y carga tus dispositivos.</a:t>
            </a:r>
            <a:endParaRPr lang="en-US" sz="16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1285875" y="9010650"/>
            <a:ext cx="5857875" cy="762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276350" y="1695450"/>
            <a:ext cx="7429500" cy="6706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Proceso Tecnológico</a:t>
            </a:r>
            <a:endParaRPr lang="en-US" sz="4800" dirty="0"/>
          </a:p>
        </p:txBody>
      </p:sp>
      <p:sp>
        <p:nvSpPr>
          <p:cNvPr id="6" name="Text 3"/>
          <p:cNvSpPr/>
          <p:nvPr/>
        </p:nvSpPr>
        <p:spPr>
          <a:xfrm>
            <a:off x="9639300" y="1695450"/>
            <a:ext cx="7429500" cy="6706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Producto Tecnológico</a:t>
            </a:r>
            <a:endParaRPr lang="en-US" sz="4800" dirty="0"/>
          </a:p>
        </p:txBody>
      </p:sp>
      <p:sp>
        <p:nvSpPr>
          <p:cNvPr id="7" name="Text 4"/>
          <p:cNvSpPr/>
          <p:nvPr/>
        </p:nvSpPr>
        <p:spPr>
          <a:xfrm>
            <a:off x="1276350" y="2670810"/>
            <a:ext cx="7429500" cy="15201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Es el "cómo se hace". Son los pasos que seguimos para crear algo. ¡Piensa en la receta para hacer un pastel!</a:t>
            </a:r>
            <a:endParaRPr lang="en-US" sz="2850" dirty="0"/>
          </a:p>
        </p:txBody>
      </p:sp>
      <p:sp>
        <p:nvSpPr>
          <p:cNvPr id="8" name="Text 5"/>
          <p:cNvSpPr/>
          <p:nvPr/>
        </p:nvSpPr>
        <p:spPr>
          <a:xfrm>
            <a:off x="9639300" y="2670810"/>
            <a:ext cx="7429500" cy="15201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Es el "qué se obtiene". Es el resultado final de un proceso. El pastel terminado es el producto tecnológico.</a:t>
            </a:r>
            <a:endParaRPr lang="en-US" sz="285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237" y="4495697"/>
            <a:ext cx="4762500" cy="33623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1269" y="4495697"/>
            <a:ext cx="3827807" cy="3827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t="26313" b="26313"/>
          <a:stretch/>
        </p:blipFill>
        <p:spPr>
          <a:xfrm>
            <a:off x="1562100" y="2726055"/>
            <a:ext cx="4543425" cy="2857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 t="18553" b="18553"/>
          <a:stretch/>
        </p:blipFill>
        <p:spPr>
          <a:xfrm>
            <a:off x="6867525" y="2726055"/>
            <a:ext cx="4543425" cy="2857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 t="8252" b="8252"/>
          <a:stretch/>
        </p:blipFill>
        <p:spPr>
          <a:xfrm>
            <a:off x="12172950" y="2726055"/>
            <a:ext cx="4543425" cy="28575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276350" y="1276350"/>
            <a:ext cx="15735300" cy="8591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Ejemplos Cotidianos</a:t>
            </a:r>
            <a:endParaRPr lang="en-US" sz="6150" dirty="0"/>
          </a:p>
        </p:txBody>
      </p:sp>
      <p:sp>
        <p:nvSpPr>
          <p:cNvPr id="7" name="Text 1"/>
          <p:cNvSpPr/>
          <p:nvPr/>
        </p:nvSpPr>
        <p:spPr>
          <a:xfrm>
            <a:off x="1562100" y="5774055"/>
            <a:ext cx="4543425" cy="54868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Cepillo de Dientes</a:t>
            </a:r>
            <a:endParaRPr lang="en-US" sz="3600" dirty="0"/>
          </a:p>
        </p:txBody>
      </p:sp>
      <p:sp>
        <p:nvSpPr>
          <p:cNvPr id="8" name="Text 2"/>
          <p:cNvSpPr/>
          <p:nvPr/>
        </p:nvSpPr>
        <p:spPr>
          <a:xfrm>
            <a:off x="1562100" y="6513195"/>
            <a:ext cx="4543425" cy="128026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dirty="0">
                <a:solidFill>
                  <a:srgbClr val="0F151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Nos ayuda a limpiar los dientes cada día. Resuelve la necesidad de higiene bucal.</a:t>
            </a:r>
            <a:endParaRPr lang="en-US" sz="2400" dirty="0"/>
          </a:p>
        </p:txBody>
      </p:sp>
      <p:sp>
        <p:nvSpPr>
          <p:cNvPr id="9" name="Text 3"/>
          <p:cNvSpPr/>
          <p:nvPr/>
        </p:nvSpPr>
        <p:spPr>
          <a:xfrm>
            <a:off x="6867525" y="5774055"/>
            <a:ext cx="4543425" cy="54868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Lápiz</a:t>
            </a:r>
            <a:endParaRPr lang="en-US" sz="3600" dirty="0"/>
          </a:p>
        </p:txBody>
      </p:sp>
      <p:sp>
        <p:nvSpPr>
          <p:cNvPr id="10" name="Text 4"/>
          <p:cNvSpPr/>
          <p:nvPr/>
        </p:nvSpPr>
        <p:spPr>
          <a:xfrm>
            <a:off x="6867525" y="6513195"/>
            <a:ext cx="4543425" cy="17070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dirty="0">
                <a:solidFill>
                  <a:srgbClr val="0F151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Sirve para escribir o dibujar en papel. Resuelve la necesidad de dejar una marca permanente.</a:t>
            </a:r>
            <a:endParaRPr lang="en-US" sz="2400" dirty="0"/>
          </a:p>
        </p:txBody>
      </p:sp>
      <p:sp>
        <p:nvSpPr>
          <p:cNvPr id="11" name="Text 5"/>
          <p:cNvSpPr/>
          <p:nvPr/>
        </p:nvSpPr>
        <p:spPr>
          <a:xfrm>
            <a:off x="12172950" y="5774055"/>
            <a:ext cx="4543425" cy="54868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Bombilla</a:t>
            </a:r>
            <a:endParaRPr lang="en-US" sz="3600" dirty="0"/>
          </a:p>
        </p:txBody>
      </p:sp>
      <p:sp>
        <p:nvSpPr>
          <p:cNvPr id="12" name="Text 6"/>
          <p:cNvSpPr/>
          <p:nvPr/>
        </p:nvSpPr>
        <p:spPr>
          <a:xfrm>
            <a:off x="12172950" y="6513195"/>
            <a:ext cx="4543425" cy="17070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dirty="0">
                <a:solidFill>
                  <a:srgbClr val="0F151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Ilumina nuestros espacios cuando está oscuro. Resuelve la necesidad de ver en la oscuridad.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1285875" y="9010650"/>
            <a:ext cx="5857875" cy="762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2476500" y="1905000"/>
            <a:ext cx="133350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Piensa y Comparte</a:t>
            </a:r>
            <a:endParaRPr lang="en-US" sz="5400" dirty="0"/>
          </a:p>
        </p:txBody>
      </p:sp>
      <p:sp>
        <p:nvSpPr>
          <p:cNvPr id="7" name="Text 3"/>
          <p:cNvSpPr/>
          <p:nvPr/>
        </p:nvSpPr>
        <p:spPr>
          <a:xfrm>
            <a:off x="2476500" y="2918460"/>
            <a:ext cx="13335000" cy="1600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¿Elige un objeto tecnológico que uses a diario. ¿Cómo crees que fue el proceso tecnológico (identificar el problema, diseñar, construir, evaluar) para crearlo y mejorarlo hasta hoy?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85875" y="9010650"/>
            <a:ext cx="5857875" cy="762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704975" y="2914650"/>
            <a:ext cx="5429250" cy="10059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2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Conclusión</a:t>
            </a:r>
            <a:endParaRPr lang="en-US" sz="7200" dirty="0"/>
          </a:p>
        </p:txBody>
      </p:sp>
      <p:sp>
        <p:nvSpPr>
          <p:cNvPr id="6" name="Text 3"/>
          <p:cNvSpPr/>
          <p:nvPr/>
        </p:nvSpPr>
        <p:spPr>
          <a:xfrm>
            <a:off x="8486775" y="1962150"/>
            <a:ext cx="8524875" cy="1066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La tecnología resuelve problemas y satisface necesidades.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8486775" y="3409950"/>
            <a:ext cx="8524875" cy="1066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El proceso tecnológico es una serie de pasos para crear algo.</a:t>
            </a:r>
            <a:endParaRPr lang="en-US" sz="3000" dirty="0"/>
          </a:p>
        </p:txBody>
      </p:sp>
      <p:sp>
        <p:nvSpPr>
          <p:cNvPr id="8" name="Text 5"/>
          <p:cNvSpPr/>
          <p:nvPr/>
        </p:nvSpPr>
        <p:spPr>
          <a:xfrm>
            <a:off x="8486775" y="4857750"/>
            <a:ext cx="8524875" cy="1066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Un producto tecnológico es el resultado final (objeto o servicio).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8486775" y="6305550"/>
            <a:ext cx="8524875" cy="53344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Todos usamos y somos parte de la tecnología.</a:t>
            </a:r>
            <a:endParaRPr lang="en-US" sz="3000" dirty="0"/>
          </a:p>
        </p:txBody>
      </p:sp>
      <p:sp>
        <p:nvSpPr>
          <p:cNvPr id="10" name="Text 7"/>
          <p:cNvSpPr/>
          <p:nvPr/>
        </p:nvSpPr>
        <p:spPr>
          <a:xfrm>
            <a:off x="8486775" y="7219950"/>
            <a:ext cx="8524875" cy="53344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¡Puedes ser un creador tecnológico!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85875" y="9010650"/>
            <a:ext cx="5857875" cy="762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71600" y="1695450"/>
            <a:ext cx="748665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2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Índice</a:t>
            </a:r>
            <a:endParaRPr lang="en-US" sz="7200" dirty="0"/>
          </a:p>
        </p:txBody>
      </p:sp>
      <p:sp>
        <p:nvSpPr>
          <p:cNvPr id="6" name="Text 3"/>
          <p:cNvSpPr/>
          <p:nvPr/>
        </p:nvSpPr>
        <p:spPr>
          <a:xfrm>
            <a:off x="9334500" y="3219450"/>
            <a:ext cx="7248525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E080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</a:t>
            </a: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¿Qué es la Tecnología?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9334500" y="4128135"/>
            <a:ext cx="7248525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E080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</a:t>
            </a: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El Proceso Tecnológico (6 pasos)</a:t>
            </a:r>
            <a:endParaRPr lang="en-US" sz="3000" dirty="0"/>
          </a:p>
        </p:txBody>
      </p:sp>
      <p:sp>
        <p:nvSpPr>
          <p:cNvPr id="8" name="Text 5"/>
          <p:cNvSpPr/>
          <p:nvPr/>
        </p:nvSpPr>
        <p:spPr>
          <a:xfrm>
            <a:off x="9334500" y="5036820"/>
            <a:ext cx="7248525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E080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</a:t>
            </a: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¿Qué es un Producto Tecnológico?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9334500" y="5945505"/>
            <a:ext cx="7248525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E080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</a:t>
            </a: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Tipos de Productos: Bienes y Servicios</a:t>
            </a:r>
            <a:endParaRPr lang="en-US" sz="3000" dirty="0"/>
          </a:p>
        </p:txBody>
      </p:sp>
      <p:sp>
        <p:nvSpPr>
          <p:cNvPr id="10" name="Text 7"/>
          <p:cNvSpPr/>
          <p:nvPr/>
        </p:nvSpPr>
        <p:spPr>
          <a:xfrm>
            <a:off x="9334500" y="6854190"/>
            <a:ext cx="7248525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E080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</a:t>
            </a: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Proceso vs. Producto</a:t>
            </a:r>
            <a:endParaRPr lang="en-US" sz="3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2" y="3255645"/>
            <a:ext cx="3838575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5875" y="1638300"/>
            <a:ext cx="7000875" cy="700087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9639300" y="1790700"/>
            <a:ext cx="7362825" cy="17182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¿Qué es la Tecnología?</a:t>
            </a:r>
            <a:endParaRPr lang="en-US" sz="6150" dirty="0"/>
          </a:p>
        </p:txBody>
      </p:sp>
      <p:sp>
        <p:nvSpPr>
          <p:cNvPr id="6" name="Text 2"/>
          <p:cNvSpPr/>
          <p:nvPr/>
        </p:nvSpPr>
        <p:spPr>
          <a:xfrm>
            <a:off x="9639300" y="3813810"/>
            <a:ext cx="7362825" cy="30402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La tecnología es la aplicación de conocimientos y técnicas para resolver problemas y satisfacer nuestras necesidades. Incluye herramientas, métodos y sistemas que nos ayudan en la vida diaria.</a:t>
            </a:r>
            <a:endParaRPr lang="en-US" sz="2850" dirty="0"/>
          </a:p>
        </p:txBody>
      </p:sp>
      <p:sp>
        <p:nvSpPr>
          <p:cNvPr id="7" name="Text 3"/>
          <p:cNvSpPr/>
          <p:nvPr/>
        </p:nvSpPr>
        <p:spPr>
          <a:xfrm>
            <a:off x="1285875" y="8829675"/>
            <a:ext cx="7367587" cy="373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100" i="1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Niños explorando la tecnología en un ambiente hogareño.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l="9" r="9"/>
          <a:stretch/>
        </p:blipFill>
        <p:spPr>
          <a:xfrm>
            <a:off x="9639300" y="3181350"/>
            <a:ext cx="7000875" cy="39243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285875" y="1790700"/>
            <a:ext cx="7362825" cy="17182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La Tecnología en tu Vida</a:t>
            </a:r>
            <a:endParaRPr lang="en-US" sz="6150" dirty="0"/>
          </a:p>
        </p:txBody>
      </p:sp>
      <p:sp>
        <p:nvSpPr>
          <p:cNvPr id="6" name="Text 2"/>
          <p:cNvSpPr/>
          <p:nvPr/>
        </p:nvSpPr>
        <p:spPr>
          <a:xfrm>
            <a:off x="1285875" y="3813810"/>
            <a:ext cx="7362825" cy="253357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La tecnología nos rodea. Desde tu celular para hablar con amigos hasta tu bicicleta para moverte, ¡la usas todos los días! Nos ayuda a comunicarnos y hacer muchas cosas más.</a:t>
            </a:r>
            <a:endParaRPr lang="en-US" sz="2850" dirty="0"/>
          </a:p>
        </p:txBody>
      </p:sp>
      <p:sp>
        <p:nvSpPr>
          <p:cNvPr id="7" name="Text 3"/>
          <p:cNvSpPr/>
          <p:nvPr/>
        </p:nvSpPr>
        <p:spPr>
          <a:xfrm>
            <a:off x="9639300" y="7296150"/>
            <a:ext cx="7367587" cy="373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100" i="1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Tecnología en el trabajo y la vida diaria.</a:t>
            </a:r>
            <a:endParaRPr lang="en-US" sz="21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5113"/>
            <a:ext cx="3944178" cy="2221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l="21978" r="21978"/>
          <a:stretch/>
        </p:blipFill>
        <p:spPr>
          <a:xfrm>
            <a:off x="1285875" y="1638300"/>
            <a:ext cx="7000875" cy="700087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285875" y="8829675"/>
            <a:ext cx="7367587" cy="373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100" i="1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Niños exploran la grabación audiovisual y la tecnología.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9639300" y="1790700"/>
            <a:ext cx="7362825" cy="17182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El Proceso Tecnológico</a:t>
            </a:r>
            <a:endParaRPr lang="en-US" sz="6150" dirty="0"/>
          </a:p>
        </p:txBody>
      </p:sp>
      <p:sp>
        <p:nvSpPr>
          <p:cNvPr id="7" name="Text 3"/>
          <p:cNvSpPr/>
          <p:nvPr/>
        </p:nvSpPr>
        <p:spPr>
          <a:xfrm>
            <a:off x="9639300" y="3813810"/>
            <a:ext cx="7362825" cy="1066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Pasos organizados para crear o mejorar algo.</a:t>
            </a:r>
            <a:endParaRPr lang="en-US" sz="3000" dirty="0"/>
          </a:p>
        </p:txBody>
      </p:sp>
      <p:sp>
        <p:nvSpPr>
          <p:cNvPr id="8" name="Text 4"/>
          <p:cNvSpPr/>
          <p:nvPr/>
        </p:nvSpPr>
        <p:spPr>
          <a:xfrm>
            <a:off x="9639300" y="5261610"/>
            <a:ext cx="7362825" cy="53344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Comienza con una idea o necesidad.</a:t>
            </a:r>
            <a:endParaRPr lang="en-US" sz="3000" dirty="0"/>
          </a:p>
        </p:txBody>
      </p:sp>
      <p:sp>
        <p:nvSpPr>
          <p:cNvPr id="9" name="Text 5"/>
          <p:cNvSpPr/>
          <p:nvPr/>
        </p:nvSpPr>
        <p:spPr>
          <a:xfrm>
            <a:off x="9639300" y="6176010"/>
            <a:ext cx="7362825" cy="53344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Termina con un producto útil.</a:t>
            </a:r>
            <a:endParaRPr lang="en-US" sz="3000" dirty="0"/>
          </a:p>
        </p:txBody>
      </p:sp>
      <p:sp>
        <p:nvSpPr>
          <p:cNvPr id="10" name="Text 6"/>
          <p:cNvSpPr/>
          <p:nvPr/>
        </p:nvSpPr>
        <p:spPr>
          <a:xfrm>
            <a:off x="9639300" y="7090410"/>
            <a:ext cx="7362825" cy="53344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¡Es como una receta para inventar!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39300" y="1638300"/>
            <a:ext cx="7000875" cy="700087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285875" y="1790700"/>
            <a:ext cx="7362825" cy="17182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Paso 1: Identificar el Problema</a:t>
            </a:r>
            <a:endParaRPr lang="en-US" sz="6150" dirty="0"/>
          </a:p>
        </p:txBody>
      </p:sp>
      <p:sp>
        <p:nvSpPr>
          <p:cNvPr id="6" name="Text 2"/>
          <p:cNvSpPr/>
          <p:nvPr/>
        </p:nvSpPr>
        <p:spPr>
          <a:xfrm>
            <a:off x="1285875" y="3813810"/>
            <a:ext cx="7362825" cy="20268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Todo comienza al notar una necesidad o un problema. Por ejemplo, ¿cómo cocinar más rápido? Reconocer esto es el primer paso para crear algo nuevo.</a:t>
            </a:r>
            <a:endParaRPr lang="en-US" sz="2850" dirty="0"/>
          </a:p>
        </p:txBody>
      </p:sp>
      <p:sp>
        <p:nvSpPr>
          <p:cNvPr id="7" name="Text 3"/>
          <p:cNvSpPr/>
          <p:nvPr/>
        </p:nvSpPr>
        <p:spPr>
          <a:xfrm>
            <a:off x="9639300" y="8829675"/>
            <a:ext cx="7367587" cy="373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100" i="1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Niño aprende sumas y restas decimales cocinando.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85875" y="9010650"/>
            <a:ext cx="5857875" cy="762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276350" y="1695450"/>
            <a:ext cx="13173075" cy="10059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2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Paso 2: Buscar Ideas</a:t>
            </a:r>
            <a:endParaRPr lang="en-US" sz="7200" dirty="0"/>
          </a:p>
        </p:txBody>
      </p:sp>
      <p:sp>
        <p:nvSpPr>
          <p:cNvPr id="6" name="Text 3"/>
          <p:cNvSpPr/>
          <p:nvPr/>
        </p:nvSpPr>
        <p:spPr>
          <a:xfrm>
            <a:off x="1276350" y="3006090"/>
            <a:ext cx="13173075" cy="160033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Aquí pensamos muchas formas de resolver el problema. Dibujamos, escribimos o modelamos diferentes soluciones. ¡No hay ideas malas en esta etapa!</a:t>
            </a:r>
            <a:endParaRPr lang="en-US" sz="3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0" y="5791200"/>
            <a:ext cx="571500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l="5556" r="5556"/>
          <a:stretch/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453563" y="8985885"/>
            <a:ext cx="6929438" cy="1005840"/>
          </a:xfrm>
          <a:prstGeom prst="rect">
            <a:avLst/>
          </a:prstGeom>
          <a:solidFill>
            <a:srgbClr val="A8C8FF"/>
          </a:solidFill>
          <a:ln w="12700">
            <a:solidFill>
              <a:srgbClr val="A8C8FF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276350" y="1276350"/>
            <a:ext cx="6572250" cy="17182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Paso 3: Diseñar la Solución</a:t>
            </a:r>
            <a:endParaRPr lang="en-US" sz="6150" dirty="0"/>
          </a:p>
        </p:txBody>
      </p:sp>
      <p:sp>
        <p:nvSpPr>
          <p:cNvPr id="6" name="Text 2"/>
          <p:cNvSpPr/>
          <p:nvPr/>
        </p:nvSpPr>
        <p:spPr>
          <a:xfrm>
            <a:off x="1276350" y="3299460"/>
            <a:ext cx="6572250" cy="253357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¡Ahora dibujamos la idea! Usamos planos y esquemas para mostrar cómo será y qué materiales necesitamos. Es como el mapa de un tesoro para construir nuestra solución.</a:t>
            </a:r>
            <a:endParaRPr lang="en-US" sz="2850" dirty="0"/>
          </a:p>
        </p:txBody>
      </p:sp>
      <p:sp>
        <p:nvSpPr>
          <p:cNvPr id="7" name="Text 3"/>
          <p:cNvSpPr/>
          <p:nvPr/>
        </p:nvSpPr>
        <p:spPr>
          <a:xfrm>
            <a:off x="9605962" y="9062085"/>
            <a:ext cx="6624637" cy="8535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i="1" dirty="0">
                <a:solidFill>
                  <a:srgbClr val="323E47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Niño dibuja plano, diseñando la solución tecnológica con materiales.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t="12338" b="12338"/>
          <a:stretch/>
        </p:blipFill>
        <p:spPr>
          <a:xfrm>
            <a:off x="1285875" y="1638300"/>
            <a:ext cx="7000875" cy="700087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285875" y="8829675"/>
            <a:ext cx="7367587" cy="746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100" i="1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Niños colaboran en gráficos y resultados, planificando tareas.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9639300" y="1790700"/>
            <a:ext cx="7362825" cy="17182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Paso 4: Planificar el Trabajo</a:t>
            </a:r>
            <a:endParaRPr lang="en-US" sz="6150" dirty="0"/>
          </a:p>
        </p:txBody>
      </p:sp>
      <p:sp>
        <p:nvSpPr>
          <p:cNvPr id="7" name="Text 3"/>
          <p:cNvSpPr/>
          <p:nvPr/>
        </p:nvSpPr>
        <p:spPr>
          <a:xfrm>
            <a:off x="9639300" y="3813810"/>
            <a:ext cx="7362825" cy="53344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¿Quién hará cada tarea?</a:t>
            </a:r>
            <a:endParaRPr lang="en-US" sz="3000" dirty="0"/>
          </a:p>
        </p:txBody>
      </p:sp>
      <p:sp>
        <p:nvSpPr>
          <p:cNvPr id="8" name="Text 4"/>
          <p:cNvSpPr/>
          <p:nvPr/>
        </p:nvSpPr>
        <p:spPr>
          <a:xfrm>
            <a:off x="9639300" y="4728210"/>
            <a:ext cx="7362825" cy="1066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¿Qué herramientas y materiales usaremos?</a:t>
            </a:r>
            <a:endParaRPr lang="en-US" sz="3000" dirty="0"/>
          </a:p>
        </p:txBody>
      </p:sp>
      <p:sp>
        <p:nvSpPr>
          <p:cNvPr id="9" name="Text 5"/>
          <p:cNvSpPr/>
          <p:nvPr/>
        </p:nvSpPr>
        <p:spPr>
          <a:xfrm>
            <a:off x="9639300" y="6176010"/>
            <a:ext cx="7362825" cy="1066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¿Qué pasos seguiremos y en qué orden?</a:t>
            </a:r>
            <a:endParaRPr lang="en-US" sz="3000" dirty="0"/>
          </a:p>
        </p:txBody>
      </p:sp>
      <p:sp>
        <p:nvSpPr>
          <p:cNvPr id="10" name="Text 6"/>
          <p:cNvSpPr/>
          <p:nvPr/>
        </p:nvSpPr>
        <p:spPr>
          <a:xfrm>
            <a:off x="9639300" y="7623810"/>
            <a:ext cx="7362825" cy="53344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¡Organizamos todo antes de empezar!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765</Words>
  <Application>Microsoft Office PowerPoint</Application>
  <PresentationFormat>Personalizado</PresentationFormat>
  <Paragraphs>88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Quicksand</vt:lpstr>
      <vt:lpstr>Rubik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Gema Garcia</cp:lastModifiedBy>
  <cp:revision>4</cp:revision>
  <dcterms:created xsi:type="dcterms:W3CDTF">2025-10-06T23:34:13Z</dcterms:created>
  <dcterms:modified xsi:type="dcterms:W3CDTF">2025-10-07T00:03:16Z</dcterms:modified>
</cp:coreProperties>
</file>