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Regi%C3%B3n_de_Moravia-Silesia" TargetMode="External"/><Relationship Id="rId2" Type="http://schemas.openxmlformats.org/officeDocument/2006/relationships/hyperlink" Target="https://es.wikipedia.org/wiki/P%C5%99%C3%ADbo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"/>
            <a:ext cx="7772400" cy="1101090"/>
          </a:xfrm>
        </p:spPr>
        <p:txBody>
          <a:bodyPr>
            <a:normAutofit fontScale="90000"/>
          </a:bodyPr>
          <a:lstStyle/>
          <a:p>
            <a:r>
              <a:rPr dirty="0">
                <a:latin typeface="Century" panose="02040604050505020304" pitchFamily="18" charset="0"/>
              </a:rPr>
              <a:t>Vida y </a:t>
            </a:r>
            <a:r>
              <a:rPr dirty="0" err="1">
                <a:latin typeface="Century" panose="02040604050505020304" pitchFamily="18" charset="0"/>
              </a:rPr>
              <a:t>obra</a:t>
            </a:r>
            <a:r>
              <a:rPr dirty="0">
                <a:latin typeface="Century" panose="02040604050505020304" pitchFamily="18" charset="0"/>
              </a:rPr>
              <a:t> de Sigmund Freud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Resumen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biográfico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presentación</a:t>
            </a:r>
            <a:r>
              <a:rPr dirty="0">
                <a:latin typeface="Century" panose="02040604050505020304" pitchFamily="18" charset="0"/>
              </a:rPr>
              <a:t> de las dos </a:t>
            </a:r>
            <a:r>
              <a:rPr dirty="0" err="1">
                <a:latin typeface="Century" panose="02040604050505020304" pitchFamily="18" charset="0"/>
              </a:rPr>
              <a:t>tópicas</a:t>
            </a:r>
            <a:endParaRPr dirty="0">
              <a:latin typeface="Century" panose="02040604050505020304" pitchFamily="18" charset="0"/>
            </a:endParaRPr>
          </a:p>
          <a:p>
            <a:r>
              <a:rPr dirty="0">
                <a:latin typeface="Century" panose="02040604050505020304" pitchFamily="18" charset="0"/>
              </a:rPr>
              <a:t>(</a:t>
            </a:r>
            <a:r>
              <a:rPr dirty="0" err="1" smtClean="0">
                <a:latin typeface="Century" panose="02040604050505020304" pitchFamily="18" charset="0"/>
              </a:rPr>
              <a:t>Consciente</a:t>
            </a:r>
            <a:r>
              <a:rPr dirty="0" smtClean="0">
                <a:latin typeface="Century" panose="02040604050505020304" pitchFamily="18" charset="0"/>
              </a:rPr>
              <a:t>/</a:t>
            </a:r>
            <a:r>
              <a:rPr dirty="0" err="1" smtClean="0">
                <a:latin typeface="Century" panose="02040604050505020304" pitchFamily="18" charset="0"/>
              </a:rPr>
              <a:t>Preconsciente</a:t>
            </a:r>
            <a:r>
              <a:rPr dirty="0" smtClean="0">
                <a:latin typeface="Century" panose="02040604050505020304" pitchFamily="18" charset="0"/>
              </a:rPr>
              <a:t>/</a:t>
            </a:r>
            <a:r>
              <a:rPr dirty="0" err="1" smtClean="0">
                <a:latin typeface="Century" panose="02040604050505020304" pitchFamily="18" charset="0"/>
              </a:rPr>
              <a:t>Inconscinte</a:t>
            </a:r>
            <a:r>
              <a:rPr dirty="0" smtClean="0">
                <a:latin typeface="Century" panose="02040604050505020304" pitchFamily="18" charset="0"/>
              </a:rPr>
              <a:t> </a:t>
            </a:r>
            <a:r>
              <a:rPr dirty="0">
                <a:latin typeface="Century" panose="02040604050505020304" pitchFamily="18" charset="0"/>
              </a:rPr>
              <a:t>&amp; </a:t>
            </a:r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/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/</a:t>
            </a:r>
            <a:r>
              <a:rPr dirty="0" err="1">
                <a:latin typeface="Century" panose="02040604050505020304" pitchFamily="18" charset="0"/>
              </a:rPr>
              <a:t>Superyó</a:t>
            </a:r>
            <a:r>
              <a:rPr dirty="0"/>
              <a:t>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84631" y="2290465"/>
            <a:ext cx="35806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 smtClean="0">
                <a:latin typeface="Century" panose="02040604050505020304" pitchFamily="18" charset="0"/>
              </a:rPr>
              <a:t>Alumno: Ignacio Ara</a:t>
            </a:r>
            <a:endParaRPr lang="es-AR" sz="2400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latin typeface="Century" panose="02040604050505020304" pitchFamily="18" charset="0"/>
              </a:rPr>
              <a:t>Obras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lecturas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recomendadas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>
                <a:latin typeface="Century" panose="02040604050505020304" pitchFamily="18" charset="0"/>
              </a:rPr>
              <a:t>'La </a:t>
            </a:r>
            <a:r>
              <a:rPr dirty="0" err="1">
                <a:latin typeface="Century" panose="02040604050505020304" pitchFamily="18" charset="0"/>
              </a:rPr>
              <a:t>interpretación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los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sueños</a:t>
            </a:r>
            <a:r>
              <a:rPr dirty="0">
                <a:latin typeface="Century" panose="02040604050505020304" pitchFamily="18" charset="0"/>
              </a:rPr>
              <a:t>' (1899) — </a:t>
            </a:r>
            <a:r>
              <a:rPr dirty="0" err="1">
                <a:latin typeface="Century" panose="02040604050505020304" pitchFamily="18" charset="0"/>
              </a:rPr>
              <a:t>lectura</a:t>
            </a:r>
            <a:r>
              <a:rPr dirty="0">
                <a:latin typeface="Century" panose="02040604050505020304" pitchFamily="18" charset="0"/>
              </a:rPr>
              <a:t> central para </a:t>
            </a:r>
            <a:r>
              <a:rPr dirty="0" err="1">
                <a:latin typeface="Century" panose="02040604050505020304" pitchFamily="18" charset="0"/>
              </a:rPr>
              <a:t>comprender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su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método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'</a:t>
            </a:r>
            <a:r>
              <a:rPr dirty="0" err="1">
                <a:latin typeface="Century" panose="02040604050505020304" pitchFamily="18" charset="0"/>
              </a:rPr>
              <a:t>Tres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ensayos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sobre</a:t>
            </a:r>
            <a:r>
              <a:rPr dirty="0">
                <a:latin typeface="Century" panose="02040604050505020304" pitchFamily="18" charset="0"/>
              </a:rPr>
              <a:t> la </a:t>
            </a:r>
            <a:r>
              <a:rPr dirty="0" err="1">
                <a:latin typeface="Century" panose="02040604050505020304" pitchFamily="18" charset="0"/>
              </a:rPr>
              <a:t>teoría</a:t>
            </a:r>
            <a:r>
              <a:rPr dirty="0">
                <a:latin typeface="Century" panose="02040604050505020304" pitchFamily="18" charset="0"/>
              </a:rPr>
              <a:t> sexual' (1905) — </a:t>
            </a:r>
            <a:r>
              <a:rPr dirty="0" err="1">
                <a:latin typeface="Century" panose="02040604050505020304" pitchFamily="18" charset="0"/>
              </a:rPr>
              <a:t>teoría</a:t>
            </a:r>
            <a:r>
              <a:rPr dirty="0">
                <a:latin typeface="Century" panose="02040604050505020304" pitchFamily="18" charset="0"/>
              </a:rPr>
              <a:t> del </a:t>
            </a:r>
            <a:r>
              <a:rPr dirty="0" err="1">
                <a:latin typeface="Century" panose="02040604050505020304" pitchFamily="18" charset="0"/>
              </a:rPr>
              <a:t>desarrollo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psicosexual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'</a:t>
            </a:r>
            <a:r>
              <a:rPr dirty="0" err="1">
                <a:latin typeface="Century" panose="02040604050505020304" pitchFamily="18" charset="0"/>
              </a:rPr>
              <a:t>Más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allá</a:t>
            </a:r>
            <a:r>
              <a:rPr dirty="0">
                <a:latin typeface="Century" panose="02040604050505020304" pitchFamily="18" charset="0"/>
              </a:rPr>
              <a:t> del principio del placer' (1920) — </a:t>
            </a:r>
            <a:r>
              <a:rPr dirty="0" err="1">
                <a:latin typeface="Century" panose="02040604050505020304" pitchFamily="18" charset="0"/>
              </a:rPr>
              <a:t>conceptos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pulsiones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repetición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'El </a:t>
            </a:r>
            <a:r>
              <a:rPr dirty="0" err="1">
                <a:latin typeface="Century" panose="02040604050505020304" pitchFamily="18" charset="0"/>
              </a:rPr>
              <a:t>malestar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la </a:t>
            </a:r>
            <a:r>
              <a:rPr dirty="0" err="1">
                <a:latin typeface="Century" panose="02040604050505020304" pitchFamily="18" charset="0"/>
              </a:rPr>
              <a:t>civilización</a:t>
            </a:r>
            <a:r>
              <a:rPr dirty="0">
                <a:latin typeface="Century" panose="02040604050505020304" pitchFamily="18" charset="0"/>
              </a:rPr>
              <a:t>' (1930) — </a:t>
            </a:r>
            <a:r>
              <a:rPr dirty="0" err="1">
                <a:latin typeface="Century" panose="02040604050505020304" pitchFamily="18" charset="0"/>
              </a:rPr>
              <a:t>reflexión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sobre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cultura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pulsiones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Fuentes </a:t>
            </a:r>
            <a:r>
              <a:rPr dirty="0" err="1">
                <a:latin typeface="Century" panose="02040604050505020304" pitchFamily="18" charset="0"/>
              </a:rPr>
              <a:t>secundarias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biografías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modernas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textos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introductorios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sobre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psicoanálisis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entury" panose="02040604050505020304" pitchFamily="18" charset="0"/>
              </a:rPr>
              <a:t>Cierre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Resumen</a:t>
            </a:r>
            <a:r>
              <a:rPr dirty="0">
                <a:latin typeface="Century" panose="02040604050505020304" pitchFamily="18" charset="0"/>
              </a:rPr>
              <a:t>: Freud propone </a:t>
            </a:r>
            <a:r>
              <a:rPr dirty="0" err="1">
                <a:latin typeface="Century" panose="02040604050505020304" pitchFamily="18" charset="0"/>
              </a:rPr>
              <a:t>modelos</a:t>
            </a:r>
            <a:r>
              <a:rPr dirty="0">
                <a:latin typeface="Century" panose="02040604050505020304" pitchFamily="18" charset="0"/>
              </a:rPr>
              <a:t> para </a:t>
            </a:r>
            <a:r>
              <a:rPr dirty="0" err="1">
                <a:latin typeface="Century" panose="02040604050505020304" pitchFamily="18" charset="0"/>
              </a:rPr>
              <a:t>entender</a:t>
            </a:r>
            <a:r>
              <a:rPr dirty="0">
                <a:latin typeface="Century" panose="02040604050505020304" pitchFamily="18" charset="0"/>
              </a:rPr>
              <a:t> la </a:t>
            </a:r>
            <a:r>
              <a:rPr dirty="0" err="1">
                <a:latin typeface="Century" panose="02040604050505020304" pitchFamily="18" charset="0"/>
              </a:rPr>
              <a:t>mente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humana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donde</a:t>
            </a:r>
            <a:r>
              <a:rPr dirty="0">
                <a:latin typeface="Century" panose="02040604050505020304" pitchFamily="18" charset="0"/>
              </a:rPr>
              <a:t> lo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juega</a:t>
            </a:r>
            <a:r>
              <a:rPr dirty="0">
                <a:latin typeface="Century" panose="02040604050505020304" pitchFamily="18" charset="0"/>
              </a:rPr>
              <a:t> un </a:t>
            </a:r>
            <a:r>
              <a:rPr dirty="0" err="1">
                <a:latin typeface="Century" panose="02040604050505020304" pitchFamily="18" charset="0"/>
              </a:rPr>
              <a:t>rol</a:t>
            </a:r>
            <a:r>
              <a:rPr dirty="0">
                <a:latin typeface="Century" panose="02040604050505020304" pitchFamily="18" charset="0"/>
              </a:rPr>
              <a:t> central.</a:t>
            </a:r>
          </a:p>
          <a:p>
            <a:r>
              <a:rPr dirty="0">
                <a:latin typeface="Century" panose="02040604050505020304" pitchFamily="18" charset="0"/>
              </a:rPr>
              <a:t>Las dos </a:t>
            </a:r>
            <a:r>
              <a:rPr dirty="0" err="1">
                <a:latin typeface="Century" panose="02040604050505020304" pitchFamily="18" charset="0"/>
              </a:rPr>
              <a:t>tópicas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ofrecen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marcos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complementarios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estructura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topográfica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estructural</a:t>
            </a:r>
            <a:r>
              <a:rPr dirty="0">
                <a:latin typeface="Century" panose="02040604050505020304" pitchFamily="18" charset="0"/>
              </a:rPr>
              <a:t>) para </a:t>
            </a:r>
            <a:r>
              <a:rPr dirty="0" err="1">
                <a:latin typeface="Century" panose="02040604050505020304" pitchFamily="18" charset="0"/>
              </a:rPr>
              <a:t>pensar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conflicto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conducta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Si </a:t>
            </a:r>
            <a:r>
              <a:rPr dirty="0" err="1">
                <a:latin typeface="Century" panose="02040604050505020304" pitchFamily="18" charset="0"/>
              </a:rPr>
              <a:t>querés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puedo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adaptar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esta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presentación</a:t>
            </a:r>
            <a:r>
              <a:rPr dirty="0">
                <a:latin typeface="Century" panose="02040604050505020304" pitchFamily="18" charset="0"/>
              </a:rPr>
              <a:t> a </a:t>
            </a:r>
            <a:r>
              <a:rPr dirty="0" err="1">
                <a:latin typeface="Century" panose="02040604050505020304" pitchFamily="18" charset="0"/>
              </a:rPr>
              <a:t>formato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docente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más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diapositivas</a:t>
            </a:r>
            <a:r>
              <a:rPr dirty="0">
                <a:latin typeface="Century" panose="02040604050505020304" pitchFamily="18" charset="0"/>
              </a:rPr>
              <a:t> con </a:t>
            </a:r>
            <a:r>
              <a:rPr dirty="0" err="1">
                <a:latin typeface="Century" panose="02040604050505020304" pitchFamily="18" charset="0"/>
              </a:rPr>
              <a:t>imágenes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citas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textuales</a:t>
            </a:r>
            <a:r>
              <a:rPr dirty="0">
                <a:latin typeface="Century" panose="02040604050505020304" pitchFamily="18" charset="0"/>
              </a:rPr>
              <a:t> o </a:t>
            </a:r>
            <a:r>
              <a:rPr dirty="0" err="1">
                <a:latin typeface="Century" panose="02040604050505020304" pitchFamily="18" charset="0"/>
              </a:rPr>
              <a:t>actividades</a:t>
            </a:r>
            <a:r>
              <a:rPr dirty="0">
                <a:latin typeface="Century" panose="02040604050505020304" pitchFamily="18" charset="0"/>
              </a:rPr>
              <a:t> para </a:t>
            </a:r>
            <a:r>
              <a:rPr dirty="0" err="1">
                <a:latin typeface="Century" panose="02040604050505020304" pitchFamily="18" charset="0"/>
              </a:rPr>
              <a:t>clase</a:t>
            </a:r>
            <a:r>
              <a:rPr dirty="0">
                <a:latin typeface="Century" panose="02040604050505020304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entury" panose="02040604050505020304" pitchFamily="18" charset="0"/>
              </a:rPr>
              <a:t>Datos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biográficos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300" dirty="0" err="1">
                <a:latin typeface="Century" panose="02040604050505020304" pitchFamily="18" charset="0"/>
              </a:rPr>
              <a:t>Nacimiento</a:t>
            </a:r>
            <a:r>
              <a:rPr sz="2300" dirty="0">
                <a:latin typeface="Century" panose="02040604050505020304" pitchFamily="18" charset="0"/>
              </a:rPr>
              <a:t>: 6 de mayo de 1856 </a:t>
            </a:r>
            <a:r>
              <a:rPr sz="2300" dirty="0" smtClean="0">
                <a:latin typeface="Century" panose="02040604050505020304" pitchFamily="18" charset="0"/>
              </a:rPr>
              <a:t>(</a:t>
            </a:r>
            <a:r>
              <a:rPr lang="es-AR" sz="2300" u="sng" dirty="0" err="1">
                <a:latin typeface="Century" panose="02040604050505020304" pitchFamily="18" charset="0"/>
                <a:hlinkClick r:id="rId2"/>
              </a:rPr>
              <a:t>Příbor</a:t>
            </a:r>
            <a:r>
              <a:rPr lang="es-AR" sz="2300" dirty="0">
                <a:latin typeface="Century" panose="02040604050505020304" pitchFamily="18" charset="0"/>
              </a:rPr>
              <a:t>, </a:t>
            </a:r>
            <a:r>
              <a:rPr lang="es-AR" sz="2300" dirty="0">
                <a:latin typeface="Century" panose="02040604050505020304" pitchFamily="18" charset="0"/>
                <a:hlinkClick r:id="rId3" tooltip="Región de Moravia-Silesia"/>
              </a:rPr>
              <a:t>Moravia-Silesia</a:t>
            </a:r>
            <a:r>
              <a:rPr sz="2300" dirty="0" smtClean="0">
                <a:latin typeface="Century" panose="02040604050505020304" pitchFamily="18" charset="0"/>
              </a:rPr>
              <a:t>). </a:t>
            </a:r>
            <a:r>
              <a:rPr sz="2300" dirty="0" err="1">
                <a:latin typeface="Century" panose="02040604050505020304" pitchFamily="18" charset="0"/>
              </a:rPr>
              <a:t>Fallecimiento</a:t>
            </a:r>
            <a:r>
              <a:rPr sz="2300" dirty="0">
                <a:latin typeface="Century" panose="02040604050505020304" pitchFamily="18" charset="0"/>
              </a:rPr>
              <a:t>: 23 de </a:t>
            </a:r>
            <a:r>
              <a:rPr sz="2300" dirty="0" err="1">
                <a:latin typeface="Century" panose="02040604050505020304" pitchFamily="18" charset="0"/>
              </a:rPr>
              <a:t>septiembre</a:t>
            </a:r>
            <a:r>
              <a:rPr sz="2300" dirty="0">
                <a:latin typeface="Century" panose="02040604050505020304" pitchFamily="18" charset="0"/>
              </a:rPr>
              <a:t> de 1939 (</a:t>
            </a:r>
            <a:r>
              <a:rPr sz="2300" dirty="0" err="1">
                <a:latin typeface="Century" panose="02040604050505020304" pitchFamily="18" charset="0"/>
              </a:rPr>
              <a:t>Londres</a:t>
            </a:r>
            <a:r>
              <a:rPr sz="2300" dirty="0">
                <a:latin typeface="Century" panose="02040604050505020304" pitchFamily="18" charset="0"/>
              </a:rPr>
              <a:t>).</a:t>
            </a:r>
          </a:p>
          <a:p>
            <a:r>
              <a:rPr sz="2300" dirty="0" err="1">
                <a:latin typeface="Century" panose="02040604050505020304" pitchFamily="18" charset="0"/>
              </a:rPr>
              <a:t>Médico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neurólogo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austríaco</a:t>
            </a:r>
            <a:r>
              <a:rPr sz="2300" dirty="0">
                <a:latin typeface="Century" panose="02040604050505020304" pitchFamily="18" charset="0"/>
              </a:rPr>
              <a:t>; </a:t>
            </a:r>
            <a:r>
              <a:rPr sz="2300" dirty="0" err="1">
                <a:latin typeface="Century" panose="02040604050505020304" pitchFamily="18" charset="0"/>
              </a:rPr>
              <a:t>fundador</a:t>
            </a:r>
            <a:r>
              <a:rPr sz="2300" dirty="0">
                <a:latin typeface="Century" panose="02040604050505020304" pitchFamily="18" charset="0"/>
              </a:rPr>
              <a:t> del </a:t>
            </a:r>
            <a:r>
              <a:rPr sz="2300" dirty="0" err="1">
                <a:latin typeface="Century" panose="02040604050505020304" pitchFamily="18" charset="0"/>
              </a:rPr>
              <a:t>psicoanálisis</a:t>
            </a:r>
            <a:r>
              <a:rPr sz="2300" dirty="0">
                <a:latin typeface="Century" panose="02040604050505020304" pitchFamily="18" charset="0"/>
              </a:rPr>
              <a:t>.</a:t>
            </a:r>
          </a:p>
          <a:p>
            <a:r>
              <a:rPr sz="2300" dirty="0" err="1">
                <a:latin typeface="Century" panose="02040604050505020304" pitchFamily="18" charset="0"/>
              </a:rPr>
              <a:t>Formación</a:t>
            </a:r>
            <a:r>
              <a:rPr sz="2300" dirty="0">
                <a:latin typeface="Century" panose="02040604050505020304" pitchFamily="18" charset="0"/>
              </a:rPr>
              <a:t>: </a:t>
            </a:r>
            <a:r>
              <a:rPr sz="2300" dirty="0" err="1">
                <a:latin typeface="Century" panose="02040604050505020304" pitchFamily="18" charset="0"/>
              </a:rPr>
              <a:t>Medicina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en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Viena</a:t>
            </a:r>
            <a:r>
              <a:rPr sz="2300" dirty="0">
                <a:latin typeface="Century" panose="02040604050505020304" pitchFamily="18" charset="0"/>
              </a:rPr>
              <a:t> (</a:t>
            </a:r>
            <a:r>
              <a:rPr sz="2300" dirty="0" err="1">
                <a:latin typeface="Century" panose="02040604050505020304" pitchFamily="18" charset="0"/>
              </a:rPr>
              <a:t>Doctorado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en</a:t>
            </a:r>
            <a:r>
              <a:rPr sz="2300" dirty="0">
                <a:latin typeface="Century" panose="02040604050505020304" pitchFamily="18" charset="0"/>
              </a:rPr>
              <a:t> 1881). </a:t>
            </a:r>
            <a:r>
              <a:rPr sz="2300" dirty="0" err="1">
                <a:latin typeface="Century" panose="02040604050505020304" pitchFamily="18" charset="0"/>
              </a:rPr>
              <a:t>Trabajo</a:t>
            </a:r>
            <a:r>
              <a:rPr sz="2300" dirty="0">
                <a:latin typeface="Century" panose="02040604050505020304" pitchFamily="18" charset="0"/>
              </a:rPr>
              <a:t> con Breuer y </a:t>
            </a:r>
            <a:r>
              <a:rPr sz="2300" dirty="0" err="1">
                <a:latin typeface="Century" panose="02040604050505020304" pitchFamily="18" charset="0"/>
              </a:rPr>
              <a:t>estudio</a:t>
            </a:r>
            <a:r>
              <a:rPr sz="2300" dirty="0">
                <a:latin typeface="Century" panose="02040604050505020304" pitchFamily="18" charset="0"/>
              </a:rPr>
              <a:t> de la </a:t>
            </a:r>
            <a:r>
              <a:rPr sz="2300" dirty="0" err="1">
                <a:latin typeface="Century" panose="02040604050505020304" pitchFamily="18" charset="0"/>
              </a:rPr>
              <a:t>histeria</a:t>
            </a:r>
            <a:r>
              <a:rPr sz="2300" dirty="0">
                <a:latin typeface="Century" panose="02040604050505020304" pitchFamily="18" charset="0"/>
              </a:rPr>
              <a:t>.</a:t>
            </a:r>
          </a:p>
          <a:p>
            <a:r>
              <a:rPr sz="2300" dirty="0" err="1">
                <a:latin typeface="Century" panose="02040604050505020304" pitchFamily="18" charset="0"/>
              </a:rPr>
              <a:t>Obras</a:t>
            </a:r>
            <a:r>
              <a:rPr sz="2300" dirty="0">
                <a:latin typeface="Century" panose="02040604050505020304" pitchFamily="18" charset="0"/>
              </a:rPr>
              <a:t> clave: </a:t>
            </a:r>
            <a:r>
              <a:rPr lang="es-AR" sz="2300" dirty="0" smtClean="0">
                <a:latin typeface="Century" panose="02040604050505020304" pitchFamily="18" charset="0"/>
              </a:rPr>
              <a:t>"</a:t>
            </a:r>
            <a:r>
              <a:rPr sz="2300" dirty="0" smtClean="0">
                <a:latin typeface="Century" panose="02040604050505020304" pitchFamily="18" charset="0"/>
              </a:rPr>
              <a:t>La </a:t>
            </a:r>
            <a:r>
              <a:rPr sz="2300" dirty="0" err="1">
                <a:latin typeface="Century" panose="02040604050505020304" pitchFamily="18" charset="0"/>
              </a:rPr>
              <a:t>interpretación</a:t>
            </a:r>
            <a:r>
              <a:rPr sz="2300" dirty="0">
                <a:latin typeface="Century" panose="02040604050505020304" pitchFamily="18" charset="0"/>
              </a:rPr>
              <a:t> de </a:t>
            </a:r>
            <a:r>
              <a:rPr sz="2300" dirty="0" err="1">
                <a:latin typeface="Century" panose="02040604050505020304" pitchFamily="18" charset="0"/>
              </a:rPr>
              <a:t>los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 smtClean="0">
                <a:latin typeface="Century" panose="02040604050505020304" pitchFamily="18" charset="0"/>
              </a:rPr>
              <a:t>sueños</a:t>
            </a:r>
            <a:r>
              <a:rPr lang="es-AR" sz="2300" dirty="0" smtClean="0">
                <a:latin typeface="Century" panose="02040604050505020304" pitchFamily="18" charset="0"/>
              </a:rPr>
              <a:t>"</a:t>
            </a:r>
            <a:r>
              <a:rPr sz="2300" dirty="0" smtClean="0">
                <a:latin typeface="Century" panose="02040604050505020304" pitchFamily="18" charset="0"/>
              </a:rPr>
              <a:t> </a:t>
            </a:r>
            <a:r>
              <a:rPr sz="2300" dirty="0">
                <a:latin typeface="Century" panose="02040604050505020304" pitchFamily="18" charset="0"/>
              </a:rPr>
              <a:t>(1899), </a:t>
            </a:r>
            <a:r>
              <a:rPr lang="es-AR" sz="2300" dirty="0" smtClean="0">
                <a:latin typeface="Century" panose="02040604050505020304" pitchFamily="18" charset="0"/>
              </a:rPr>
              <a:t>"</a:t>
            </a:r>
            <a:r>
              <a:rPr sz="2300" dirty="0" err="1" smtClean="0">
                <a:latin typeface="Century" panose="02040604050505020304" pitchFamily="18" charset="0"/>
              </a:rPr>
              <a:t>Tres</a:t>
            </a:r>
            <a:r>
              <a:rPr sz="2300" dirty="0" smtClean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ensayos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sobre</a:t>
            </a:r>
            <a:r>
              <a:rPr sz="2300" dirty="0">
                <a:latin typeface="Century" panose="02040604050505020304" pitchFamily="18" charset="0"/>
              </a:rPr>
              <a:t> la </a:t>
            </a:r>
            <a:r>
              <a:rPr sz="2300" dirty="0" err="1">
                <a:latin typeface="Century" panose="02040604050505020304" pitchFamily="18" charset="0"/>
              </a:rPr>
              <a:t>teoría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smtClean="0">
                <a:latin typeface="Century" panose="02040604050505020304" pitchFamily="18" charset="0"/>
              </a:rPr>
              <a:t>sexual</a:t>
            </a:r>
            <a:r>
              <a:rPr lang="es-AR" sz="2300" dirty="0" smtClean="0">
                <a:latin typeface="Century" panose="02040604050505020304" pitchFamily="18" charset="0"/>
              </a:rPr>
              <a:t>“ </a:t>
            </a:r>
            <a:r>
              <a:rPr sz="2300" dirty="0" smtClean="0">
                <a:latin typeface="Century" panose="02040604050505020304" pitchFamily="18" charset="0"/>
              </a:rPr>
              <a:t>(1905)</a:t>
            </a:r>
            <a:r>
              <a:rPr lang="es-AR" sz="2300" dirty="0" smtClean="0">
                <a:latin typeface="Century" panose="02040604050505020304" pitchFamily="18" charset="0"/>
              </a:rPr>
              <a:t>,</a:t>
            </a:r>
            <a:r>
              <a:rPr sz="2300" dirty="0" smtClean="0">
                <a:latin typeface="Century" panose="02040604050505020304" pitchFamily="18" charset="0"/>
              </a:rPr>
              <a:t> </a:t>
            </a:r>
            <a:r>
              <a:rPr lang="es-AR" sz="2300" dirty="0" smtClean="0">
                <a:latin typeface="Century" panose="02040604050505020304" pitchFamily="18" charset="0"/>
              </a:rPr>
              <a:t>"</a:t>
            </a:r>
            <a:r>
              <a:rPr sz="2300" dirty="0" err="1" smtClean="0">
                <a:latin typeface="Century" panose="02040604050505020304" pitchFamily="18" charset="0"/>
              </a:rPr>
              <a:t>Más</a:t>
            </a:r>
            <a:r>
              <a:rPr sz="2300" dirty="0" smtClean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allá</a:t>
            </a:r>
            <a:r>
              <a:rPr sz="2300" dirty="0">
                <a:latin typeface="Century" panose="02040604050505020304" pitchFamily="18" charset="0"/>
              </a:rPr>
              <a:t> del principio del </a:t>
            </a:r>
            <a:r>
              <a:rPr sz="2300" dirty="0" smtClean="0">
                <a:latin typeface="Century" panose="02040604050505020304" pitchFamily="18" charset="0"/>
              </a:rPr>
              <a:t>placer</a:t>
            </a:r>
            <a:r>
              <a:rPr lang="es-AR" sz="2300" dirty="0" smtClean="0">
                <a:latin typeface="Century" panose="02040604050505020304" pitchFamily="18" charset="0"/>
              </a:rPr>
              <a:t>"</a:t>
            </a:r>
            <a:r>
              <a:rPr sz="2300" dirty="0" smtClean="0">
                <a:latin typeface="Century" panose="02040604050505020304" pitchFamily="18" charset="0"/>
              </a:rPr>
              <a:t> </a:t>
            </a:r>
            <a:r>
              <a:rPr sz="2300" dirty="0">
                <a:latin typeface="Century" panose="02040604050505020304" pitchFamily="18" charset="0"/>
              </a:rPr>
              <a:t>(1920</a:t>
            </a:r>
            <a:r>
              <a:rPr sz="2300" dirty="0" smtClean="0">
                <a:latin typeface="Century" panose="02040604050505020304" pitchFamily="18" charset="0"/>
              </a:rPr>
              <a:t>)</a:t>
            </a:r>
            <a:r>
              <a:rPr lang="es-ES" sz="2300" dirty="0" smtClean="0">
                <a:latin typeface="Century" panose="02040604050505020304" pitchFamily="18" charset="0"/>
              </a:rPr>
              <a:t>, “El malestar </a:t>
            </a:r>
            <a:r>
              <a:rPr lang="es-ES" sz="2300" dirty="0" err="1" smtClean="0">
                <a:latin typeface="Century" panose="02040604050505020304" pitchFamily="18" charset="0"/>
              </a:rPr>
              <a:t>culutral</a:t>
            </a:r>
            <a:r>
              <a:rPr lang="es-ES" sz="2300" dirty="0" smtClean="0">
                <a:latin typeface="Century" panose="02040604050505020304" pitchFamily="18" charset="0"/>
              </a:rPr>
              <a:t>” (1930).</a:t>
            </a:r>
            <a:endParaRPr sz="2300" dirty="0">
              <a:latin typeface="Century" panose="02040604050505020304" pitchFamily="18" charset="0"/>
            </a:endParaRPr>
          </a:p>
          <a:p>
            <a:r>
              <a:rPr sz="2300" dirty="0" err="1">
                <a:latin typeface="Century" panose="02040604050505020304" pitchFamily="18" charset="0"/>
              </a:rPr>
              <a:t>Emigró</a:t>
            </a:r>
            <a:r>
              <a:rPr sz="2300" dirty="0">
                <a:latin typeface="Century" panose="02040604050505020304" pitchFamily="18" charset="0"/>
              </a:rPr>
              <a:t> a </a:t>
            </a:r>
            <a:r>
              <a:rPr sz="2300" dirty="0" err="1">
                <a:latin typeface="Century" panose="02040604050505020304" pitchFamily="18" charset="0"/>
              </a:rPr>
              <a:t>Londres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en</a:t>
            </a:r>
            <a:r>
              <a:rPr sz="2300" dirty="0">
                <a:latin typeface="Century" panose="02040604050505020304" pitchFamily="18" charset="0"/>
              </a:rPr>
              <a:t> 1938 </a:t>
            </a:r>
            <a:r>
              <a:rPr sz="2300" dirty="0" err="1">
                <a:latin typeface="Century" panose="02040604050505020304" pitchFamily="18" charset="0"/>
              </a:rPr>
              <a:t>tras</a:t>
            </a:r>
            <a:r>
              <a:rPr sz="2300" dirty="0">
                <a:latin typeface="Century" panose="02040604050505020304" pitchFamily="18" charset="0"/>
              </a:rPr>
              <a:t> la </a:t>
            </a:r>
            <a:r>
              <a:rPr sz="2300" dirty="0" err="1">
                <a:latin typeface="Century" panose="02040604050505020304" pitchFamily="18" charset="0"/>
              </a:rPr>
              <a:t>anexión</a:t>
            </a:r>
            <a:r>
              <a:rPr sz="2300" dirty="0">
                <a:latin typeface="Century" panose="02040604050505020304" pitchFamily="18" charset="0"/>
              </a:rPr>
              <a:t> de Austria; </a:t>
            </a:r>
            <a:r>
              <a:rPr sz="2300" dirty="0" err="1">
                <a:latin typeface="Century" panose="02040604050505020304" pitchFamily="18" charset="0"/>
              </a:rPr>
              <a:t>su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obra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influyó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profundamente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en</a:t>
            </a:r>
            <a:r>
              <a:rPr sz="2300" dirty="0">
                <a:latin typeface="Century" panose="02040604050505020304" pitchFamily="18" charset="0"/>
              </a:rPr>
              <a:t> </a:t>
            </a:r>
            <a:r>
              <a:rPr sz="2300" dirty="0" err="1">
                <a:latin typeface="Century" panose="02040604050505020304" pitchFamily="18" charset="0"/>
              </a:rPr>
              <a:t>psicología</a:t>
            </a:r>
            <a:r>
              <a:rPr sz="2300" dirty="0">
                <a:latin typeface="Century" panose="02040604050505020304" pitchFamily="18" charset="0"/>
              </a:rPr>
              <a:t>, arte, </a:t>
            </a:r>
            <a:r>
              <a:rPr sz="2300" dirty="0" err="1">
                <a:latin typeface="Century" panose="02040604050505020304" pitchFamily="18" charset="0"/>
              </a:rPr>
              <a:t>literatura</a:t>
            </a:r>
            <a:r>
              <a:rPr sz="2300" dirty="0">
                <a:latin typeface="Century" panose="02040604050505020304" pitchFamily="18" charset="0"/>
              </a:rPr>
              <a:t> y </a:t>
            </a:r>
            <a:r>
              <a:rPr sz="2300" dirty="0" err="1">
                <a:latin typeface="Century" panose="02040604050505020304" pitchFamily="18" charset="0"/>
              </a:rPr>
              <a:t>cultura</a:t>
            </a:r>
            <a:r>
              <a:rPr sz="2300"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entury" panose="02040604050505020304" pitchFamily="18" charset="0"/>
              </a:rPr>
              <a:t>Contribuciones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principales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Fundador</a:t>
            </a:r>
            <a:r>
              <a:rPr dirty="0">
                <a:latin typeface="Century" panose="02040604050505020304" pitchFamily="18" charset="0"/>
              </a:rPr>
              <a:t> del </a:t>
            </a:r>
            <a:r>
              <a:rPr dirty="0" err="1">
                <a:latin typeface="Century" panose="02040604050505020304" pitchFamily="18" charset="0"/>
              </a:rPr>
              <a:t>psicoanálisis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teoría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método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terapéutico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centrado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Técnicas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asociación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libre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interpretación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sueños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análisis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actos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fallidos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transferencia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Conceptos</a:t>
            </a:r>
            <a:r>
              <a:rPr dirty="0">
                <a:latin typeface="Century" panose="02040604050505020304" pitchFamily="18" charset="0"/>
              </a:rPr>
              <a:t> clave: libido, </a:t>
            </a:r>
            <a:r>
              <a:rPr dirty="0" err="1">
                <a:latin typeface="Century" panose="02040604050505020304" pitchFamily="18" charset="0"/>
              </a:rPr>
              <a:t>pulsiones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mecanismos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defensa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etapas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psicosexuales</a:t>
            </a:r>
            <a:r>
              <a:rPr dirty="0">
                <a:latin typeface="Century" panose="02040604050505020304" pitchFamily="18" charset="0"/>
              </a:rPr>
              <a:t> del </a:t>
            </a:r>
            <a:r>
              <a:rPr dirty="0" err="1">
                <a:latin typeface="Century" panose="02040604050505020304" pitchFamily="18" charset="0"/>
              </a:rPr>
              <a:t>desarrollo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Influencia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psicoterapia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contemporánea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crítica</a:t>
            </a:r>
            <a:r>
              <a:rPr dirty="0">
                <a:latin typeface="Century" panose="02040604050505020304" pitchFamily="18" charset="0"/>
              </a:rPr>
              <a:t> cultural, </a:t>
            </a:r>
            <a:r>
              <a:rPr dirty="0" err="1">
                <a:latin typeface="Century" panose="02040604050505020304" pitchFamily="18" charset="0"/>
              </a:rPr>
              <a:t>literatura</a:t>
            </a:r>
            <a:r>
              <a:rPr dirty="0">
                <a:latin typeface="Century" panose="02040604050505020304" pitchFamily="18" charset="0"/>
              </a:rPr>
              <a:t>, cine y </a:t>
            </a:r>
            <a:r>
              <a:rPr dirty="0" err="1">
                <a:latin typeface="Century" panose="02040604050505020304" pitchFamily="18" charset="0"/>
              </a:rPr>
              <a:t>teorías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sociales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latin typeface="Century" panose="02040604050505020304" pitchFamily="18" charset="0"/>
              </a:rPr>
              <a:t>Primera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tópica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Consciente</a:t>
            </a:r>
            <a:r>
              <a:rPr dirty="0">
                <a:latin typeface="Century" panose="02040604050505020304" pitchFamily="18" charset="0"/>
              </a:rPr>
              <a:t> / </a:t>
            </a:r>
            <a:r>
              <a:rPr dirty="0" err="1">
                <a:latin typeface="Century" panose="02040604050505020304" pitchFamily="18" charset="0"/>
              </a:rPr>
              <a:t>Preconsciente</a:t>
            </a:r>
            <a:r>
              <a:rPr dirty="0">
                <a:latin typeface="Century" panose="02040604050505020304" pitchFamily="18" charset="0"/>
              </a:rPr>
              <a:t> /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Consciente</a:t>
            </a:r>
            <a:r>
              <a:rPr dirty="0">
                <a:latin typeface="Century" panose="02040604050505020304" pitchFamily="18" charset="0"/>
              </a:rPr>
              <a:t>: lo que </a:t>
            </a:r>
            <a:r>
              <a:rPr dirty="0" err="1">
                <a:latin typeface="Century" panose="02040604050505020304" pitchFamily="18" charset="0"/>
              </a:rPr>
              <a:t>percibimos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experimentamos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momento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presente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pensamientos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percepciones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accesibles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Preconsciente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contenidos</a:t>
            </a:r>
            <a:r>
              <a:rPr dirty="0">
                <a:latin typeface="Century" panose="02040604050505020304" pitchFamily="18" charset="0"/>
              </a:rPr>
              <a:t> no </a:t>
            </a:r>
            <a:r>
              <a:rPr dirty="0" err="1">
                <a:latin typeface="Century" panose="02040604050505020304" pitchFamily="18" charset="0"/>
              </a:rPr>
              <a:t>presentes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la </a:t>
            </a:r>
            <a:r>
              <a:rPr dirty="0" err="1">
                <a:latin typeface="Century" panose="02040604050505020304" pitchFamily="18" charset="0"/>
              </a:rPr>
              <a:t>conciencia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ese </a:t>
            </a:r>
            <a:r>
              <a:rPr dirty="0" err="1">
                <a:latin typeface="Century" panose="02040604050505020304" pitchFamily="18" charset="0"/>
              </a:rPr>
              <a:t>momento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pero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fácilmente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recuperables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memorias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accesibles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reservorio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deseos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impulsos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recuerdos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experiencias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reprimidas</a:t>
            </a:r>
            <a:r>
              <a:rPr dirty="0">
                <a:latin typeface="Century" panose="02040604050505020304" pitchFamily="18" charset="0"/>
              </a:rPr>
              <a:t>; </a:t>
            </a:r>
            <a:r>
              <a:rPr dirty="0" err="1">
                <a:latin typeface="Century" panose="02040604050505020304" pitchFamily="18" charset="0"/>
              </a:rPr>
              <a:t>influye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comportamiento</a:t>
            </a:r>
            <a:r>
              <a:rPr dirty="0">
                <a:latin typeface="Century" panose="02040604050505020304" pitchFamily="18" charset="0"/>
              </a:rPr>
              <a:t> sin </a:t>
            </a:r>
            <a:r>
              <a:rPr dirty="0" err="1">
                <a:latin typeface="Century" panose="02040604050505020304" pitchFamily="18" charset="0"/>
              </a:rPr>
              <a:t>acceso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directo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Característica</a:t>
            </a:r>
            <a:r>
              <a:rPr dirty="0">
                <a:latin typeface="Century" panose="02040604050505020304" pitchFamily="18" charset="0"/>
              </a:rPr>
              <a:t> central: gran parte de la </a:t>
            </a:r>
            <a:r>
              <a:rPr dirty="0" err="1">
                <a:latin typeface="Century" panose="02040604050505020304" pitchFamily="18" charset="0"/>
              </a:rPr>
              <a:t>vida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psíquica</a:t>
            </a:r>
            <a:r>
              <a:rPr dirty="0">
                <a:latin typeface="Century" panose="02040604050505020304" pitchFamily="18" charset="0"/>
              </a:rPr>
              <a:t> opera </a:t>
            </a:r>
            <a:r>
              <a:rPr dirty="0" err="1">
                <a:latin typeface="Century" panose="02040604050505020304" pitchFamily="18" charset="0"/>
              </a:rPr>
              <a:t>fuera</a:t>
            </a:r>
            <a:r>
              <a:rPr dirty="0">
                <a:latin typeface="Century" panose="02040604050505020304" pitchFamily="18" charset="0"/>
              </a:rPr>
              <a:t> de la </a:t>
            </a:r>
            <a:r>
              <a:rPr dirty="0" err="1">
                <a:latin typeface="Century" panose="02040604050505020304" pitchFamily="18" charset="0"/>
              </a:rPr>
              <a:t>conciencia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condiciona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acciones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afectos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latin typeface="Century" panose="02040604050505020304" pitchFamily="18" charset="0"/>
              </a:rPr>
              <a:t>Segunda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tópica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 / 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 / </a:t>
            </a:r>
            <a:r>
              <a:rPr dirty="0" err="1">
                <a:latin typeface="Century" panose="02040604050505020304" pitchFamily="18" charset="0"/>
              </a:rPr>
              <a:t>Superyó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 (Id): </a:t>
            </a:r>
            <a:r>
              <a:rPr dirty="0" err="1">
                <a:latin typeface="Century" panose="02040604050505020304" pitchFamily="18" charset="0"/>
              </a:rPr>
              <a:t>instancia</a:t>
            </a:r>
            <a:r>
              <a:rPr dirty="0">
                <a:latin typeface="Century" panose="02040604050505020304" pitchFamily="18" charset="0"/>
              </a:rPr>
              <a:t> primordial, </a:t>
            </a:r>
            <a:r>
              <a:rPr dirty="0" err="1">
                <a:latin typeface="Century" panose="02040604050505020304" pitchFamily="18" charset="0"/>
              </a:rPr>
              <a:t>regida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por</a:t>
            </a:r>
            <a:r>
              <a:rPr dirty="0">
                <a:latin typeface="Century" panose="02040604050505020304" pitchFamily="18" charset="0"/>
              </a:rPr>
              <a:t> el principio del placer; </a:t>
            </a:r>
            <a:r>
              <a:rPr dirty="0" err="1">
                <a:latin typeface="Century" panose="02040604050505020304" pitchFamily="18" charset="0"/>
              </a:rPr>
              <a:t>contiene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deseos</a:t>
            </a:r>
            <a:r>
              <a:rPr dirty="0">
                <a:latin typeface="Century" panose="02040604050505020304" pitchFamily="18" charset="0"/>
              </a:rPr>
              <a:t> e </a:t>
            </a:r>
            <a:r>
              <a:rPr dirty="0" err="1">
                <a:latin typeface="Century" panose="02040604050505020304" pitchFamily="18" charset="0"/>
              </a:rPr>
              <a:t>impulsos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inconscientes</a:t>
            </a:r>
            <a:r>
              <a:rPr dirty="0">
                <a:latin typeface="Century" panose="02040604050505020304" pitchFamily="18" charset="0"/>
              </a:rPr>
              <a:t> (libido, </a:t>
            </a:r>
            <a:r>
              <a:rPr dirty="0" err="1">
                <a:latin typeface="Century" panose="02040604050505020304" pitchFamily="18" charset="0"/>
              </a:rPr>
              <a:t>pulsiones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 (Ego): </a:t>
            </a:r>
            <a:r>
              <a:rPr dirty="0" err="1">
                <a:latin typeface="Century" panose="02040604050505020304" pitchFamily="18" charset="0"/>
              </a:rPr>
              <a:t>mediador</a:t>
            </a:r>
            <a:r>
              <a:rPr dirty="0">
                <a:latin typeface="Century" panose="02040604050505020304" pitchFamily="18" charset="0"/>
              </a:rPr>
              <a:t> entre el </a:t>
            </a:r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, la </a:t>
            </a:r>
            <a:r>
              <a:rPr dirty="0" err="1">
                <a:latin typeface="Century" panose="02040604050505020304" pitchFamily="18" charset="0"/>
              </a:rPr>
              <a:t>realidad</a:t>
            </a:r>
            <a:r>
              <a:rPr dirty="0">
                <a:latin typeface="Century" panose="02040604050505020304" pitchFamily="18" charset="0"/>
              </a:rPr>
              <a:t> y el </a:t>
            </a:r>
            <a:r>
              <a:rPr dirty="0" err="1">
                <a:latin typeface="Century" panose="02040604050505020304" pitchFamily="18" charset="0"/>
              </a:rPr>
              <a:t>superyó</a:t>
            </a:r>
            <a:r>
              <a:rPr dirty="0">
                <a:latin typeface="Century" panose="02040604050505020304" pitchFamily="18" charset="0"/>
              </a:rPr>
              <a:t>; </a:t>
            </a:r>
            <a:r>
              <a:rPr dirty="0" err="1">
                <a:latin typeface="Century" panose="02040604050505020304" pitchFamily="18" charset="0"/>
              </a:rPr>
              <a:t>regido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por</a:t>
            </a:r>
            <a:r>
              <a:rPr dirty="0">
                <a:latin typeface="Century" panose="02040604050505020304" pitchFamily="18" charset="0"/>
              </a:rPr>
              <a:t> el principio de </a:t>
            </a:r>
            <a:r>
              <a:rPr dirty="0" err="1">
                <a:latin typeface="Century" panose="02040604050505020304" pitchFamily="18" charset="0"/>
              </a:rPr>
              <a:t>realidad</a:t>
            </a:r>
            <a:r>
              <a:rPr dirty="0">
                <a:latin typeface="Century" panose="02040604050505020304" pitchFamily="18" charset="0"/>
              </a:rPr>
              <a:t>; </a:t>
            </a:r>
            <a:r>
              <a:rPr dirty="0" err="1">
                <a:latin typeface="Century" panose="02040604050505020304" pitchFamily="18" charset="0"/>
              </a:rPr>
              <a:t>regula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negocia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planifica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Superyó</a:t>
            </a:r>
            <a:r>
              <a:rPr dirty="0">
                <a:latin typeface="Century" panose="02040604050505020304" pitchFamily="18" charset="0"/>
              </a:rPr>
              <a:t> (Superego): </a:t>
            </a:r>
            <a:r>
              <a:rPr dirty="0" err="1">
                <a:latin typeface="Century" panose="02040604050505020304" pitchFamily="18" charset="0"/>
              </a:rPr>
              <a:t>internalización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normas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ideales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prohibiciones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parentales</a:t>
            </a:r>
            <a:r>
              <a:rPr dirty="0">
                <a:latin typeface="Century" panose="02040604050505020304" pitchFamily="18" charset="0"/>
              </a:rPr>
              <a:t>/</a:t>
            </a:r>
            <a:r>
              <a:rPr dirty="0" err="1">
                <a:latin typeface="Century" panose="02040604050505020304" pitchFamily="18" charset="0"/>
              </a:rPr>
              <a:t>culturales</a:t>
            </a:r>
            <a:r>
              <a:rPr dirty="0">
                <a:latin typeface="Century" panose="02040604050505020304" pitchFamily="18" charset="0"/>
              </a:rPr>
              <a:t>; genera </a:t>
            </a:r>
            <a:r>
              <a:rPr dirty="0" err="1">
                <a:latin typeface="Century" panose="02040604050505020304" pitchFamily="18" charset="0"/>
              </a:rPr>
              <a:t>conciencia</a:t>
            </a:r>
            <a:r>
              <a:rPr dirty="0">
                <a:latin typeface="Century" panose="02040604050505020304" pitchFamily="18" charset="0"/>
              </a:rPr>
              <a:t> moral y culpa.</a:t>
            </a:r>
          </a:p>
          <a:p>
            <a:r>
              <a:rPr dirty="0" err="1">
                <a:latin typeface="Century" panose="02040604050505020304" pitchFamily="18" charset="0"/>
              </a:rPr>
              <a:t>Característica</a:t>
            </a:r>
            <a:r>
              <a:rPr dirty="0">
                <a:latin typeface="Century" panose="02040604050505020304" pitchFamily="18" charset="0"/>
              </a:rPr>
              <a:t> central: </a:t>
            </a:r>
            <a:r>
              <a:rPr dirty="0" err="1">
                <a:latin typeface="Century" panose="02040604050505020304" pitchFamily="18" charset="0"/>
              </a:rPr>
              <a:t>conflicto</a:t>
            </a:r>
            <a:r>
              <a:rPr dirty="0">
                <a:latin typeface="Century" panose="02040604050505020304" pitchFamily="18" charset="0"/>
              </a:rPr>
              <a:t> entre </a:t>
            </a:r>
            <a:r>
              <a:rPr dirty="0" err="1">
                <a:latin typeface="Century" panose="02040604050505020304" pitchFamily="18" charset="0"/>
              </a:rPr>
              <a:t>pulsiones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), </a:t>
            </a:r>
            <a:r>
              <a:rPr dirty="0" err="1">
                <a:latin typeface="Century" panose="02040604050505020304" pitchFamily="18" charset="0"/>
              </a:rPr>
              <a:t>exigencias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morales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superyó</a:t>
            </a:r>
            <a:r>
              <a:rPr dirty="0">
                <a:latin typeface="Century" panose="02040604050505020304" pitchFamily="18" charset="0"/>
              </a:rPr>
              <a:t>) y la </a:t>
            </a:r>
            <a:r>
              <a:rPr dirty="0" err="1">
                <a:latin typeface="Century" panose="02040604050505020304" pitchFamily="18" charset="0"/>
              </a:rPr>
              <a:t>realidad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gestionada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por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entury" panose="02040604050505020304" pitchFamily="18" charset="0"/>
              </a:rPr>
              <a:t>Ejemplos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cotidianos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Deseo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repentino</a:t>
            </a:r>
            <a:r>
              <a:rPr dirty="0">
                <a:latin typeface="Century" panose="02040604050505020304" pitchFamily="18" charset="0"/>
              </a:rPr>
              <a:t> de comer un </a:t>
            </a:r>
            <a:r>
              <a:rPr dirty="0" err="1">
                <a:latin typeface="Century" panose="02040604050505020304" pitchFamily="18" charset="0"/>
              </a:rPr>
              <a:t>postre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prohibido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Ello</a:t>
            </a:r>
            <a:r>
              <a:rPr dirty="0">
                <a:latin typeface="Century" panose="02040604050505020304" pitchFamily="18" charset="0"/>
              </a:rPr>
              <a:t>) </a:t>
            </a:r>
            <a:r>
              <a:rPr lang="es-AR" dirty="0" smtClean="0">
                <a:latin typeface="Century" panose="02040604050505020304" pitchFamily="18" charset="0"/>
              </a:rPr>
              <a:t>&gt;</a:t>
            </a:r>
            <a:r>
              <a:rPr dirty="0" smtClean="0">
                <a:latin typeface="Century" panose="02040604050505020304" pitchFamily="18" charset="0"/>
              </a:rPr>
              <a:t> </a:t>
            </a:r>
            <a:r>
              <a:rPr dirty="0">
                <a:latin typeface="Century" panose="02040604050505020304" pitchFamily="18" charset="0"/>
              </a:rPr>
              <a:t>el 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negocia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esperar</a:t>
            </a:r>
            <a:r>
              <a:rPr dirty="0">
                <a:latin typeface="Century" panose="02040604050505020304" pitchFamily="18" charset="0"/>
              </a:rPr>
              <a:t> o comer </a:t>
            </a:r>
            <a:r>
              <a:rPr dirty="0" err="1">
                <a:latin typeface="Century" panose="02040604050505020304" pitchFamily="18" charset="0"/>
              </a:rPr>
              <a:t>una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porción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pequeña</a:t>
            </a:r>
            <a:r>
              <a:rPr dirty="0">
                <a:latin typeface="Century" panose="02040604050505020304" pitchFamily="18" charset="0"/>
              </a:rPr>
              <a:t>) </a:t>
            </a:r>
            <a:r>
              <a:rPr lang="es-AR" dirty="0" smtClean="0">
                <a:latin typeface="Century" panose="02040604050505020304" pitchFamily="18" charset="0"/>
              </a:rPr>
              <a:t>&gt;</a:t>
            </a:r>
            <a:r>
              <a:rPr dirty="0" smtClean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si</a:t>
            </a:r>
            <a:r>
              <a:rPr dirty="0">
                <a:latin typeface="Century" panose="02040604050505020304" pitchFamily="18" charset="0"/>
              </a:rPr>
              <a:t> cedes y </a:t>
            </a:r>
            <a:r>
              <a:rPr dirty="0" err="1">
                <a:latin typeface="Century" panose="02040604050505020304" pitchFamily="18" charset="0"/>
              </a:rPr>
              <a:t>sientes</a:t>
            </a:r>
            <a:r>
              <a:rPr dirty="0">
                <a:latin typeface="Century" panose="02040604050505020304" pitchFamily="18" charset="0"/>
              </a:rPr>
              <a:t> culpa, </a:t>
            </a:r>
            <a:r>
              <a:rPr dirty="0" err="1">
                <a:latin typeface="Century" panose="02040604050505020304" pitchFamily="18" charset="0"/>
              </a:rPr>
              <a:t>actúa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Superyó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Olvidar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temporalmente</a:t>
            </a:r>
            <a:r>
              <a:rPr dirty="0">
                <a:latin typeface="Century" panose="02040604050505020304" pitchFamily="18" charset="0"/>
              </a:rPr>
              <a:t> un </a:t>
            </a:r>
            <a:r>
              <a:rPr dirty="0" err="1">
                <a:latin typeface="Century" panose="02040604050505020304" pitchFamily="18" charset="0"/>
              </a:rPr>
              <a:t>nombre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conocido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contenido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preconsciente</a:t>
            </a:r>
            <a:r>
              <a:rPr dirty="0">
                <a:latin typeface="Century" panose="02040604050505020304" pitchFamily="18" charset="0"/>
              </a:rPr>
              <a:t> que el 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puede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recuperar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cuando</a:t>
            </a:r>
            <a:r>
              <a:rPr dirty="0">
                <a:latin typeface="Century" panose="02040604050505020304" pitchFamily="18" charset="0"/>
              </a:rPr>
              <a:t> hay </a:t>
            </a:r>
            <a:r>
              <a:rPr dirty="0" err="1">
                <a:latin typeface="Century" panose="02040604050505020304" pitchFamily="18" charset="0"/>
              </a:rPr>
              <a:t>una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pista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>
                <a:latin typeface="Century" panose="02040604050505020304" pitchFamily="18" charset="0"/>
              </a:rPr>
              <a:t>Un </a:t>
            </a:r>
            <a:r>
              <a:rPr dirty="0" err="1">
                <a:latin typeface="Century" panose="02040604050505020304" pitchFamily="18" charset="0"/>
              </a:rPr>
              <a:t>desliz</a:t>
            </a:r>
            <a:r>
              <a:rPr dirty="0">
                <a:latin typeface="Century" panose="02040604050505020304" pitchFamily="18" charset="0"/>
              </a:rPr>
              <a:t> verbal ('</a:t>
            </a:r>
            <a:r>
              <a:rPr dirty="0" err="1">
                <a:latin typeface="Century" panose="02040604050505020304" pitchFamily="18" charset="0"/>
              </a:rPr>
              <a:t>lapsus</a:t>
            </a:r>
            <a:r>
              <a:rPr dirty="0">
                <a:latin typeface="Century" panose="02040604050505020304" pitchFamily="18" charset="0"/>
              </a:rPr>
              <a:t>'): material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 que emerge </a:t>
            </a:r>
            <a:r>
              <a:rPr dirty="0" err="1">
                <a:latin typeface="Century" panose="02040604050505020304" pitchFamily="18" charset="0"/>
              </a:rPr>
              <a:t>como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acto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fallido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mostrando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deseos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reprimidos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Soñar</a:t>
            </a:r>
            <a:r>
              <a:rPr dirty="0">
                <a:latin typeface="Century" panose="02040604050505020304" pitchFamily="18" charset="0"/>
              </a:rPr>
              <a:t> con </a:t>
            </a:r>
            <a:r>
              <a:rPr dirty="0" err="1">
                <a:latin typeface="Century" panose="02040604050505020304" pitchFamily="18" charset="0"/>
              </a:rPr>
              <a:t>situaciones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intensas</a:t>
            </a:r>
            <a:r>
              <a:rPr dirty="0">
                <a:latin typeface="Century" panose="02040604050505020304" pitchFamily="18" charset="0"/>
              </a:rPr>
              <a:t>: la </a:t>
            </a:r>
            <a:r>
              <a:rPr dirty="0" err="1">
                <a:latin typeface="Century" panose="02040604050505020304" pitchFamily="18" charset="0"/>
              </a:rPr>
              <a:t>interpretación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freudiana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considera</a:t>
            </a:r>
            <a:r>
              <a:rPr dirty="0">
                <a:latin typeface="Century" panose="02040604050505020304" pitchFamily="18" charset="0"/>
              </a:rPr>
              <a:t> que el </a:t>
            </a:r>
            <a:r>
              <a:rPr dirty="0" err="1">
                <a:latin typeface="Century" panose="02040604050505020304" pitchFamily="18" charset="0"/>
              </a:rPr>
              <a:t>contenido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manifiesto</a:t>
            </a:r>
            <a:r>
              <a:rPr dirty="0">
                <a:latin typeface="Century" panose="02040604050505020304" pitchFamily="18" charset="0"/>
              </a:rPr>
              <a:t> del </a:t>
            </a:r>
            <a:r>
              <a:rPr dirty="0" err="1">
                <a:latin typeface="Century" panose="02040604050505020304" pitchFamily="18" charset="0"/>
              </a:rPr>
              <a:t>sueño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disimula</a:t>
            </a:r>
            <a:r>
              <a:rPr dirty="0">
                <a:latin typeface="Century" panose="02040604050505020304" pitchFamily="18" charset="0"/>
              </a:rPr>
              <a:t> un </a:t>
            </a:r>
            <a:r>
              <a:rPr dirty="0" err="1">
                <a:latin typeface="Century" panose="02040604050505020304" pitchFamily="18" charset="0"/>
              </a:rPr>
              <a:t>contenido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latente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latin typeface="Century" panose="02040604050505020304" pitchFamily="18" charset="0"/>
              </a:rPr>
              <a:t>Mecanismos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defensa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ejemplos</a:t>
            </a:r>
            <a:r>
              <a:rPr dirty="0">
                <a:latin typeface="Century" panose="020406040505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err="1">
                <a:latin typeface="Century" panose="02040604050505020304" pitchFamily="18" charset="0"/>
              </a:rPr>
              <a:t>Represión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excluir</a:t>
            </a:r>
            <a:r>
              <a:rPr dirty="0">
                <a:latin typeface="Century" panose="02040604050505020304" pitchFamily="18" charset="0"/>
              </a:rPr>
              <a:t> de la </a:t>
            </a:r>
            <a:r>
              <a:rPr dirty="0" err="1">
                <a:latin typeface="Century" panose="02040604050505020304" pitchFamily="18" charset="0"/>
              </a:rPr>
              <a:t>conciencia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deseos</a:t>
            </a:r>
            <a:r>
              <a:rPr dirty="0">
                <a:latin typeface="Century" panose="02040604050505020304" pitchFamily="18" charset="0"/>
              </a:rPr>
              <a:t> o </a:t>
            </a:r>
            <a:r>
              <a:rPr dirty="0" err="1">
                <a:latin typeface="Century" panose="02040604050505020304" pitchFamily="18" charset="0"/>
              </a:rPr>
              <a:t>recuerdos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dolorosos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Proyección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atribuir</a:t>
            </a:r>
            <a:r>
              <a:rPr dirty="0">
                <a:latin typeface="Century" panose="02040604050505020304" pitchFamily="18" charset="0"/>
              </a:rPr>
              <a:t> a </a:t>
            </a:r>
            <a:r>
              <a:rPr dirty="0" err="1">
                <a:latin typeface="Century" panose="02040604050505020304" pitchFamily="18" charset="0"/>
              </a:rPr>
              <a:t>otros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sentimientos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propios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inaceptables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Sublimación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transformar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impulsos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inaceptables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actividades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socialmente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aceptadas</a:t>
            </a:r>
            <a:r>
              <a:rPr dirty="0">
                <a:latin typeface="Century" panose="02040604050505020304" pitchFamily="18" charset="0"/>
              </a:rPr>
              <a:t> (arte, </a:t>
            </a:r>
            <a:r>
              <a:rPr dirty="0" err="1">
                <a:latin typeface="Century" panose="02040604050505020304" pitchFamily="18" charset="0"/>
              </a:rPr>
              <a:t>deporte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Negación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racionalización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desplazamiento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estrategias</a:t>
            </a:r>
            <a:r>
              <a:rPr dirty="0">
                <a:latin typeface="Century" panose="02040604050505020304" pitchFamily="18" charset="0"/>
              </a:rPr>
              <a:t> que el </a:t>
            </a:r>
            <a:r>
              <a:rPr dirty="0" err="1">
                <a:latin typeface="Century" panose="02040604050505020304" pitchFamily="18" charset="0"/>
              </a:rPr>
              <a:t>Yo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usa</a:t>
            </a:r>
            <a:r>
              <a:rPr dirty="0">
                <a:latin typeface="Century" panose="02040604050505020304" pitchFamily="18" charset="0"/>
              </a:rPr>
              <a:t> para </a:t>
            </a:r>
            <a:r>
              <a:rPr dirty="0" err="1">
                <a:latin typeface="Century" panose="02040604050505020304" pitchFamily="18" charset="0"/>
              </a:rPr>
              <a:t>manejar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conflictos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latin typeface="Century" panose="02040604050505020304" pitchFamily="18" charset="0"/>
              </a:rPr>
              <a:t>Métodos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terapéuticos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técnica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clínica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dirty="0" err="1">
                <a:latin typeface="Century" panose="02040604050505020304" pitchFamily="18" charset="0"/>
              </a:rPr>
              <a:t>Asociación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libre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paciente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verbaliza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pensamientos</a:t>
            </a:r>
            <a:r>
              <a:rPr dirty="0">
                <a:latin typeface="Century" panose="02040604050505020304" pitchFamily="18" charset="0"/>
              </a:rPr>
              <a:t> sin </a:t>
            </a:r>
            <a:r>
              <a:rPr dirty="0" err="1">
                <a:latin typeface="Century" panose="02040604050505020304" pitchFamily="18" charset="0"/>
              </a:rPr>
              <a:t>censura</a:t>
            </a:r>
            <a:r>
              <a:rPr dirty="0">
                <a:latin typeface="Century" panose="02040604050505020304" pitchFamily="18" charset="0"/>
              </a:rPr>
              <a:t>; el </a:t>
            </a:r>
            <a:r>
              <a:rPr dirty="0" err="1">
                <a:latin typeface="Century" panose="02040604050505020304" pitchFamily="18" charset="0"/>
              </a:rPr>
              <a:t>analista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busca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patrones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resistencias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Interpretación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sueños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sueños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como</a:t>
            </a:r>
            <a:r>
              <a:rPr dirty="0">
                <a:latin typeface="Century" panose="02040604050505020304" pitchFamily="18" charset="0"/>
              </a:rPr>
              <a:t> '</a:t>
            </a:r>
            <a:r>
              <a:rPr dirty="0" err="1">
                <a:latin typeface="Century" panose="02040604050505020304" pitchFamily="18" charset="0"/>
              </a:rPr>
              <a:t>vía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regia</a:t>
            </a:r>
            <a:r>
              <a:rPr dirty="0">
                <a:latin typeface="Century" panose="02040604050505020304" pitchFamily="18" charset="0"/>
              </a:rPr>
              <a:t>' al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; </a:t>
            </a:r>
            <a:r>
              <a:rPr dirty="0" err="1">
                <a:latin typeface="Century" panose="02040604050505020304" pitchFamily="18" charset="0"/>
              </a:rPr>
              <a:t>distinguir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contenido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manifiesto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latente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Análisis</a:t>
            </a:r>
            <a:r>
              <a:rPr dirty="0">
                <a:latin typeface="Century" panose="02040604050505020304" pitchFamily="18" charset="0"/>
              </a:rPr>
              <a:t> de la </a:t>
            </a:r>
            <a:r>
              <a:rPr dirty="0" err="1">
                <a:latin typeface="Century" panose="02040604050505020304" pitchFamily="18" charset="0"/>
              </a:rPr>
              <a:t>transferencia</a:t>
            </a:r>
            <a:r>
              <a:rPr dirty="0">
                <a:latin typeface="Century" panose="02040604050505020304" pitchFamily="18" charset="0"/>
              </a:rPr>
              <a:t>: el </a:t>
            </a:r>
            <a:r>
              <a:rPr dirty="0" err="1">
                <a:latin typeface="Century" panose="02040604050505020304" pitchFamily="18" charset="0"/>
              </a:rPr>
              <a:t>paciente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proyecta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analista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figuras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importantes</a:t>
            </a:r>
            <a:r>
              <a:rPr dirty="0">
                <a:latin typeface="Century" panose="02040604050505020304" pitchFamily="18" charset="0"/>
              </a:rPr>
              <a:t>; clave para el </a:t>
            </a:r>
            <a:r>
              <a:rPr dirty="0" err="1">
                <a:latin typeface="Century" panose="02040604050505020304" pitchFamily="18" charset="0"/>
              </a:rPr>
              <a:t>proceso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terapéutico</a:t>
            </a:r>
            <a:r>
              <a:rPr dirty="0">
                <a:latin typeface="Century" panose="02040604050505020304" pitchFamily="18" charset="0"/>
              </a:rPr>
              <a:t>.</a:t>
            </a:r>
          </a:p>
          <a:p>
            <a:r>
              <a:rPr dirty="0" err="1">
                <a:latin typeface="Century" panose="02040604050505020304" pitchFamily="18" charset="0"/>
              </a:rPr>
              <a:t>Importancia</a:t>
            </a:r>
            <a:r>
              <a:rPr dirty="0">
                <a:latin typeface="Century" panose="02040604050505020304" pitchFamily="18" charset="0"/>
              </a:rPr>
              <a:t> de la </a:t>
            </a:r>
            <a:r>
              <a:rPr dirty="0" err="1">
                <a:latin typeface="Century" panose="02040604050505020304" pitchFamily="18" charset="0"/>
              </a:rPr>
              <a:t>resistencia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comportamientos</a:t>
            </a:r>
            <a:r>
              <a:rPr dirty="0">
                <a:latin typeface="Century" panose="02040604050505020304" pitchFamily="18" charset="0"/>
              </a:rPr>
              <a:t> que </a:t>
            </a:r>
            <a:r>
              <a:rPr dirty="0" err="1">
                <a:latin typeface="Century" panose="02040604050505020304" pitchFamily="18" charset="0"/>
              </a:rPr>
              <a:t>bloquean</a:t>
            </a:r>
            <a:r>
              <a:rPr dirty="0">
                <a:latin typeface="Century" panose="02040604050505020304" pitchFamily="18" charset="0"/>
              </a:rPr>
              <a:t> el </a:t>
            </a:r>
            <a:r>
              <a:rPr dirty="0" err="1">
                <a:latin typeface="Century" panose="02040604050505020304" pitchFamily="18" charset="0"/>
              </a:rPr>
              <a:t>acceso</a:t>
            </a:r>
            <a:r>
              <a:rPr dirty="0">
                <a:latin typeface="Century" panose="02040604050505020304" pitchFamily="18" charset="0"/>
              </a:rPr>
              <a:t> a material 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entury" panose="02040604050505020304" pitchFamily="18" charset="0"/>
              </a:rPr>
              <a:t>Legado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críticas</a:t>
            </a:r>
            <a:endParaRPr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err="1">
                <a:latin typeface="Century" panose="02040604050505020304" pitchFamily="18" charset="0"/>
              </a:rPr>
              <a:t>Legado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influencia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enorme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cultura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literatura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psicoterapia</a:t>
            </a:r>
            <a:r>
              <a:rPr dirty="0">
                <a:latin typeface="Century" panose="02040604050505020304" pitchFamily="18" charset="0"/>
              </a:rPr>
              <a:t> y </a:t>
            </a:r>
            <a:r>
              <a:rPr dirty="0" err="1">
                <a:latin typeface="Century" panose="02040604050505020304" pitchFamily="18" charset="0"/>
              </a:rPr>
              <a:t>teoría</a:t>
            </a:r>
            <a:r>
              <a:rPr dirty="0">
                <a:latin typeface="Century" panose="02040604050505020304" pitchFamily="18" charset="0"/>
              </a:rPr>
              <a:t> social; </a:t>
            </a:r>
            <a:r>
              <a:rPr dirty="0" err="1">
                <a:latin typeface="Century" panose="02040604050505020304" pitchFamily="18" charset="0"/>
              </a:rPr>
              <a:t>conceptos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uso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cotidiano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inconsciente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represión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complejo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Críticas</a:t>
            </a:r>
            <a:r>
              <a:rPr dirty="0">
                <a:latin typeface="Century" panose="02040604050505020304" pitchFamily="18" charset="0"/>
              </a:rPr>
              <a:t>: </a:t>
            </a:r>
            <a:r>
              <a:rPr dirty="0" err="1">
                <a:latin typeface="Century" panose="02040604050505020304" pitchFamily="18" charset="0"/>
              </a:rPr>
              <a:t>falta</a:t>
            </a:r>
            <a:r>
              <a:rPr dirty="0">
                <a:latin typeface="Century" panose="02040604050505020304" pitchFamily="18" charset="0"/>
              </a:rPr>
              <a:t> de rigor </a:t>
            </a:r>
            <a:r>
              <a:rPr dirty="0" err="1">
                <a:latin typeface="Century" panose="02040604050505020304" pitchFamily="18" charset="0"/>
              </a:rPr>
              <a:t>científico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teorías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difíciles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falsar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sesgos</a:t>
            </a:r>
            <a:r>
              <a:rPr dirty="0">
                <a:latin typeface="Century" panose="02040604050505020304" pitchFamily="18" charset="0"/>
              </a:rPr>
              <a:t> de </a:t>
            </a:r>
            <a:r>
              <a:rPr dirty="0" err="1">
                <a:latin typeface="Century" panose="02040604050505020304" pitchFamily="18" charset="0"/>
              </a:rPr>
              <a:t>su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época</a:t>
            </a:r>
            <a:r>
              <a:rPr dirty="0">
                <a:latin typeface="Century" panose="02040604050505020304" pitchFamily="18" charset="0"/>
              </a:rPr>
              <a:t> (</a:t>
            </a:r>
            <a:r>
              <a:rPr dirty="0" err="1">
                <a:latin typeface="Century" panose="02040604050505020304" pitchFamily="18" charset="0"/>
              </a:rPr>
              <a:t>sexismo</a:t>
            </a:r>
            <a:r>
              <a:rPr dirty="0">
                <a:latin typeface="Century" panose="02040604050505020304" pitchFamily="18" charset="0"/>
              </a:rPr>
              <a:t>, </a:t>
            </a:r>
            <a:r>
              <a:rPr dirty="0" err="1">
                <a:latin typeface="Century" panose="02040604050505020304" pitchFamily="18" charset="0"/>
              </a:rPr>
              <a:t>eurocentrismo</a:t>
            </a:r>
            <a:r>
              <a:rPr dirty="0">
                <a:latin typeface="Century" panose="02040604050505020304" pitchFamily="18" charset="0"/>
              </a:rPr>
              <a:t>).</a:t>
            </a:r>
          </a:p>
          <a:p>
            <a:r>
              <a:rPr dirty="0" err="1">
                <a:latin typeface="Century" panose="02040604050505020304" pitchFamily="18" charset="0"/>
              </a:rPr>
              <a:t>Desarrollo</a:t>
            </a:r>
            <a:r>
              <a:rPr dirty="0">
                <a:latin typeface="Century" panose="02040604050505020304" pitchFamily="18" charset="0"/>
              </a:rPr>
              <a:t> posterior: </a:t>
            </a:r>
            <a:r>
              <a:rPr dirty="0" err="1">
                <a:latin typeface="Century" panose="02040604050505020304" pitchFamily="18" charset="0"/>
              </a:rPr>
              <a:t>muchas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escuelas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han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reformulado</a:t>
            </a:r>
            <a:r>
              <a:rPr dirty="0">
                <a:latin typeface="Century" panose="02040604050505020304" pitchFamily="18" charset="0"/>
              </a:rPr>
              <a:t> o </a:t>
            </a:r>
            <a:r>
              <a:rPr dirty="0" err="1">
                <a:latin typeface="Century" panose="02040604050505020304" pitchFamily="18" charset="0"/>
              </a:rPr>
              <a:t>rechazado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partes</a:t>
            </a:r>
            <a:r>
              <a:rPr dirty="0">
                <a:latin typeface="Century" panose="02040604050505020304" pitchFamily="18" charset="0"/>
              </a:rPr>
              <a:t> de Freud; sin embargo, </a:t>
            </a:r>
            <a:r>
              <a:rPr dirty="0" err="1">
                <a:latin typeface="Century" panose="02040604050505020304" pitchFamily="18" charset="0"/>
              </a:rPr>
              <a:t>su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impacto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histórico</a:t>
            </a:r>
            <a:r>
              <a:rPr dirty="0">
                <a:latin typeface="Century" panose="02040604050505020304" pitchFamily="18" charset="0"/>
              </a:rPr>
              <a:t> </a:t>
            </a:r>
            <a:r>
              <a:rPr dirty="0" err="1">
                <a:latin typeface="Century" panose="02040604050505020304" pitchFamily="18" charset="0"/>
              </a:rPr>
              <a:t>permanece</a:t>
            </a:r>
            <a:r>
              <a:rPr dirty="0">
                <a:latin typeface="Century" panose="020406040505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825</Words>
  <Application>Microsoft Office PowerPoint</Application>
  <PresentationFormat>Presentación en pantalla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</vt:lpstr>
      <vt:lpstr>Office Theme</vt:lpstr>
      <vt:lpstr>Vida y obra de Sigmund Freud</vt:lpstr>
      <vt:lpstr>Datos biográficos</vt:lpstr>
      <vt:lpstr>Contribuciones principales</vt:lpstr>
      <vt:lpstr>Primera tópica: Consciente / Preconsciente / Inconsciente</vt:lpstr>
      <vt:lpstr>Segunda tópica: Ello / Yo / Superyó</vt:lpstr>
      <vt:lpstr>Ejemplos cotidianos</vt:lpstr>
      <vt:lpstr>Mecanismos de defensa (ejemplos)</vt:lpstr>
      <vt:lpstr>Métodos terapéuticos y técnica clínica</vt:lpstr>
      <vt:lpstr>Legado y críticas</vt:lpstr>
      <vt:lpstr>Obras y lecturas recomendadas</vt:lpstr>
      <vt:lpstr>Cierre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Vida y obra de Sigmund Freud</dc:title>
  <dc:subject/>
  <dc:creator/>
  <cp:keywords/>
  <dc:description>generated using python-pptx</dc:description>
  <cp:lastModifiedBy>Administrador</cp:lastModifiedBy>
  <cp:revision>4</cp:revision>
  <dcterms:created xsi:type="dcterms:W3CDTF">2013-01-27T09:14:16Z</dcterms:created>
  <dcterms:modified xsi:type="dcterms:W3CDTF">2025-10-17T01:16:58Z</dcterms:modified>
  <cp:category/>
</cp:coreProperties>
</file>