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8" r:id="rId5"/>
    <p:sldId id="260" r:id="rId6"/>
    <p:sldId id="259" r:id="rId7"/>
    <p:sldId id="261" r:id="rId8"/>
    <p:sldId id="269" r:id="rId9"/>
    <p:sldId id="262" r:id="rId10"/>
    <p:sldId id="263" r:id="rId11"/>
    <p:sldId id="264" r:id="rId12"/>
    <p:sldId id="275" r:id="rId13"/>
    <p:sldId id="265" r:id="rId14"/>
    <p:sldId id="272" r:id="rId15"/>
    <p:sldId id="273" r:id="rId16"/>
    <p:sldId id="274" r:id="rId17"/>
    <p:sldId id="266" r:id="rId18"/>
    <p:sldId id="276" r:id="rId19"/>
    <p:sldId id="267" r:id="rId20"/>
    <p:sldId id="277" r:id="rId21"/>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463E8129-1D2E-4C6A-9FBC-F3CE526C8620}" type="datetimeFigureOut">
              <a:rPr lang="es-AR" smtClean="0"/>
              <a:t>20/10/2025</a:t>
            </a:fld>
            <a:endParaRPr lang="es-AR"/>
          </a:p>
        </p:txBody>
      </p:sp>
      <p:sp>
        <p:nvSpPr>
          <p:cNvPr id="5" name="Footer Placeholder 4"/>
          <p:cNvSpPr>
            <a:spLocks noGrp="1"/>
          </p:cNvSpPr>
          <p:nvPr>
            <p:ph type="ftr" sz="quarter" idx="11"/>
          </p:nvPr>
        </p:nvSpPr>
        <p:spPr bwMode="white"/>
        <p:txBody>
          <a:bodyPr/>
          <a:lstStyle/>
          <a:p>
            <a:endParaRPr lang="es-AR"/>
          </a:p>
        </p:txBody>
      </p:sp>
      <p:sp>
        <p:nvSpPr>
          <p:cNvPr id="6" name="Slide Number Placeholder 5"/>
          <p:cNvSpPr>
            <a:spLocks noGrp="1"/>
          </p:cNvSpPr>
          <p:nvPr>
            <p:ph type="sldNum" sz="quarter" idx="12"/>
          </p:nvPr>
        </p:nvSpPr>
        <p:spPr/>
        <p:txBody>
          <a:bodyPr/>
          <a:lstStyle/>
          <a:p>
            <a:fld id="{24B5001E-D76C-4709-A19D-4EFC47AFD318}"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63E8129-1D2E-4C6A-9FBC-F3CE526C8620}" type="datetimeFigureOut">
              <a:rPr lang="es-AR" smtClean="0"/>
              <a:t>20/10/2025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4B5001E-D76C-4709-A19D-4EFC47AFD318}"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63E8129-1D2E-4C6A-9FBC-F3CE526C8620}" type="datetimeFigureOut">
              <a:rPr lang="es-AR" smtClean="0"/>
              <a:t>20/10/2025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4B5001E-D76C-4709-A19D-4EFC47AFD318}"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63E8129-1D2E-4C6A-9FBC-F3CE526C8620}" type="datetimeFigureOut">
              <a:rPr lang="es-AR" smtClean="0"/>
              <a:t>20/10/2025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4B5001E-D76C-4709-A19D-4EFC47AFD318}" type="slidenum">
              <a:rPr lang="es-AR" smtClean="0"/>
              <a:t>‹Nº›</a:t>
            </a:fld>
            <a:endParaRPr lang="es-A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3E8129-1D2E-4C6A-9FBC-F3CE526C8620}" type="datetimeFigureOut">
              <a:rPr lang="es-AR" smtClean="0"/>
              <a:t>20/10/2025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4B5001E-D76C-4709-A19D-4EFC47AFD318}" type="slidenum">
              <a:rPr lang="es-AR" smtClean="0"/>
              <a:t>‹Nº›</a:t>
            </a:fld>
            <a:endParaRPr lang="es-A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463E8129-1D2E-4C6A-9FBC-F3CE526C8620}" type="datetimeFigureOut">
              <a:rPr lang="es-AR" smtClean="0"/>
              <a:t>20/10/2025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4B5001E-D76C-4709-A19D-4EFC47AFD318}" type="slidenum">
              <a:rPr lang="es-AR" smtClean="0"/>
              <a:t>‹Nº›</a:t>
            </a:fld>
            <a:endParaRPr lang="es-AR"/>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463E8129-1D2E-4C6A-9FBC-F3CE526C8620}" type="datetimeFigureOut">
              <a:rPr lang="es-AR" smtClean="0"/>
              <a:t>20/10/2025</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24B5001E-D76C-4709-A19D-4EFC47AFD318}"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63E8129-1D2E-4C6A-9FBC-F3CE526C8620}" type="datetimeFigureOut">
              <a:rPr lang="es-AR" smtClean="0"/>
              <a:t>20/10/2025</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24B5001E-D76C-4709-A19D-4EFC47AFD318}" type="slidenum">
              <a:rPr lang="es-AR" smtClean="0"/>
              <a:t>‹Nº›</a:t>
            </a:fld>
            <a:endParaRPr lang="es-A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63E8129-1D2E-4C6A-9FBC-F3CE526C8620}" type="datetimeFigureOut">
              <a:rPr lang="es-AR" smtClean="0"/>
              <a:t>20/10/2025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4B5001E-D76C-4709-A19D-4EFC47AFD318}"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63E8129-1D2E-4C6A-9FBC-F3CE526C8620}" type="datetimeFigureOut">
              <a:rPr lang="es-AR" smtClean="0"/>
              <a:t>20/10/2025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4B5001E-D76C-4709-A19D-4EFC47AFD318}" type="slidenum">
              <a:rPr lang="es-AR" smtClean="0"/>
              <a:t>‹Nº›</a:t>
            </a:fld>
            <a:endParaRPr lang="es-AR"/>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63E8129-1D2E-4C6A-9FBC-F3CE526C8620}" type="datetimeFigureOut">
              <a:rPr lang="es-AR" smtClean="0"/>
              <a:t>20/10/2025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4B5001E-D76C-4709-A19D-4EFC47AFD318}" type="slidenum">
              <a:rPr lang="es-AR" smtClean="0"/>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463E8129-1D2E-4C6A-9FBC-F3CE526C8620}" type="datetimeFigureOut">
              <a:rPr lang="es-AR" smtClean="0"/>
              <a:t>20/10/2025</a:t>
            </a:fld>
            <a:endParaRPr lang="es-A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A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4B5001E-D76C-4709-A19D-4EFC47AFD318}" type="slidenum">
              <a:rPr lang="es-AR" smtClean="0"/>
              <a:t>‹Nº›</a:t>
            </a:fld>
            <a:endParaRPr lang="es-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search?sca_esv=6e4820828e77e658&amp;cs=0&amp;q=Vista+Esquema&amp;sa=X&amp;ved=2ahUKEwir6L7yx7OQAxWjjJUCHUBHFcEQxccNegQIERAB&amp;mstk=AUtExfAULmVCqESZfIwDJd7fhLAbWWIulx8d6UzZBE1QScwysEZq8DamkBkS4-j0jRud83MFo0D6a-R2veCkBYndAOszrFycKN4NhaECkgKOVadNW9P7ZDZVx_0Sub_GFxZCE2s&amp;csui=3" TargetMode="External"/><Relationship Id="rId2" Type="http://schemas.openxmlformats.org/officeDocument/2006/relationships/hyperlink" Target="https://www.google.com/search?sca_esv=6e4820828e77e658&amp;cs=0&amp;q=Vista+Clasificador+de+diapositivas&amp;sa=X&amp;ved=2ahUKEwir6L7yx7OQAxWjjJUCHUBHFcEQxccNegQIDxAB&amp;mstk=AUtExfAULmVCqESZfIwDJd7fhLAbWWIulx8d6UzZBE1QScwysEZq8DamkBkS4-j0jRud83MFo0D6a-R2veCkBYndAOszrFycKN4NhaECkgKOVadNW9P7ZDZVx_0Sub_GFxZCE2s&amp;csui=3"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search?sca_esv=6e4820828e77e658&amp;cs=0&amp;q=Vista+Presentaci%C3%B3n+con+diapositivas&amp;sa=X&amp;ved=2ahUKEwir6L7yx7OQAxWjjJUCHUBHFcEQxccNegQIFBAB&amp;mstk=AUtExfAULmVCqESZfIwDJd7fhLAbWWIulx8d6UzZBE1QScwysEZq8DamkBkS4-j0jRud83MFo0D6a-R2veCkBYndAOszrFycKN4NhaECkgKOVadNW9P7ZDZVx_0Sub_GFxZCE2s&amp;csui=3" TargetMode="External"/><Relationship Id="rId2" Type="http://schemas.openxmlformats.org/officeDocument/2006/relationships/hyperlink" Target="https://www.google.com/search?sca_esv=6e4820828e77e658&amp;cs=0&amp;q=Vista+P%C3%A1gina+de+notas&amp;sa=X&amp;ved=2ahUKEwir6L7yx7OQAxWjjJUCHUBHFcEQxccNegQIEBAB&amp;mstk=AUtExfAULmVCqESZfIwDJd7fhLAbWWIulx8d6UzZBE1QScwysEZq8DamkBkS4-j0jRud83MFo0D6a-R2veCkBYndAOszrFycKN4NhaECkgKOVadNW9P7ZDZVx_0Sub_GFxZCE2s&amp;csui=3" TargetMode="External"/><Relationship Id="rId1" Type="http://schemas.openxmlformats.org/officeDocument/2006/relationships/slideLayout" Target="../slideLayouts/slideLayout1.xml"/><Relationship Id="rId4" Type="http://schemas.openxmlformats.org/officeDocument/2006/relationships/hyperlink" Target="https://www.google.com/search?sca_esv=6e4820828e77e658&amp;cs=0&amp;q=Vista+de+lectura&amp;sa=X&amp;ved=2ahUKEwir6L7yx7OQAxWjjJUCHUBHFcEQxccNegQIDhAB&amp;mstk=AUtExfAULmVCqESZfIwDJd7fhLAbWWIulx8d6UzZBE1QScwysEZq8DamkBkS4-j0jRud83MFo0D6a-R2veCkBYndAOszrFycKN4NhaECkgKOVadNW9P7ZDZVx_0Sub_GFxZCE2s&amp;csui=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ogle.com/search?num=12&amp;sca_esv=6e4820828e77e658&amp;q=cuales+son+los+tipos+de+vistas+en+power+point+explique+cada+una&amp;source=lnms&amp;fbs=AIIjpHx4nJjfGojPVHhEACUHPiMQht6_BFq6vBIoFFRK7qchKEOG9SkJ7ODu_B1g8gyvi7MXp9fg35UtDnhP82eAhbJ9RLEWJNJPqrVD7un-zuBSV4HQpJr2cQQIOkjDMQoNUgM4MwN-gGTPTtkksecQlNU6AYDk9fEe-d2adETVhQPbylaOx9Znwq8pa605u-"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oogle.com/search?q=que+es+una+animacion+en+power+point&amp;sca_esv=827bd599c16e32c5&amp;ei=iGHtaJnLMOaQ4dUPgIiNsQU&amp;oq=que+es+una+animacion&amp;gs_lp=Egxnd3Mtd2l6LXNlcnAiFHF1ZSBlcyB1bmEgYW5pbWFjaW9uKgIIADIFEAAYgAQyBRAAGIAEMgUQABiABDIFEAAYgAQyBRAAGIAEMgUQABiABDIFEAAYgAQyBRAAGIAEMgUQABiABDIFEAAYgARIyxZQAFgAcAB4AZABAJgBZqABZqoBAzAuMbgBAcgBAPgBAZgCAaACcJgDAJIHAzAuMaAHsAayBwMwLjG4B3DCBwMzLTHIBwg&amp;sclient=gws-wiz-serp"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s://www.google.com/search?cs=0&amp;sca_esv=3aa3359d46e30aa6&amp;q=Reloj&amp;sa=X&amp;ved=2ahUKEwj46dO2zLOQAxU2GrkGHdusOAcQxccNegQIFxAB&amp;mstk=AUtExfCxzEObiPuudAFs7NMIkmLR7vK-nWTDKRuq4mgleKtK2KNiV-UT_9wQeXa3r_EfLTWQ7U5aH3V-RHZtp1IVTp4_TCoCfxxRk9XQcEuleQNa9Se3jdJkDj62x63HmaHihM4&amp;csui=3" TargetMode="External"/><Relationship Id="rId3" Type="http://schemas.openxmlformats.org/officeDocument/2006/relationships/hyperlink" Target="https://www.google.com/search?cs=0&amp;sca_esv=3aa3359d46e30aa6&amp;q=Empujar&amp;sa=X&amp;ved=2ahUKEwj46dO2zLOQAxU2GrkGHdusOAcQxccNegQIDxAB&amp;mstk=AUtExfCxzEObiPuudAFs7NMIkmLR7vK-nWTDKRuq4mgleKtK2KNiV-UT_9wQeXa3r_EfLTWQ7U5aH3V-RHZtp1IVTp4_TCoCfxxRk9XQcEuleQNa9Se3jdJkDj62x63HmaHihM4&amp;csui=3" TargetMode="External"/><Relationship Id="rId7" Type="http://schemas.openxmlformats.org/officeDocument/2006/relationships/hyperlink" Target="https://www.google.com/search?cs=0&amp;sca_esv=3aa3359d46e30aa6&amp;q=Dividir&amp;sa=X&amp;ved=2ahUKEwj46dO2zLOQAxU2GrkGHdusOAcQxccNegQIFBAB&amp;mstk=AUtExfCxzEObiPuudAFs7NMIkmLR7vK-nWTDKRuq4mgleKtK2KNiV-UT_9wQeXa3r_EfLTWQ7U5aH3V-RHZtp1IVTp4_TCoCfxxRk9XQcEuleQNa9Se3jdJkDj62x63HmaHihM4&amp;csui=3" TargetMode="External"/><Relationship Id="rId2" Type="http://schemas.openxmlformats.org/officeDocument/2006/relationships/hyperlink" Target="https://www.google.com/search?cs=0&amp;sca_esv=3aa3359d46e30aa6&amp;q=Desvanecer&amp;sa=X&amp;ved=2ahUKEwj46dO2zLOQAxU2GrkGHdusOAcQxccNegQIEhAB&amp;mstk=AUtExfCxzEObiPuudAFs7NMIkmLR7vK-nWTDKRuq4mgleKtK2KNiV-UT_9wQeXa3r_EfLTWQ7U5aH3V-RHZtp1IVTp4_TCoCfxxRk9XQcEuleQNa9Se3jdJkDj62x63HmaHihM4&amp;csui=3" TargetMode="External"/><Relationship Id="rId1" Type="http://schemas.openxmlformats.org/officeDocument/2006/relationships/slideLayout" Target="../slideLayouts/slideLayout1.xml"/><Relationship Id="rId6" Type="http://schemas.openxmlformats.org/officeDocument/2006/relationships/hyperlink" Target="https://www.google.com/search?cs=0&amp;sca_esv=3aa3359d46e30aa6&amp;q=Cubrir&amp;sa=X&amp;ved=2ahUKEwj46dO2zLOQAxU2GrkGHdusOAcQxccNegQIERAB&amp;mstk=AUtExfCxzEObiPuudAFs7NMIkmLR7vK-nWTDKRuq4mgleKtK2KNiV-UT_9wQeXa3r_EfLTWQ7U5aH3V-RHZtp1IVTp4_TCoCfxxRk9XQcEuleQNa9Se3jdJkDj62x63HmaHihM4&amp;csui=3" TargetMode="External"/><Relationship Id="rId5" Type="http://schemas.openxmlformats.org/officeDocument/2006/relationships/hyperlink" Target="https://www.google.com/search?cs=0&amp;sca_esv=3aa3359d46e30aa6&amp;q=Revelar&amp;sa=X&amp;ved=2ahUKEwj46dO2zLOQAxU2GrkGHdusOAcQxccNegQIEBAB&amp;mstk=AUtExfCxzEObiPuudAFs7NMIkmLR7vK-nWTDKRuq4mgleKtK2KNiV-UT_9wQeXa3r_EfLTWQ7U5aH3V-RHZtp1IVTp4_TCoCfxxRk9XQcEuleQNa9Se3jdJkDj62x63HmaHihM4&amp;csui=3" TargetMode="External"/><Relationship Id="rId4" Type="http://schemas.openxmlformats.org/officeDocument/2006/relationships/hyperlink" Target="https://www.google.com/search?cs=0&amp;sca_esv=3aa3359d46e30aa6&amp;q=Barrer&amp;sa=X&amp;ved=2ahUKEwj46dO2zLOQAxU2GrkGHdusOAcQxccNegQIFRAB&amp;mstk=AUtExfCxzEObiPuudAFs7NMIkmLR7vK-nWTDKRuq4mgleKtK2KNiV-UT_9wQeXa3r_EfLTWQ7U5aH3V-RHZtp1IVTp4_TCoCfxxRk9XQcEuleQNa9Se3jdJkDj62x63HmaHihM4&amp;csui=3"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www.google.com/search?q=que+es+una+transicion+en+power+point+explique+cada+uno&amp;oq=&amp;gs_lcrp=EgZjaHJvbWUqCQgBEEUYOxjCAzIJCAAQRRg7GMIDMgkIARBFGDsYwgMyCQgCEEUYOxjCAzIJCAMQRRg7GMIDMgkIBBBFGDsYwgMyCQgFEEUYOxjCAzIJCAYQRRg7GMIDMgkIBxBFGDsYwgPSAQkzMzg1ajBqMTWoAgiwAgHxBW0-5BJj5Kds&amp;sourceid=chrome&amp;ie=UTF-8"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m/search?q=que+es+power+point+y+cual+es+su+utilidad&amp;oq=que+es+power+point+y+cual+es+su+utilidad&amp;gs_lcrp=EgZjaHJvbWUyBggAEEUYOTIHCAEQIRifBdIBCjIyNDkzajFqMTWoAgiwAgHxBZgeolfqDxZg&amp;sourceid=chrome&amp;ie=UTF-8"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search?sca_esv=6e4820828e77e658&amp;cs=0&amp;q=Vista+del+presentador&amp;sa=X&amp;ved=2ahUKEwjPlYX4xLOQAxUjrZUCHXuAANQQxccNegQIJRAB&amp;mstk=AUtExfBdbOVYRvpLPnfWcDlheEV3mvGESnjfW0KIlOFPnYDm3HSxVsOUgc4rxSC9pCaEQsXbj67UfK54qFuB92_eUtDwgMEESr2vgykXWC9uaHejukZ2xkKwG9rDc34U6uhvcLc&amp;csui=3" TargetMode="External"/><Relationship Id="rId2" Type="http://schemas.openxmlformats.org/officeDocument/2006/relationships/hyperlink" Target="https://www.google.com/search?sca_esv=6e4820828e77e658&amp;cs=0&amp;q=Animaciones+y+transiciones&amp;sa=X&amp;ved=2ahUKEwjPlYX4xLOQAxUjrZUCHXuAANQQxccNegQIIxAB&amp;mstk=AUtExfBdbOVYRvpLPnfWcDlheEV3mvGESnjfW0KIlOFPnYDm3HSxVsOUgc4rxSC9pCaEQsXbj67UfK54qFuB92_eUtDwgMEESr2vgykXWC9uaHejukZ2xkKwG9rDc34U6uhvcLc&amp;csui=3" TargetMode="External"/><Relationship Id="rId1" Type="http://schemas.openxmlformats.org/officeDocument/2006/relationships/slideLayout" Target="../slideLayouts/slideLayout7.xml"/><Relationship Id="rId5" Type="http://schemas.openxmlformats.org/officeDocument/2006/relationships/hyperlink" Target="https://www.google.com/search?sca_esv=6e4820828e77e658&amp;cs=0&amp;q=Compatibilidad+multiplataforma&amp;sa=X&amp;ved=2ahUKEwjPlYX4xLOQAxUjrZUCHXuAANQQxccNegQINxAB&amp;mstk=AUtExfBdbOVYRvpLPnfWcDlheEV3mvGESnjfW0KIlOFPnYDm3HSxVsOUgc4rxSC9pCaEQsXbj67UfK54qFuB92_eUtDwgMEESr2vgykXWC9uaHejukZ2xkKwG9rDc34U6uhvcLc&amp;csui=3" TargetMode="External"/><Relationship Id="rId4" Type="http://schemas.openxmlformats.org/officeDocument/2006/relationships/hyperlink" Target="https://www.google.com/search?sca_esv=6e4820828e77e658&amp;cs=0&amp;q=Colaboraci%C3%B3n+en+tiempo+real&amp;sa=X&amp;ved=2ahUKEwjPlYX4xLOQAxUjrZUCHXuAANQQxccNegQINBAB&amp;mstk=AUtExfBdbOVYRvpLPnfWcDlheEV3mvGESnjfW0KIlOFPnYDm3HSxVsOUgc4rxSC9pCaEQsXbj67UfK54qFuB92_eUtDwgMEESr2vgykXWC9uaHejukZ2xkKwG9rDc34U6uhvcLc&amp;csui=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ogle.com/search?q=cuales+son+las+caracteristicas+mas+importantes+de+power+point&amp;sca_esv=6e4820828e77e658&amp;ei=L4j2aP-sJZ-G5OUPiLPWkAM&amp;ved=0ahUKEwi_gKK8vLOQAxUfA7kGHYiZFTIQ4dUDCBA&amp;oq=cuales+son+las+caracteristicas+mas+importantes+de+power+point&amp;gs_lp=Egxnd3Mtd2l6LXNlcnAiPWN1YWxlcyBzb24gbGFzIGNhcmFjdGVyaXN0aWNhcyBtYXMgaW1wb3J0YW50ZXMgZGUgcG93ZXIgcG9pbnQyBhAAGBYYHjIIEAAYFhgKGB4yCBAAGIAEGKIESJ-YA1C-MFil3AJwAXgBkAEAmAGbAaABmCqqAQUyNS4yOLgBDMgBAPgBAZgCNqAC0jKoAgrCAh0QABiABBi0AhjUAxjlAhi3AxiKBRjqAhiKA9gBAcICDRAAGIAEGLEDGEMYigXCAhYQLhiABBixAxjRAxhDGIMBGMcBGIoFwgIKEC4YgAQYQxiKBcICEBAAGIAEGLEDGEMYgwEYigXCAgsQABiABBixAxiDAcICCxAuGIAEGLEDGIMBwgIEEAAYA8ICBRAAGIAEwgIKEAAYgAQYQxiKBcICCBAAGIAEGLEDwgIOEAAYgAQYsQMYgwEYigXCAgUQIRigAcICBBAhGBXCAgUQIRifBZgDEvEFu_omMOPtUhS6BgQIARgHkgcENS40OaAHs4UEsgcENC40ObgHwDLCBwkyLTMuMzEuMjDIB-IG&amp;sclient=gws-wiz-serp"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search?sca_esv=09f2b9d0e2ee4b15&amp;q=Texto&amp;source=lnms&amp;fbs=AIIjpHx4nJjfGojPVHhEACUHPiMQht6_BFq6vBIoFFRK7qchKEOG9SkJ7ODu_B1g8gyvi7MXp9fg35UtDnhP82eAhbJ9RLEWJNJPqrVD7un-zuBSV3iC5itLS5qx1lnNL3OBC1yFzWiq9Jy8Vf1-Yr7ZdUXvUkpAqSWMZC3_1QuPBm-SjqtSqJ_bLDu-qg2AApDJLfSVx2l-LBVxXQEDy8xWgj8YdZbtjG7dMdR9F750l01Sec2HSOA&amp;sa=X&amp;ved=2ahUKEwikl52Ru5WQAxWbBLkGHYlHFPAQgK4QegQIBRAD&amp;biw=988&amp;bih=613&amp;dpr=1&amp;mstk=AUtExfBhPznw-DvNsUplI8Yea8eMVwJP4pfO5HrwuMtwqW_Bc6wWjvSMd6FVYIP_Yr22xcI73tvPQEhFZ6mL53YyNpVLU3zWsyhekicamsbTRjql9OHIf1b8egNGO489eGaeD-A&amp;csui=3" TargetMode="External"/><Relationship Id="rId2" Type="http://schemas.openxmlformats.org/officeDocument/2006/relationships/hyperlink" Target="https://www.google.com/search?sca_esv=09f2b9d0e2ee4b15&amp;q=Diapositivas&amp;source=lnms&amp;fbs=AIIjpHx4nJjfGojPVHhEACUHPiMQht6_BFq6vBIoFFRK7qchKEOG9SkJ7ODu_B1g8gyvi7MXp9fg35UtDnhP82eAhbJ9RLEWJNJPqrVD7un-zuBSV3iC5itLS5qx1lnNL3OBC1yFzWiq9Jy8Vf1-Yr7ZdUXvUkpAqSWMZC3_1QuPBm-SjqtSqJ_bLDu-qg2AApDJLfSVx2l-LBVxXQEDy8xWgj8YdZbtjG7dMdR9F750l01Sec2HSOA&amp;sa=X&amp;ved=2ahUKEwikl52Ru5WQAxWbBLkGHYlHFPAQgK4QegQIBRAB&amp;biw=988&amp;bih=613&amp;dpr=1&amp;mstk=AUtExfBhPznw-DvNsUplI8Yea8eMVwJP4pfO5HrwuMtwqW_Bc6wWjvSMd6FVYIP_Yr22xcI73tvPQEhFZ6mL53YyNpVLU3zWsyhekicamsbTRjql9OHIf1b8egNGO489eGaeD-A&amp;csui=3" TargetMode="External"/><Relationship Id="rId1" Type="http://schemas.openxmlformats.org/officeDocument/2006/relationships/slideLayout" Target="../slideLayouts/slideLayout1.xml"/><Relationship Id="rId6" Type="http://schemas.openxmlformats.org/officeDocument/2006/relationships/hyperlink" Target="https://www.google.com/search?sca_esv=09f2b9d0e2ee4b15&amp;q=SmartArt&amp;source=lnms&amp;fbs=AIIjpHx4nJjfGojPVHhEACUHPiMQht6_BFq6vBIoFFRK7qchKEOG9SkJ7ODu_B1g8gyvi7MXp9fg35UtDnhP82eAhbJ9RLEWJNJPqrVD7un-zuBSV3iC5itLS5qx1lnNL3OBC1yFzWiq9Jy8Vf1-Yr7ZdUXvUkpAqSWMZC3_1QuPBm-SjqtSqJ_bLDu-qg2AApDJLfSVx2l-LBVxXQEDy8xWgj8YdZbtjG7dMdR9F750l01Sec2HSOA&amp;sa=X&amp;ved=2ahUKEwikl52Ru5WQAxWbBLkGHYlHFPAQgK4QegQIBRAJ&amp;biw=988&amp;bih=613&amp;dpr=1&amp;mstk=AUtExfBhPznw-DvNsUplI8Yea8eMVwJP4pfO5HrwuMtwqW_Bc6wWjvSMd6FVYIP_Yr22xcI73tvPQEhFZ6mL53YyNpVLU3zWsyhekicamsbTRjql9OHIf1b8egNGO489eGaeD-A&amp;csui=3" TargetMode="External"/><Relationship Id="rId5" Type="http://schemas.openxmlformats.org/officeDocument/2006/relationships/hyperlink" Target="https://www.google.com/search?sca_esv=09f2b9d0e2ee4b15&amp;q=Multimedia&amp;source=lnms&amp;fbs=AIIjpHx4nJjfGojPVHhEACUHPiMQht6_BFq6vBIoFFRK7qchKEOG9SkJ7ODu_B1g8gyvi7MXp9fg35UtDnhP82eAhbJ9RLEWJNJPqrVD7un-zuBSV3iC5itLS5qx1lnNL3OBC1yFzWiq9Jy8Vf1-Yr7ZdUXvUkpAqSWMZC3_1QuPBm-SjqtSqJ_bLDu-qg2AApDJLfSVx2l-LBVxXQEDy8xWgj8YdZbtjG7dMdR9F750l01Sec2HSOA&amp;sa=X&amp;ved=2ahUKEwikl52Ru5WQAxWbBLkGHYlHFPAQgK4QegQIBRAH&amp;biw=988&amp;bih=613&amp;dpr=1&amp;mstk=AUtExfBhPznw-DvNsUplI8Yea8eMVwJP4pfO5HrwuMtwqW_Bc6wWjvSMd6FVYIP_Yr22xcI73tvPQEhFZ6mL53YyNpVLU3zWsyhekicamsbTRjql9OHIf1b8egNGO489eGaeD-A&amp;csui=3" TargetMode="External"/><Relationship Id="rId4" Type="http://schemas.openxmlformats.org/officeDocument/2006/relationships/hyperlink" Target="https://www.google.com/search?sca_esv=09f2b9d0e2ee4b15&amp;q=Im%C3%A1genes+y+Gr%C3%A1ficos&amp;source=lnms&amp;fbs=AIIjpHx4nJjfGojPVHhEACUHPiMQht6_BFq6vBIoFFRK7qchKEOG9SkJ7ODu_B1g8gyvi7MXp9fg35UtDnhP82eAhbJ9RLEWJNJPqrVD7un-zuBSV3iC5itLS5qx1lnNL3OBC1yFzWiq9Jy8Vf1-Yr7ZdUXvUkpAqSWMZC3_1QuPBm-SjqtSqJ_bLDu-qg2AApDJLfSVx2l-LBVxXQEDy8xWgj8YdZbtjG7dMdR9F750l01Sec2HSOA&amp;sa=X&amp;ved=2ahUKEwikl52Ru5WQAxWbBLkGHYlHFPAQgK4QegQIBRAF&amp;biw=988&amp;bih=613&amp;dpr=1&amp;mstk=AUtExfBhPznw-DvNsUplI8Yea8eMVwJP4pfO5HrwuMtwqW_Bc6wWjvSMd6FVYIP_Yr22xcI73tvPQEhFZ6mL53YyNpVLU3zWsyhekicamsbTRjql9OHIf1b8egNGO489eGaeD-A&amp;csui=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search?sca_esv=09f2b9d0e2ee4b15&amp;q=Transiciones&amp;source=lnms&amp;fbs=AIIjpHx4nJjfGojPVHhEACUHPiMQht6_BFq6vBIoFFRK7qchKEOG9SkJ7ODu_B1g8gyvi7MXp9fg35UtDnhP82eAhbJ9RLEWJNJPqrVD7un-zuBSV3iC5itLS5qx1lnNL3OBC1yFzWiq9Jy8Vf1-Yr7ZdUXvUkpAqSWMZC3_1QuPBm-SjqtSqJ_bLDu-qg2AApDJLfSVx2l-LBVxXQEDy8xWgj8YdZbtjG7dMdR9F750l01Sec2HSOA&amp;sa=X&amp;ved=2ahUKEwikl52Ru5WQAxWbBLkGHYlHFPAQgK4QegQIBRAN&amp;biw=988&amp;bih=613&amp;dpr=1&amp;mstk=AUtExfBhPznw-DvNsUplI8Yea8eMVwJP4pfO5HrwuMtwqW_Bc6wWjvSMd6FVYIP_Yr22xcI73tvPQEhFZ6mL53YyNpVLU3zWsyhekicamsbTRjql9OHIf1b8egNGO489eGaeD-A&amp;csui=3" TargetMode="External"/><Relationship Id="rId2" Type="http://schemas.openxmlformats.org/officeDocument/2006/relationships/hyperlink" Target="https://www.google.com/search?sca_esv=09f2b9d0e2ee4b15&amp;q=Animaciones&amp;source=lnms&amp;fbs=AIIjpHx4nJjfGojPVHhEACUHPiMQht6_BFq6vBIoFFRK7qchKEOG9SkJ7ODu_B1g8gyvi7MXp9fg35UtDnhP82eAhbJ9RLEWJNJPqrVD7un-zuBSV3iC5itLS5qx1lnNL3OBC1yFzWiq9Jy8Vf1-Yr7ZdUXvUkpAqSWMZC3_1QuPBm-SjqtSqJ_bLDu-qg2AApDJLfSVx2l-LBVxXQEDy8xWgj8YdZbtjG7dMdR9F750l01Sec2HSOA&amp;sa=X&amp;ved=2ahUKEwikl52Ru5WQAxWbBLkGHYlHFPAQgK4QegQIBRAL&amp;biw=988&amp;bih=613&amp;dpr=1&amp;mstk=AUtExfBhPznw-DvNsUplI8Yea8eMVwJP4pfO5HrwuMtwqW_Bc6wWjvSMd6FVYIP_Yr22xcI73tvPQEhFZ6mL53YyNpVLU3zWsyhekicamsbTRjql9OHIf1b8egNGO489eGaeD-A&amp;csui=3" TargetMode="Externa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www.google.com/search?sca_esv=09f2b9d0e2ee4b15&amp;q=Notas+del+Orador&amp;source=lnms&amp;fbs=AIIjpHx4nJjfGojPVHhEACUHPiMQht6_BFq6vBIoFFRK7qchKEOG9SkJ7ODu_B1g8gyvi7MXp9fg35UtDnhP82eAhbJ9RLEWJNJPqrVD7un-zuBSV3iC5itLS5qx1lnNL3OBC1yFzWiq9Jy8Vf1-Yr7ZdUXvUkpAqSWMZC3_1QuPBm-SjqtSqJ_bLDu-qg2AApDJLfSVx2l-LBVxXQEDy8xWgj8YdZbtjG7dMdR9F750l01Sec2HSOA&amp;sa=X&amp;ved=2ahUKEwikl52Ru5WQAxWbBLkGHYlHFPAQgK4QegQIBRAR&amp;biw=988&amp;bih=613&amp;dpr=1&amp;mstk=AUtExfBhPznw-DvNsUplI8Yea8eMVwJP4pfO5HrwuMtwqW_Bc6wWjvSMd6FVYIP_Yr22xcI73tvPQEhFZ6mL53YyNpVLU3zWsyhekicamsbTRjql9OHIf1b8egNGO489eGaeD-A&amp;csui=3" TargetMode="External"/><Relationship Id="rId4" Type="http://schemas.openxmlformats.org/officeDocument/2006/relationships/hyperlink" Target="https://www.google.com/search?sca_esv=09f2b9d0e2ee4b15&amp;q=Temas&amp;source=lnms&amp;fbs=AIIjpHx4nJjfGojPVHhEACUHPiMQht6_BFq6vBIoFFRK7qchKEOG9SkJ7ODu_B1g8gyvi7MXp9fg35UtDnhP82eAhbJ9RLEWJNJPqrVD7un-zuBSV3iC5itLS5qx1lnNL3OBC1yFzWiq9Jy8Vf1-Yr7ZdUXvUkpAqSWMZC3_1QuPBm-SjqtSqJ_bLDu-qg2AApDJLfSVx2l-LBVxXQEDy8xWgj8YdZbtjG7dMdR9F750l01Sec2HSOA&amp;sa=X&amp;ved=2ahUKEwikl52Ru5WQAxWbBLkGHYlHFPAQgK4QegQIBRAP&amp;biw=988&amp;bih=613&amp;dpr=1&amp;mstk=AUtExfBhPznw-DvNsUplI8Yea8eMVwJP4pfO5HrwuMtwqW_Bc6wWjvSMd6FVYIP_Yr22xcI73tvPQEhFZ6mL53YyNpVLU3zWsyhekicamsbTRjql9OHIf1b8egNGO489eGaeD-A&amp;csui=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oogle.com/search?sca_esv=09f2b9d0e2ee4b15&amp;q=cuales+son+los++elementos++de+power+point+y+cuales++son+sus+funciones&amp;source=lnms&amp;fbs=AIIjpHx4nJjfGojPVHhEACUHPiMQht6_BFq6vBIoFFRK7qchKEOG9SkJ7ODu_B1g8gyvi7MXp9fg35UtDnhP82eAhbJ9RLEWJNJPqrVD7un-zuBSV3iC5itLS5qx1lnNL3OBC1yFzWiq9Jy8Vf1-Yr7ZdUXvUkpAqSWMZC3_1QuPBm-SjqtSqJ_bLDu-qg2AApDJLfSVx2l-LBVxXQEDy8xWgj8YdZbtjG7dMdR9F750l01Sec2HSOA&amp;sa=X&amp;ved=2ahUKEwj1yb6Pu5WQAxXMP7kGHWzJEpwQ0pQJegQICxAB&amp;biw=988&amp;bih=613&amp;dpr=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71600" y="1376772"/>
            <a:ext cx="5648672" cy="1260140"/>
          </a:xfrm>
        </p:spPr>
        <p:txBody>
          <a:bodyPr>
            <a:normAutofit fontScale="90000"/>
          </a:bodyPr>
          <a:lstStyle/>
          <a:p>
            <a:r>
              <a:rPr lang="es-MX" dirty="0" smtClean="0"/>
              <a:t>TRABAJO PRACTICO N4</a:t>
            </a:r>
            <a:br>
              <a:rPr lang="es-MX" dirty="0" smtClean="0"/>
            </a:br>
            <a:r>
              <a:rPr lang="es-MX" dirty="0" smtClean="0"/>
              <a:t>POWER POINT</a:t>
            </a:r>
            <a:endParaRPr lang="es-AR" dirty="0"/>
          </a:p>
        </p:txBody>
      </p:sp>
      <p:sp>
        <p:nvSpPr>
          <p:cNvPr id="3" name="2 Subtítulo"/>
          <p:cNvSpPr>
            <a:spLocks noGrp="1"/>
          </p:cNvSpPr>
          <p:nvPr>
            <p:ph type="subTitle" idx="1"/>
          </p:nvPr>
        </p:nvSpPr>
        <p:spPr>
          <a:xfrm>
            <a:off x="1371600" y="3429000"/>
            <a:ext cx="4136504" cy="2232248"/>
          </a:xfrm>
        </p:spPr>
        <p:txBody>
          <a:bodyPr>
            <a:normAutofit fontScale="77500" lnSpcReduction="20000"/>
          </a:bodyPr>
          <a:lstStyle/>
          <a:p>
            <a:r>
              <a:rPr lang="es-MX" dirty="0" smtClean="0"/>
              <a:t>TALLER  LABORATORIO DE INFORMATICA </a:t>
            </a:r>
            <a:endParaRPr lang="es-MX" dirty="0"/>
          </a:p>
          <a:p>
            <a:r>
              <a:rPr lang="es-MX" dirty="0" smtClean="0"/>
              <a:t>NOMBRE :  MALENA TELLO</a:t>
            </a:r>
          </a:p>
          <a:p>
            <a:r>
              <a:rPr lang="es-MX" dirty="0" smtClean="0"/>
              <a:t>PROFESORA  :  ANDREA GOMEZ </a:t>
            </a:r>
          </a:p>
          <a:p>
            <a:r>
              <a:rPr lang="es-MX" dirty="0" smtClean="0"/>
              <a:t>CURSO  :  1A</a:t>
            </a:r>
          </a:p>
          <a:p>
            <a:r>
              <a:rPr lang="es-MX" dirty="0" smtClean="0"/>
              <a:t>AÑO  :  2025</a:t>
            </a:r>
            <a:endParaRPr lang="es-AR"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764704"/>
            <a:ext cx="108012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Las mejores 13 ideas de Gif infantil | emoticones animados para whatsapp,  emoticonos animados, imagenes animada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36036" y="3284984"/>
            <a:ext cx="2308371"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6707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1052736"/>
            <a:ext cx="7056784" cy="5112568"/>
          </a:xfrm>
        </p:spPr>
        <p:txBody>
          <a:bodyPr>
            <a:normAutofit fontScale="77500" lnSpcReduction="20000"/>
          </a:bodyPr>
          <a:lstStyle/>
          <a:p>
            <a:pPr algn="l"/>
            <a:r>
              <a:rPr lang="es-MX" i="0" dirty="0" smtClean="0">
                <a:solidFill>
                  <a:srgbClr val="001D35"/>
                </a:solidFill>
                <a:latin typeface="Google Sans"/>
              </a:rPr>
              <a:t>4 : tipos de vistas en </a:t>
            </a:r>
            <a:r>
              <a:rPr lang="es-MX" i="0" dirty="0" err="1" smtClean="0">
                <a:solidFill>
                  <a:srgbClr val="001D35"/>
                </a:solidFill>
                <a:latin typeface="Google Sans"/>
              </a:rPr>
              <a:t>power</a:t>
            </a:r>
            <a:r>
              <a:rPr lang="es-MX" i="0" dirty="0" smtClean="0">
                <a:solidFill>
                  <a:srgbClr val="001D35"/>
                </a:solidFill>
                <a:latin typeface="Google Sans"/>
              </a:rPr>
              <a:t> </a:t>
            </a:r>
            <a:r>
              <a:rPr lang="es-MX" i="0" dirty="0" err="1" smtClean="0">
                <a:solidFill>
                  <a:srgbClr val="001D35"/>
                </a:solidFill>
                <a:latin typeface="Google Sans"/>
              </a:rPr>
              <a:t>point</a:t>
            </a:r>
            <a:endParaRPr lang="es-MX" i="0" dirty="0">
              <a:solidFill>
                <a:srgbClr val="001D35"/>
              </a:solidFill>
              <a:latin typeface="Google Sans"/>
            </a:endParaRPr>
          </a:p>
          <a:p>
            <a:pPr algn="l">
              <a:buFont typeface="Arial"/>
              <a:buChar char="•"/>
            </a:pPr>
            <a:r>
              <a:rPr lang="es-MX" b="1" i="0" dirty="0">
                <a:solidFill>
                  <a:srgbClr val="001D35"/>
                </a:solidFill>
                <a:latin typeface="Google Sans"/>
              </a:rPr>
              <a:t>Vista Normal:</a:t>
            </a:r>
            <a:r>
              <a:rPr lang="es-MX" i="0" dirty="0">
                <a:solidFill>
                  <a:srgbClr val="001D35"/>
                </a:solidFill>
                <a:latin typeface="Google Sans"/>
              </a:rPr>
              <a:t> </a:t>
            </a:r>
          </a:p>
          <a:p>
            <a:pPr algn="l" fontAlgn="ctr">
              <a:buFont typeface="Arial"/>
              <a:buChar char="•"/>
            </a:pPr>
            <a:r>
              <a:rPr lang="es-MX" i="0" dirty="0">
                <a:solidFill>
                  <a:srgbClr val="001D35"/>
                </a:solidFill>
                <a:latin typeface="Google Sans"/>
              </a:rPr>
              <a:t>Es la vista de edición principal. Permite ver la diapositiva actual en grande para trabajar en ella, y un panel lateral muestra una miniatura de las otras diapositivas, lo que facilita la navegación y organización. </a:t>
            </a:r>
            <a:endParaRPr lang="es-MX" i="0" dirty="0">
              <a:solidFill>
                <a:srgbClr val="0B57D0"/>
              </a:solidFill>
              <a:latin typeface="Google Sans"/>
            </a:endParaRPr>
          </a:p>
          <a:p>
            <a:pPr algn="l">
              <a:buFont typeface="Arial"/>
              <a:buChar char="•"/>
            </a:pPr>
            <a:r>
              <a:rPr lang="es-MX" b="1" i="0" dirty="0">
                <a:solidFill>
                  <a:srgbClr val="001D35"/>
                </a:solidFill>
                <a:latin typeface="Google Sans"/>
                <a:hlinkClick r:id="rId2"/>
              </a:rPr>
              <a:t>Vista Clasificador de diapositivas</a:t>
            </a:r>
            <a:r>
              <a:rPr lang="es-MX" b="1" i="0" dirty="0">
                <a:solidFill>
                  <a:srgbClr val="001D35"/>
                </a:solidFill>
                <a:latin typeface="Google Sans"/>
              </a:rPr>
              <a:t>:</a:t>
            </a:r>
            <a:r>
              <a:rPr lang="es-MX" i="0" dirty="0">
                <a:solidFill>
                  <a:srgbClr val="001D35"/>
                </a:solidFill>
                <a:latin typeface="Google Sans"/>
              </a:rPr>
              <a:t> </a:t>
            </a:r>
          </a:p>
          <a:p>
            <a:pPr algn="l" fontAlgn="ctr">
              <a:buFont typeface="Arial"/>
              <a:buChar char="•"/>
            </a:pPr>
            <a:r>
              <a:rPr lang="es-MX" i="0" dirty="0">
                <a:solidFill>
                  <a:srgbClr val="001D35"/>
                </a:solidFill>
                <a:latin typeface="Google Sans"/>
              </a:rPr>
              <a:t>Muestra todas las diapositivas en miniatura y organizadas en el orden en que aparecen. Es ideal para reorganizar, eliminar o copiar diapositivas rápidamente, ya que te da una visión general de la presentación. </a:t>
            </a:r>
            <a:endParaRPr lang="es-MX" i="0" dirty="0">
              <a:solidFill>
                <a:srgbClr val="0B57D0"/>
              </a:solidFill>
              <a:latin typeface="Google Sans"/>
            </a:endParaRPr>
          </a:p>
          <a:p>
            <a:pPr algn="l">
              <a:buFont typeface="Arial"/>
              <a:buChar char="•"/>
            </a:pPr>
            <a:r>
              <a:rPr lang="es-MX" b="1" i="0" dirty="0">
                <a:solidFill>
                  <a:srgbClr val="001D35"/>
                </a:solidFill>
                <a:latin typeface="Google Sans"/>
                <a:hlinkClick r:id="rId3"/>
              </a:rPr>
              <a:t>Vista Esquema</a:t>
            </a:r>
            <a:r>
              <a:rPr lang="es-MX" b="1" i="0" dirty="0">
                <a:solidFill>
                  <a:srgbClr val="001D35"/>
                </a:solidFill>
                <a:latin typeface="Google Sans"/>
              </a:rPr>
              <a:t>:</a:t>
            </a:r>
            <a:r>
              <a:rPr lang="es-MX" i="0" dirty="0">
                <a:solidFill>
                  <a:srgbClr val="001D35"/>
                </a:solidFill>
                <a:latin typeface="Google Sans"/>
              </a:rPr>
              <a:t> </a:t>
            </a:r>
          </a:p>
          <a:p>
            <a:pPr algn="l">
              <a:buFont typeface="Arial"/>
              <a:buChar char="•"/>
            </a:pPr>
            <a:r>
              <a:rPr lang="es-MX" i="0" dirty="0">
                <a:solidFill>
                  <a:srgbClr val="001D35"/>
                </a:solidFill>
                <a:latin typeface="Google Sans"/>
              </a:rPr>
              <a:t>Muestra la presentación como un esquema con los títulos y el texto principal de cada diapositiva, sin imágenes ni elementos gráficos. Es útil para ver la estructura general, editar el texto rápidamente y reorganizar el contenido sin tener que ir diapositiva por diapositiva. </a:t>
            </a:r>
          </a:p>
          <a:p>
            <a:pPr algn="l"/>
            <a:endParaRPr lang="es-MX" i="0" dirty="0">
              <a:solidFill>
                <a:srgbClr val="001D35"/>
              </a:solidFill>
              <a:latin typeface="Google Sans"/>
            </a:endParaRPr>
          </a:p>
          <a:p>
            <a:pPr algn="l">
              <a:buFont typeface="Arial"/>
              <a:buChar char="•"/>
            </a:pPr>
            <a:endParaRPr lang="es-MX" i="0" dirty="0">
              <a:solidFill>
                <a:srgbClr val="001D35"/>
              </a:solidFill>
              <a:latin typeface="Google Sans"/>
            </a:endParaRPr>
          </a:p>
          <a:p>
            <a:endParaRPr lang="es-AR" dirty="0"/>
          </a:p>
        </p:txBody>
      </p:sp>
      <p:sp>
        <p:nvSpPr>
          <p:cNvPr id="4" name="Rectangle 1"/>
          <p:cNvSpPr>
            <a:spLocks noChangeArrowheads="1"/>
          </p:cNvSpPr>
          <p:nvPr/>
        </p:nvSpPr>
        <p:spPr bwMode="auto">
          <a:xfrm>
            <a:off x="0" y="-366243"/>
            <a:ext cx="43282" cy="7324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88872" rIns="0" bIns="179331"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200" b="0" i="0" u="none" strike="noStrike" cap="none" normalizeH="0" baseline="0" dirty="0" smtClean="0">
                <a:ln>
                  <a:noFill/>
                </a:ln>
                <a:solidFill>
                  <a:srgbClr val="001D35"/>
                </a:solidFill>
                <a:effectLst/>
                <a:latin typeface="Google Sans"/>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875305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1" end="1"/>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2" end="2"/>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p:tgtEl>
                                          <p:spTgt spid="3">
                                            <p:txEl>
                                              <p:pRg st="3" end="3"/>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p:tgtEl>
                                          <p:spTgt spid="3">
                                            <p:txEl>
                                              <p:pRg st="4" end="4"/>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p:tgtEl>
                                          <p:spTgt spid="3">
                                            <p:txEl>
                                              <p:pRg st="5" end="5"/>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p:tgtEl>
                                          <p:spTgt spid="3">
                                            <p:txEl>
                                              <p:pRg st="6" end="6"/>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87624" y="1124744"/>
            <a:ext cx="6264696" cy="4248472"/>
          </a:xfrm>
        </p:spPr>
        <p:txBody>
          <a:bodyPr>
            <a:normAutofit fontScale="62500" lnSpcReduction="20000"/>
          </a:bodyPr>
          <a:lstStyle/>
          <a:p>
            <a:pPr algn="l"/>
            <a:r>
              <a:rPr lang="es-MX" i="0" dirty="0" smtClean="0">
                <a:solidFill>
                  <a:srgbClr val="001D35"/>
                </a:solidFill>
                <a:latin typeface="Google Sans"/>
              </a:rPr>
              <a:t>                                   </a:t>
            </a:r>
          </a:p>
          <a:p>
            <a:pPr algn="l">
              <a:buFont typeface="Arial"/>
              <a:buChar char="•"/>
            </a:pPr>
            <a:r>
              <a:rPr lang="es-MX" b="1" i="0" dirty="0">
                <a:solidFill>
                  <a:srgbClr val="001D35"/>
                </a:solidFill>
                <a:latin typeface="Google Sans"/>
                <a:hlinkClick r:id="rId2"/>
              </a:rPr>
              <a:t>Vista Página de notas</a:t>
            </a:r>
            <a:r>
              <a:rPr lang="es-MX" b="1" i="0" dirty="0">
                <a:solidFill>
                  <a:srgbClr val="001D35"/>
                </a:solidFill>
                <a:latin typeface="Google Sans"/>
              </a:rPr>
              <a:t>:</a:t>
            </a:r>
            <a:r>
              <a:rPr lang="es-MX" i="0" dirty="0">
                <a:solidFill>
                  <a:srgbClr val="001D35"/>
                </a:solidFill>
                <a:latin typeface="Google Sans"/>
              </a:rPr>
              <a:t> </a:t>
            </a:r>
          </a:p>
          <a:p>
            <a:pPr algn="l" fontAlgn="ctr">
              <a:buFont typeface="Arial"/>
              <a:buChar char="•"/>
            </a:pPr>
            <a:r>
              <a:rPr lang="es-MX" i="0" dirty="0">
                <a:solidFill>
                  <a:srgbClr val="001D35"/>
                </a:solidFill>
                <a:latin typeface="Google Sans"/>
              </a:rPr>
              <a:t>Debajo de la diapositiva, hay un área de notas donde puedes escribir información adicional que solo tú podrás ver durante la presentación. La Vista de página de notas te permite trabajar directamente con ese panel para añadir o editar tus notas. </a:t>
            </a:r>
            <a:endParaRPr lang="es-MX" i="0" dirty="0">
              <a:solidFill>
                <a:srgbClr val="0B57D0"/>
              </a:solidFill>
              <a:latin typeface="Google Sans"/>
            </a:endParaRPr>
          </a:p>
          <a:p>
            <a:pPr algn="l">
              <a:buFont typeface="Arial"/>
              <a:buChar char="•"/>
            </a:pPr>
            <a:r>
              <a:rPr lang="es-MX" b="1" i="0" dirty="0">
                <a:solidFill>
                  <a:srgbClr val="001D35"/>
                </a:solidFill>
                <a:latin typeface="Google Sans"/>
                <a:hlinkClick r:id="rId3"/>
              </a:rPr>
              <a:t>Vista Presentación con diapositivas</a:t>
            </a:r>
            <a:r>
              <a:rPr lang="es-MX" b="1" i="0" dirty="0">
                <a:solidFill>
                  <a:srgbClr val="001D35"/>
                </a:solidFill>
                <a:latin typeface="Google Sans"/>
              </a:rPr>
              <a:t>:</a:t>
            </a:r>
            <a:r>
              <a:rPr lang="es-MX" i="0" dirty="0">
                <a:solidFill>
                  <a:srgbClr val="001D35"/>
                </a:solidFill>
                <a:latin typeface="Google Sans"/>
              </a:rPr>
              <a:t> </a:t>
            </a:r>
          </a:p>
          <a:p>
            <a:pPr algn="l" fontAlgn="ctr">
              <a:buFont typeface="Arial"/>
              <a:buChar char="•"/>
            </a:pPr>
            <a:r>
              <a:rPr lang="es-MX" i="0" dirty="0">
                <a:solidFill>
                  <a:srgbClr val="001D35"/>
                </a:solidFill>
                <a:latin typeface="Google Sans"/>
              </a:rPr>
              <a:t>Ocupa toda la pantalla y muestra la presentación tal como la verá el público, en pantalla grande. En esta vista se pueden utilizar otras funciones, como la Vista del presentador, que te permite ver las notas y los controles de la presentación en tu propia pantalla, mientras que el público solo ve la diapositiva. </a:t>
            </a:r>
            <a:endParaRPr lang="es-MX" i="0" dirty="0">
              <a:solidFill>
                <a:srgbClr val="0B57D0"/>
              </a:solidFill>
              <a:latin typeface="Google Sans"/>
            </a:endParaRPr>
          </a:p>
          <a:p>
            <a:pPr algn="l">
              <a:buFont typeface="Arial"/>
              <a:buChar char="•"/>
            </a:pPr>
            <a:r>
              <a:rPr lang="es-MX" b="1" i="0" dirty="0">
                <a:solidFill>
                  <a:srgbClr val="001D35"/>
                </a:solidFill>
                <a:latin typeface="Google Sans"/>
                <a:hlinkClick r:id="rId4"/>
              </a:rPr>
              <a:t>Vista de lectura</a:t>
            </a:r>
            <a:r>
              <a:rPr lang="es-MX" b="1" i="0" dirty="0">
                <a:solidFill>
                  <a:srgbClr val="001D35"/>
                </a:solidFill>
                <a:latin typeface="Google Sans"/>
              </a:rPr>
              <a:t>:</a:t>
            </a:r>
            <a:r>
              <a:rPr lang="es-MX" i="0" dirty="0">
                <a:solidFill>
                  <a:srgbClr val="001D35"/>
                </a:solidFill>
                <a:latin typeface="Google Sans"/>
              </a:rPr>
              <a:t> </a:t>
            </a:r>
          </a:p>
          <a:p>
            <a:pPr algn="l">
              <a:buFont typeface="Arial"/>
              <a:buChar char="•"/>
            </a:pPr>
            <a:r>
              <a:rPr lang="es-MX" i="0" dirty="0">
                <a:solidFill>
                  <a:srgbClr val="001D35"/>
                </a:solidFill>
                <a:latin typeface="Google Sans"/>
              </a:rPr>
              <a:t>Es una versión reducida de la vista de presentación que se muestra en una ventana en lugar de a pantalla completa. Es útil para revisar la presentación sin distracciones o para realizar presentaciones en dispositivos más pequeños. </a:t>
            </a:r>
          </a:p>
          <a:p>
            <a:pPr lvl="5" algn="l"/>
            <a:endParaRPr lang="es-MX" dirty="0">
              <a:solidFill>
                <a:srgbClr val="001D35"/>
              </a:solidFill>
              <a:latin typeface="Google Sans"/>
            </a:endParaRPr>
          </a:p>
        </p:txBody>
      </p:sp>
    </p:spTree>
    <p:extLst>
      <p:ext uri="{BB962C8B-B14F-4D97-AF65-F5344CB8AC3E}">
        <p14:creationId xmlns:p14="http://schemas.microsoft.com/office/powerpoint/2010/main" val="25710327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3">
                                            <p:txEl>
                                              <p:pRg st="2" end="2"/>
                                            </p:txEl>
                                          </p:spTgt>
                                        </p:tgtEl>
                                      </p:cBhvr>
                                    </p:animEffect>
                                    <p:set>
                                      <p:cBhvr>
                                        <p:cTn id="1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3">
                                            <p:txEl>
                                              <p:pRg st="3" end="3"/>
                                            </p:txEl>
                                          </p:spTgt>
                                        </p:tgtEl>
                                      </p:cBhvr>
                                    </p:animEffect>
                                    <p:set>
                                      <p:cBhvr>
                                        <p:cTn id="2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3">
                                            <p:txEl>
                                              <p:pRg st="4" end="4"/>
                                            </p:txEl>
                                          </p:spTgt>
                                        </p:tgtEl>
                                      </p:cBhvr>
                                    </p:animEffect>
                                    <p:set>
                                      <p:cBhvr>
                                        <p:cTn id="2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3">
                                            <p:txEl>
                                              <p:pRg st="5" end="5"/>
                                            </p:txEl>
                                          </p:spTgt>
                                        </p:tgtEl>
                                      </p:cBhvr>
                                    </p:animEffect>
                                    <p:set>
                                      <p:cBhvr>
                                        <p:cTn id="3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3">
                                            <p:txEl>
                                              <p:pRg st="6" end="6"/>
                                            </p:txEl>
                                          </p:spTgt>
                                        </p:tgtEl>
                                      </p:cBhvr>
                                    </p:animEffect>
                                    <p:set>
                                      <p:cBhvr>
                                        <p:cTn id="37"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31640" y="1268760"/>
            <a:ext cx="6400800" cy="1728192"/>
          </a:xfrm>
        </p:spPr>
        <p:txBody>
          <a:bodyPr>
            <a:normAutofit fontScale="70000" lnSpcReduction="20000"/>
          </a:bodyPr>
          <a:lstStyle/>
          <a:p>
            <a:r>
              <a:rPr lang="es-MX" u="sng" dirty="0">
                <a:hlinkClick r:id="rId2"/>
              </a:rPr>
              <a:t>https://www.google.com/search?num=12&amp;sca_esv=6e4820828e77e658&amp;q=cuales+son+los+tipos+de+vistas+en+power+point+explique+cada+una&amp;source=lnms&amp;fbs=AIIjpHx4nJjfGojPVHhEACUHPiMQht6_BFq6vBIoFFRK7qchKEOG9SkJ7ODu_B1g8gyvi7MXp9fg35UtDnhP82eAhbJ9RLEWJNJPqrVD7un-zuBSV4HQpJr2cQQIOkjDMQoNUgM4MwN-gGTPTtkksecQlNU6AYDk9fEe-d2adETVhQPbylaOx9Znwq8pa605u-</a:t>
            </a:r>
            <a:endParaRPr lang="es-A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717031"/>
            <a:ext cx="5294908" cy="174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20293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mph" presetSubtype="0" fill="remove" nodeType="clickEffect">
                                  <p:stCondLst>
                                    <p:cond delay="0"/>
                                  </p:stCondLst>
                                  <p:childTnLst>
                                    <p:animClr clrSpc="rgb" dir="cw">
                                      <p:cBhvr override="childStyle">
                                        <p:cTn id="10" dur="250" autoRev="1" fill="remove"/>
                                        <p:tgtEl>
                                          <p:spTgt spid="1026"/>
                                        </p:tgtEl>
                                        <p:attrNameLst>
                                          <p:attrName>style.color</p:attrName>
                                        </p:attrNameLst>
                                      </p:cBhvr>
                                      <p:to>
                                        <a:schemeClr val="bg1"/>
                                      </p:to>
                                    </p:animClr>
                                    <p:animClr clrSpc="rgb" dir="cw">
                                      <p:cBhvr>
                                        <p:cTn id="11" dur="250" autoRev="1" fill="remove"/>
                                        <p:tgtEl>
                                          <p:spTgt spid="1026"/>
                                        </p:tgtEl>
                                        <p:attrNameLst>
                                          <p:attrName>fillcolor</p:attrName>
                                        </p:attrNameLst>
                                      </p:cBhvr>
                                      <p:to>
                                        <a:schemeClr val="bg1"/>
                                      </p:to>
                                    </p:animClr>
                                    <p:set>
                                      <p:cBhvr>
                                        <p:cTn id="12" dur="250" autoRev="1" fill="remove"/>
                                        <p:tgtEl>
                                          <p:spTgt spid="1026"/>
                                        </p:tgtEl>
                                        <p:attrNameLst>
                                          <p:attrName>fill.type</p:attrName>
                                        </p:attrNameLst>
                                      </p:cBhvr>
                                      <p:to>
                                        <p:strVal val="solid"/>
                                      </p:to>
                                    </p:set>
                                    <p:set>
                                      <p:cBhvr>
                                        <p:cTn id="13" dur="250" autoRev="1" fill="remove"/>
                                        <p:tgtEl>
                                          <p:spTgt spid="10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31640" y="1196752"/>
            <a:ext cx="6400800" cy="4464496"/>
          </a:xfrm>
        </p:spPr>
        <p:txBody>
          <a:bodyPr>
            <a:normAutofit fontScale="62500" lnSpcReduction="20000"/>
          </a:bodyPr>
          <a:lstStyle/>
          <a:p>
            <a:pPr algn="l"/>
            <a:r>
              <a:rPr lang="es-MX" i="0" dirty="0" smtClean="0">
                <a:solidFill>
                  <a:srgbClr val="001D35"/>
                </a:solidFill>
                <a:latin typeface="Google Sans"/>
              </a:rPr>
              <a:t>5  : Animación</a:t>
            </a:r>
            <a:endParaRPr lang="es-MX" i="0" dirty="0">
              <a:solidFill>
                <a:srgbClr val="001D35"/>
              </a:solidFill>
              <a:latin typeface="Google Sans"/>
            </a:endParaRPr>
          </a:p>
          <a:p>
            <a:pPr algn="l" fontAlgn="ctr"/>
            <a:r>
              <a:rPr lang="es-MX" i="0" dirty="0">
                <a:solidFill>
                  <a:srgbClr val="001D35"/>
                </a:solidFill>
                <a:latin typeface="Google Sans"/>
              </a:rPr>
              <a:t>Una animación en PowerPoint es un efecto visual aplicado a un elemento específico (como texto, una imagen o una forma) dentro de una diapositiva para que este se mueva, aparezca, desaparezca o cambie de manera dinámica. A diferencia de las transiciones, que son los efectos que ocurren al pasar de una diapositiva a otra, las animaciones controlan el movimiento y la entrada de objetos dentro de la misma diapositiva. </a:t>
            </a:r>
            <a:endParaRPr lang="es-MX" i="0" dirty="0">
              <a:solidFill>
                <a:srgbClr val="0B57D0"/>
              </a:solidFill>
              <a:latin typeface="Google Sans"/>
            </a:endParaRPr>
          </a:p>
          <a:p>
            <a:pPr algn="l"/>
            <a:r>
              <a:rPr lang="es-MX" i="0" dirty="0">
                <a:solidFill>
                  <a:srgbClr val="001D35"/>
                </a:solidFill>
                <a:latin typeface="Google Sans"/>
              </a:rPr>
              <a:t>Tipos de animaciones en PowerPoint</a:t>
            </a:r>
          </a:p>
          <a:p>
            <a:pPr algn="l" fontAlgn="ctr"/>
            <a:r>
              <a:rPr lang="es-MX" i="0" dirty="0">
                <a:solidFill>
                  <a:srgbClr val="001D35"/>
                </a:solidFill>
                <a:latin typeface="Google Sans"/>
              </a:rPr>
              <a:t>Las animaciones se agrupan en cuatro categorías principales: </a:t>
            </a:r>
            <a:endParaRPr lang="es-MX" i="0" dirty="0">
              <a:solidFill>
                <a:srgbClr val="0B57D0"/>
              </a:solidFill>
              <a:latin typeface="Google Sans"/>
            </a:endParaRPr>
          </a:p>
          <a:p>
            <a:pPr algn="l">
              <a:buFont typeface="Arial"/>
              <a:buChar char="•"/>
            </a:pPr>
            <a:r>
              <a:rPr lang="es-MX" b="1" i="0" dirty="0">
                <a:solidFill>
                  <a:srgbClr val="001D35"/>
                </a:solidFill>
                <a:latin typeface="Google Sans"/>
              </a:rPr>
              <a:t>Entrada:</a:t>
            </a:r>
            <a:r>
              <a:rPr lang="es-MX" i="0" dirty="0">
                <a:solidFill>
                  <a:srgbClr val="001D35"/>
                </a:solidFill>
                <a:latin typeface="Google Sans"/>
              </a:rPr>
              <a:t> </a:t>
            </a:r>
          </a:p>
          <a:p>
            <a:pPr algn="l" fontAlgn="ctr">
              <a:buFont typeface="Arial"/>
              <a:buChar char="•"/>
            </a:pPr>
            <a:r>
              <a:rPr lang="es-MX" i="0" dirty="0">
                <a:solidFill>
                  <a:srgbClr val="001D35"/>
                </a:solidFill>
                <a:latin typeface="Google Sans"/>
              </a:rPr>
              <a:t>Controlan cómo un objeto aparece en la diapositiva (ej. aparece, vuela, se desvanece). </a:t>
            </a:r>
            <a:endParaRPr lang="es-MX" i="0" dirty="0">
              <a:solidFill>
                <a:srgbClr val="0B57D0"/>
              </a:solidFill>
              <a:latin typeface="Google Sans"/>
            </a:endParaRPr>
          </a:p>
          <a:p>
            <a:pPr algn="l"/>
            <a:r>
              <a:rPr lang="es-MX" b="1" i="0" dirty="0">
                <a:solidFill>
                  <a:srgbClr val="001D35"/>
                </a:solidFill>
                <a:latin typeface="Google Sans"/>
              </a:rPr>
              <a:t>Énfasis:</a:t>
            </a:r>
            <a:r>
              <a:rPr lang="es-MX" i="0" dirty="0">
                <a:solidFill>
                  <a:srgbClr val="001D35"/>
                </a:solidFill>
                <a:latin typeface="Google Sans"/>
              </a:rPr>
              <a:t> </a:t>
            </a:r>
          </a:p>
          <a:p>
            <a:pPr algn="l"/>
            <a:r>
              <a:rPr lang="es-MX" i="0" dirty="0">
                <a:solidFill>
                  <a:srgbClr val="001D35"/>
                </a:solidFill>
                <a:latin typeface="Google Sans"/>
              </a:rPr>
              <a:t>Se aplican a un objeto que ya está en la diapositiva para llamar la atención sobre él (ej. parpadeo, cambio de color). </a:t>
            </a:r>
          </a:p>
          <a:p>
            <a:pPr algn="l"/>
            <a:endParaRPr lang="es-MX" i="0" dirty="0">
              <a:solidFill>
                <a:srgbClr val="001D35"/>
              </a:solidFill>
              <a:latin typeface="Google Sans"/>
            </a:endParaRPr>
          </a:p>
          <a:p>
            <a:pPr algn="l">
              <a:buFont typeface="Arial"/>
              <a:buChar char="•"/>
            </a:pPr>
            <a:endParaRPr lang="es-MX" i="0" dirty="0">
              <a:solidFill>
                <a:srgbClr val="001D35"/>
              </a:solidFill>
              <a:latin typeface="Google Sans"/>
            </a:endParaRPr>
          </a:p>
          <a:p>
            <a:endParaRPr lang="es-AR" dirty="0"/>
          </a:p>
        </p:txBody>
      </p:sp>
      <p:sp>
        <p:nvSpPr>
          <p:cNvPr id="4" name="Rectangle 1"/>
          <p:cNvSpPr>
            <a:spLocks noChangeArrowheads="1"/>
          </p:cNvSpPr>
          <p:nvPr/>
        </p:nvSpPr>
        <p:spPr bwMode="auto">
          <a:xfrm>
            <a:off x="0" y="-196967"/>
            <a:ext cx="65" cy="3939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88872" rIns="0" bIns="179331"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35045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1" end="1"/>
                                            </p:txEl>
                                          </p:spTgt>
                                        </p:tgtEl>
                                        <p:attrNameLst>
                                          <p:attrName>ppt_x</p:attrName>
                                          <p:attrName>ppt_y</p:attrName>
                                        </p:attrNameLst>
                                      </p:cBhvr>
                                    </p:animMotion>
                                    <p:animRot by="1500000">
                                      <p:cBhvr>
                                        <p:cTn id="15" dur="125" fill="hold">
                                          <p:stCondLst>
                                            <p:cond delay="0"/>
                                          </p:stCondLst>
                                        </p:cTn>
                                        <p:tgtEl>
                                          <p:spTgt spid="3">
                                            <p:txEl>
                                              <p:pRg st="1" end="1"/>
                                            </p:txEl>
                                          </p:spTgt>
                                        </p:tgtEl>
                                        <p:attrNameLst>
                                          <p:attrName>r</p:attrName>
                                        </p:attrNameLst>
                                      </p:cBhvr>
                                    </p:animRot>
                                    <p:animRot by="-1500000">
                                      <p:cBhvr>
                                        <p:cTn id="16" dur="125" fill="hold">
                                          <p:stCondLst>
                                            <p:cond delay="125"/>
                                          </p:stCondLst>
                                        </p:cTn>
                                        <p:tgtEl>
                                          <p:spTgt spid="3">
                                            <p:txEl>
                                              <p:pRg st="1" end="1"/>
                                            </p:txEl>
                                          </p:spTgt>
                                        </p:tgtEl>
                                        <p:attrNameLst>
                                          <p:attrName>r</p:attrName>
                                        </p:attrNameLst>
                                      </p:cBhvr>
                                    </p:animRot>
                                    <p:animRot by="-1500000">
                                      <p:cBhvr>
                                        <p:cTn id="17" dur="125" fill="hold">
                                          <p:stCondLst>
                                            <p:cond delay="250"/>
                                          </p:stCondLst>
                                        </p:cTn>
                                        <p:tgtEl>
                                          <p:spTgt spid="3">
                                            <p:txEl>
                                              <p:pRg st="1" end="1"/>
                                            </p:txEl>
                                          </p:spTgt>
                                        </p:tgtEl>
                                        <p:attrNameLst>
                                          <p:attrName>r</p:attrName>
                                        </p:attrNameLst>
                                      </p:cBhvr>
                                    </p:animRot>
                                    <p:animRot by="1500000">
                                      <p:cBhvr>
                                        <p:cTn id="18" dur="125" fill="hold">
                                          <p:stCondLst>
                                            <p:cond delay="375"/>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3">
                                            <p:txEl>
                                              <p:pRg st="2" end="2"/>
                                            </p:txEl>
                                          </p:spTgt>
                                        </p:tgtEl>
                                        <p:attrNameLst>
                                          <p:attrName>ppt_x</p:attrName>
                                          <p:attrName>ppt_y</p:attrName>
                                        </p:attrNameLst>
                                      </p:cBhvr>
                                    </p:animMotion>
                                    <p:animRot by="1500000">
                                      <p:cBhvr>
                                        <p:cTn id="23" dur="125" fill="hold">
                                          <p:stCondLst>
                                            <p:cond delay="0"/>
                                          </p:stCondLst>
                                        </p:cTn>
                                        <p:tgtEl>
                                          <p:spTgt spid="3">
                                            <p:txEl>
                                              <p:pRg st="2" end="2"/>
                                            </p:txEl>
                                          </p:spTgt>
                                        </p:tgtEl>
                                        <p:attrNameLst>
                                          <p:attrName>r</p:attrName>
                                        </p:attrNameLst>
                                      </p:cBhvr>
                                    </p:animRot>
                                    <p:animRot by="-1500000">
                                      <p:cBhvr>
                                        <p:cTn id="24" dur="125" fill="hold">
                                          <p:stCondLst>
                                            <p:cond delay="125"/>
                                          </p:stCondLst>
                                        </p:cTn>
                                        <p:tgtEl>
                                          <p:spTgt spid="3">
                                            <p:txEl>
                                              <p:pRg st="2" end="2"/>
                                            </p:txEl>
                                          </p:spTgt>
                                        </p:tgtEl>
                                        <p:attrNameLst>
                                          <p:attrName>r</p:attrName>
                                        </p:attrNameLst>
                                      </p:cBhvr>
                                    </p:animRot>
                                    <p:animRot by="-1500000">
                                      <p:cBhvr>
                                        <p:cTn id="25" dur="125" fill="hold">
                                          <p:stCondLst>
                                            <p:cond delay="250"/>
                                          </p:stCondLst>
                                        </p:cTn>
                                        <p:tgtEl>
                                          <p:spTgt spid="3">
                                            <p:txEl>
                                              <p:pRg st="2" end="2"/>
                                            </p:txEl>
                                          </p:spTgt>
                                        </p:tgtEl>
                                        <p:attrNameLst>
                                          <p:attrName>r</p:attrName>
                                        </p:attrNameLst>
                                      </p:cBhvr>
                                    </p:animRot>
                                    <p:animRot by="1500000">
                                      <p:cBhvr>
                                        <p:cTn id="26" dur="125" fill="hold">
                                          <p:stCondLst>
                                            <p:cond delay="375"/>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3" end="3"/>
                                            </p:txEl>
                                          </p:spTgt>
                                        </p:tgtEl>
                                        <p:attrNameLst>
                                          <p:attrName>ppt_x</p:attrName>
                                          <p:attrName>ppt_y</p:attrName>
                                        </p:attrNameLst>
                                      </p:cBhvr>
                                    </p:animMotion>
                                    <p:animRot by="1500000">
                                      <p:cBhvr>
                                        <p:cTn id="31" dur="125" fill="hold">
                                          <p:stCondLst>
                                            <p:cond delay="0"/>
                                          </p:stCondLst>
                                        </p:cTn>
                                        <p:tgtEl>
                                          <p:spTgt spid="3">
                                            <p:txEl>
                                              <p:pRg st="3" end="3"/>
                                            </p:txEl>
                                          </p:spTgt>
                                        </p:tgtEl>
                                        <p:attrNameLst>
                                          <p:attrName>r</p:attrName>
                                        </p:attrNameLst>
                                      </p:cBhvr>
                                    </p:animRot>
                                    <p:animRot by="-1500000">
                                      <p:cBhvr>
                                        <p:cTn id="32" dur="125" fill="hold">
                                          <p:stCondLst>
                                            <p:cond delay="125"/>
                                          </p:stCondLst>
                                        </p:cTn>
                                        <p:tgtEl>
                                          <p:spTgt spid="3">
                                            <p:txEl>
                                              <p:pRg st="3" end="3"/>
                                            </p:txEl>
                                          </p:spTgt>
                                        </p:tgtEl>
                                        <p:attrNameLst>
                                          <p:attrName>r</p:attrName>
                                        </p:attrNameLst>
                                      </p:cBhvr>
                                    </p:animRot>
                                    <p:animRot by="-1500000">
                                      <p:cBhvr>
                                        <p:cTn id="33" dur="125" fill="hold">
                                          <p:stCondLst>
                                            <p:cond delay="250"/>
                                          </p:stCondLst>
                                        </p:cTn>
                                        <p:tgtEl>
                                          <p:spTgt spid="3">
                                            <p:txEl>
                                              <p:pRg st="3" end="3"/>
                                            </p:txEl>
                                          </p:spTgt>
                                        </p:tgtEl>
                                        <p:attrNameLst>
                                          <p:attrName>r</p:attrName>
                                        </p:attrNameLst>
                                      </p:cBhvr>
                                    </p:animRot>
                                    <p:animRot by="1500000">
                                      <p:cBhvr>
                                        <p:cTn id="34" dur="125" fill="hold">
                                          <p:stCondLst>
                                            <p:cond delay="375"/>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0"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3">
                                            <p:txEl>
                                              <p:pRg st="4" end="4"/>
                                            </p:txEl>
                                          </p:spTgt>
                                        </p:tgtEl>
                                        <p:attrNameLst>
                                          <p:attrName>ppt_x</p:attrName>
                                          <p:attrName>ppt_y</p:attrName>
                                        </p:attrNameLst>
                                      </p:cBhvr>
                                    </p:animMotion>
                                    <p:animRot by="1500000">
                                      <p:cBhvr>
                                        <p:cTn id="39" dur="125" fill="hold">
                                          <p:stCondLst>
                                            <p:cond delay="0"/>
                                          </p:stCondLst>
                                        </p:cTn>
                                        <p:tgtEl>
                                          <p:spTgt spid="3">
                                            <p:txEl>
                                              <p:pRg st="4" end="4"/>
                                            </p:txEl>
                                          </p:spTgt>
                                        </p:tgtEl>
                                        <p:attrNameLst>
                                          <p:attrName>r</p:attrName>
                                        </p:attrNameLst>
                                      </p:cBhvr>
                                    </p:animRot>
                                    <p:animRot by="-1500000">
                                      <p:cBhvr>
                                        <p:cTn id="40" dur="125" fill="hold">
                                          <p:stCondLst>
                                            <p:cond delay="125"/>
                                          </p:stCondLst>
                                        </p:cTn>
                                        <p:tgtEl>
                                          <p:spTgt spid="3">
                                            <p:txEl>
                                              <p:pRg st="4" end="4"/>
                                            </p:txEl>
                                          </p:spTgt>
                                        </p:tgtEl>
                                        <p:attrNameLst>
                                          <p:attrName>r</p:attrName>
                                        </p:attrNameLst>
                                      </p:cBhvr>
                                    </p:animRot>
                                    <p:animRot by="-1500000">
                                      <p:cBhvr>
                                        <p:cTn id="41" dur="125" fill="hold">
                                          <p:stCondLst>
                                            <p:cond delay="250"/>
                                          </p:stCondLst>
                                        </p:cTn>
                                        <p:tgtEl>
                                          <p:spTgt spid="3">
                                            <p:txEl>
                                              <p:pRg st="4" end="4"/>
                                            </p:txEl>
                                          </p:spTgt>
                                        </p:tgtEl>
                                        <p:attrNameLst>
                                          <p:attrName>r</p:attrName>
                                        </p:attrNameLst>
                                      </p:cBhvr>
                                    </p:animRot>
                                    <p:animRot by="1500000">
                                      <p:cBhvr>
                                        <p:cTn id="42" dur="125" fill="hold">
                                          <p:stCondLst>
                                            <p:cond delay="375"/>
                                          </p:stCondLst>
                                        </p:cTn>
                                        <p:tgtEl>
                                          <p:spTgt spid="3">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4" presetClass="emph" presetSubtype="0" fill="hold" grpId="0" nodeType="click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3">
                                            <p:txEl>
                                              <p:pRg st="5" end="5"/>
                                            </p:txEl>
                                          </p:spTgt>
                                        </p:tgtEl>
                                        <p:attrNameLst>
                                          <p:attrName>ppt_x</p:attrName>
                                          <p:attrName>ppt_y</p:attrName>
                                        </p:attrNameLst>
                                      </p:cBhvr>
                                    </p:animMotion>
                                    <p:animRot by="1500000">
                                      <p:cBhvr>
                                        <p:cTn id="47" dur="125" fill="hold">
                                          <p:stCondLst>
                                            <p:cond delay="0"/>
                                          </p:stCondLst>
                                        </p:cTn>
                                        <p:tgtEl>
                                          <p:spTgt spid="3">
                                            <p:txEl>
                                              <p:pRg st="5" end="5"/>
                                            </p:txEl>
                                          </p:spTgt>
                                        </p:tgtEl>
                                        <p:attrNameLst>
                                          <p:attrName>r</p:attrName>
                                        </p:attrNameLst>
                                      </p:cBhvr>
                                    </p:animRot>
                                    <p:animRot by="-1500000">
                                      <p:cBhvr>
                                        <p:cTn id="48" dur="125" fill="hold">
                                          <p:stCondLst>
                                            <p:cond delay="125"/>
                                          </p:stCondLst>
                                        </p:cTn>
                                        <p:tgtEl>
                                          <p:spTgt spid="3">
                                            <p:txEl>
                                              <p:pRg st="5" end="5"/>
                                            </p:txEl>
                                          </p:spTgt>
                                        </p:tgtEl>
                                        <p:attrNameLst>
                                          <p:attrName>r</p:attrName>
                                        </p:attrNameLst>
                                      </p:cBhvr>
                                    </p:animRot>
                                    <p:animRot by="-1500000">
                                      <p:cBhvr>
                                        <p:cTn id="49" dur="125" fill="hold">
                                          <p:stCondLst>
                                            <p:cond delay="250"/>
                                          </p:stCondLst>
                                        </p:cTn>
                                        <p:tgtEl>
                                          <p:spTgt spid="3">
                                            <p:txEl>
                                              <p:pRg st="5" end="5"/>
                                            </p:txEl>
                                          </p:spTgt>
                                        </p:tgtEl>
                                        <p:attrNameLst>
                                          <p:attrName>r</p:attrName>
                                        </p:attrNameLst>
                                      </p:cBhvr>
                                    </p:animRot>
                                    <p:animRot by="1500000">
                                      <p:cBhvr>
                                        <p:cTn id="50" dur="125" fill="hold">
                                          <p:stCondLst>
                                            <p:cond delay="375"/>
                                          </p:stCondLst>
                                        </p:cTn>
                                        <p:tgtEl>
                                          <p:spTgt spid="3">
                                            <p:txEl>
                                              <p:pRg st="5" end="5"/>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4" presetClass="emph" presetSubtype="0" fill="hold" grpId="0" nodeType="clickEffect">
                                  <p:stCondLst>
                                    <p:cond delay="0"/>
                                  </p:stCondLst>
                                  <p:iterate type="lt">
                                    <p:tmPct val="10000"/>
                                  </p:iterate>
                                  <p:childTnLst>
                                    <p:animMotion origin="layout" path="M 0.0 0.0 L 0.0 -0.07213" pathEditMode="relative" ptsTypes="">
                                      <p:cBhvr>
                                        <p:cTn id="54" dur="250" accel="50000" decel="50000" autoRev="1" fill="hold">
                                          <p:stCondLst>
                                            <p:cond delay="0"/>
                                          </p:stCondLst>
                                        </p:cTn>
                                        <p:tgtEl>
                                          <p:spTgt spid="3">
                                            <p:txEl>
                                              <p:pRg st="6" end="6"/>
                                            </p:txEl>
                                          </p:spTgt>
                                        </p:tgtEl>
                                        <p:attrNameLst>
                                          <p:attrName>ppt_x</p:attrName>
                                          <p:attrName>ppt_y</p:attrName>
                                        </p:attrNameLst>
                                      </p:cBhvr>
                                    </p:animMotion>
                                    <p:animRot by="1500000">
                                      <p:cBhvr>
                                        <p:cTn id="55" dur="125" fill="hold">
                                          <p:stCondLst>
                                            <p:cond delay="0"/>
                                          </p:stCondLst>
                                        </p:cTn>
                                        <p:tgtEl>
                                          <p:spTgt spid="3">
                                            <p:txEl>
                                              <p:pRg st="6" end="6"/>
                                            </p:txEl>
                                          </p:spTgt>
                                        </p:tgtEl>
                                        <p:attrNameLst>
                                          <p:attrName>r</p:attrName>
                                        </p:attrNameLst>
                                      </p:cBhvr>
                                    </p:animRot>
                                    <p:animRot by="-1500000">
                                      <p:cBhvr>
                                        <p:cTn id="56" dur="125" fill="hold">
                                          <p:stCondLst>
                                            <p:cond delay="125"/>
                                          </p:stCondLst>
                                        </p:cTn>
                                        <p:tgtEl>
                                          <p:spTgt spid="3">
                                            <p:txEl>
                                              <p:pRg st="6" end="6"/>
                                            </p:txEl>
                                          </p:spTgt>
                                        </p:tgtEl>
                                        <p:attrNameLst>
                                          <p:attrName>r</p:attrName>
                                        </p:attrNameLst>
                                      </p:cBhvr>
                                    </p:animRot>
                                    <p:animRot by="-1500000">
                                      <p:cBhvr>
                                        <p:cTn id="57" dur="125" fill="hold">
                                          <p:stCondLst>
                                            <p:cond delay="250"/>
                                          </p:stCondLst>
                                        </p:cTn>
                                        <p:tgtEl>
                                          <p:spTgt spid="3">
                                            <p:txEl>
                                              <p:pRg st="6" end="6"/>
                                            </p:txEl>
                                          </p:spTgt>
                                        </p:tgtEl>
                                        <p:attrNameLst>
                                          <p:attrName>r</p:attrName>
                                        </p:attrNameLst>
                                      </p:cBhvr>
                                    </p:animRot>
                                    <p:animRot by="1500000">
                                      <p:cBhvr>
                                        <p:cTn id="58" dur="125" fill="hold">
                                          <p:stCondLst>
                                            <p:cond delay="375"/>
                                          </p:stCondLst>
                                        </p:cTn>
                                        <p:tgtEl>
                                          <p:spTgt spid="3">
                                            <p:txEl>
                                              <p:pRg st="6" end="6"/>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34" presetClass="emph" presetSubtype="0" fill="hold" grpId="0" nodeType="clickEffect">
                                  <p:stCondLst>
                                    <p:cond delay="0"/>
                                  </p:stCondLst>
                                  <p:iterate type="lt">
                                    <p:tmPct val="10000"/>
                                  </p:iterate>
                                  <p:childTnLst>
                                    <p:animMotion origin="layout" path="M 0.0 0.0 L 0.0 -0.07213" pathEditMode="relative" ptsTypes="">
                                      <p:cBhvr>
                                        <p:cTn id="62" dur="250" accel="50000" decel="50000" autoRev="1" fill="hold">
                                          <p:stCondLst>
                                            <p:cond delay="0"/>
                                          </p:stCondLst>
                                        </p:cTn>
                                        <p:tgtEl>
                                          <p:spTgt spid="3">
                                            <p:txEl>
                                              <p:pRg st="7" end="7"/>
                                            </p:txEl>
                                          </p:spTgt>
                                        </p:tgtEl>
                                        <p:attrNameLst>
                                          <p:attrName>ppt_x</p:attrName>
                                          <p:attrName>ppt_y</p:attrName>
                                        </p:attrNameLst>
                                      </p:cBhvr>
                                    </p:animMotion>
                                    <p:animRot by="1500000">
                                      <p:cBhvr>
                                        <p:cTn id="63" dur="125" fill="hold">
                                          <p:stCondLst>
                                            <p:cond delay="0"/>
                                          </p:stCondLst>
                                        </p:cTn>
                                        <p:tgtEl>
                                          <p:spTgt spid="3">
                                            <p:txEl>
                                              <p:pRg st="7" end="7"/>
                                            </p:txEl>
                                          </p:spTgt>
                                        </p:tgtEl>
                                        <p:attrNameLst>
                                          <p:attrName>r</p:attrName>
                                        </p:attrNameLst>
                                      </p:cBhvr>
                                    </p:animRot>
                                    <p:animRot by="-1500000">
                                      <p:cBhvr>
                                        <p:cTn id="64" dur="125" fill="hold">
                                          <p:stCondLst>
                                            <p:cond delay="125"/>
                                          </p:stCondLst>
                                        </p:cTn>
                                        <p:tgtEl>
                                          <p:spTgt spid="3">
                                            <p:txEl>
                                              <p:pRg st="7" end="7"/>
                                            </p:txEl>
                                          </p:spTgt>
                                        </p:tgtEl>
                                        <p:attrNameLst>
                                          <p:attrName>r</p:attrName>
                                        </p:attrNameLst>
                                      </p:cBhvr>
                                    </p:animRot>
                                    <p:animRot by="-1500000">
                                      <p:cBhvr>
                                        <p:cTn id="65" dur="125" fill="hold">
                                          <p:stCondLst>
                                            <p:cond delay="250"/>
                                          </p:stCondLst>
                                        </p:cTn>
                                        <p:tgtEl>
                                          <p:spTgt spid="3">
                                            <p:txEl>
                                              <p:pRg st="7" end="7"/>
                                            </p:txEl>
                                          </p:spTgt>
                                        </p:tgtEl>
                                        <p:attrNameLst>
                                          <p:attrName>r</p:attrName>
                                        </p:attrNameLst>
                                      </p:cBhvr>
                                    </p:animRot>
                                    <p:animRot by="1500000">
                                      <p:cBhvr>
                                        <p:cTn id="66" dur="125" fill="hold">
                                          <p:stCondLst>
                                            <p:cond delay="375"/>
                                          </p:stCondLst>
                                        </p:cTn>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87624" y="1196752"/>
            <a:ext cx="6400800" cy="4392488"/>
          </a:xfrm>
        </p:spPr>
        <p:txBody>
          <a:bodyPr>
            <a:normAutofit fontScale="70000" lnSpcReduction="20000"/>
          </a:bodyPr>
          <a:lstStyle/>
          <a:p>
            <a:pPr algn="l">
              <a:buFont typeface="Arial"/>
              <a:buChar char="•"/>
            </a:pPr>
            <a:r>
              <a:rPr lang="es-MX" b="1" i="0" dirty="0">
                <a:solidFill>
                  <a:srgbClr val="001D35"/>
                </a:solidFill>
                <a:latin typeface="Google Sans"/>
              </a:rPr>
              <a:t>Salida:</a:t>
            </a:r>
            <a:r>
              <a:rPr lang="es-MX" i="0" dirty="0">
                <a:solidFill>
                  <a:srgbClr val="001D35"/>
                </a:solidFill>
                <a:latin typeface="Google Sans"/>
              </a:rPr>
              <a:t> </a:t>
            </a:r>
          </a:p>
          <a:p>
            <a:pPr algn="l" fontAlgn="ctr">
              <a:buFont typeface="Arial"/>
              <a:buChar char="•"/>
            </a:pPr>
            <a:r>
              <a:rPr lang="es-MX" i="0" dirty="0">
                <a:solidFill>
                  <a:srgbClr val="001D35"/>
                </a:solidFill>
                <a:latin typeface="Google Sans"/>
              </a:rPr>
              <a:t>Controlan cómo un objeto desaparece de la diapositiva. </a:t>
            </a:r>
            <a:endParaRPr lang="es-MX" i="0" dirty="0">
              <a:solidFill>
                <a:srgbClr val="0B57D0"/>
              </a:solidFill>
              <a:latin typeface="Google Sans"/>
            </a:endParaRPr>
          </a:p>
          <a:p>
            <a:pPr algn="l"/>
            <a:r>
              <a:rPr lang="es-MX" b="1" i="0" dirty="0">
                <a:solidFill>
                  <a:srgbClr val="001D35"/>
                </a:solidFill>
                <a:latin typeface="Google Sans"/>
              </a:rPr>
              <a:t>Trayectorias de la animación:</a:t>
            </a:r>
            <a:r>
              <a:rPr lang="es-MX" i="0" dirty="0">
                <a:solidFill>
                  <a:srgbClr val="001D35"/>
                </a:solidFill>
                <a:latin typeface="Google Sans"/>
              </a:rPr>
              <a:t> </a:t>
            </a:r>
          </a:p>
          <a:p>
            <a:pPr algn="l" fontAlgn="ctr"/>
            <a:r>
              <a:rPr lang="es-MX" i="0" dirty="0">
                <a:solidFill>
                  <a:srgbClr val="001D35"/>
                </a:solidFill>
                <a:latin typeface="Google Sans"/>
              </a:rPr>
              <a:t>Permiten que un objeto se mueva a través de un camino específico en la diapositiva. </a:t>
            </a:r>
            <a:endParaRPr lang="es-MX" i="0" dirty="0">
              <a:solidFill>
                <a:srgbClr val="0B57D0"/>
              </a:solidFill>
              <a:latin typeface="Google Sans"/>
            </a:endParaRPr>
          </a:p>
          <a:p>
            <a:pPr algn="l"/>
            <a:r>
              <a:rPr lang="es-MX" i="0" dirty="0">
                <a:solidFill>
                  <a:srgbClr val="001D35"/>
                </a:solidFill>
                <a:latin typeface="Google Sans"/>
              </a:rPr>
              <a:t>Características y personalización</a:t>
            </a:r>
          </a:p>
          <a:p>
            <a:pPr algn="l"/>
            <a:r>
              <a:rPr lang="es-MX" b="1" i="0" dirty="0">
                <a:solidFill>
                  <a:srgbClr val="001D35"/>
                </a:solidFill>
                <a:latin typeface="Google Sans"/>
              </a:rPr>
              <a:t>Orden de los efectos:</a:t>
            </a:r>
            <a:r>
              <a:rPr lang="es-MX" i="0" dirty="0">
                <a:solidFill>
                  <a:srgbClr val="001D35"/>
                </a:solidFill>
                <a:latin typeface="Google Sans"/>
              </a:rPr>
              <a:t> </a:t>
            </a:r>
          </a:p>
          <a:p>
            <a:pPr algn="l"/>
            <a:r>
              <a:rPr lang="es-MX" i="0" dirty="0">
                <a:solidFill>
                  <a:srgbClr val="001D35"/>
                </a:solidFill>
                <a:latin typeface="Google Sans"/>
              </a:rPr>
              <a:t>Se puede especificar el orden en que ocurren las animaciones. Al aplicar una, aparece un número junto al objeto que indica su orden de reproducción.</a:t>
            </a:r>
          </a:p>
          <a:p>
            <a:pPr algn="l"/>
            <a:r>
              <a:rPr lang="es-MX" b="1" i="0" dirty="0">
                <a:solidFill>
                  <a:srgbClr val="001D35"/>
                </a:solidFill>
                <a:latin typeface="Google Sans"/>
              </a:rPr>
              <a:t>Opciones de inicio:</a:t>
            </a:r>
            <a:r>
              <a:rPr lang="es-MX" i="0" dirty="0">
                <a:solidFill>
                  <a:srgbClr val="001D35"/>
                </a:solidFill>
                <a:latin typeface="Google Sans"/>
              </a:rPr>
              <a:t> </a:t>
            </a:r>
          </a:p>
          <a:p>
            <a:pPr algn="l"/>
            <a:r>
              <a:rPr lang="es-MX" i="0" dirty="0">
                <a:solidFill>
                  <a:srgbClr val="001D35"/>
                </a:solidFill>
                <a:latin typeface="Google Sans"/>
              </a:rPr>
              <a:t>Se puede configurar para que una animación comience al hacer clic, simultáneamente con la animación anterior ("con la anterior") o después de que la animación previa termine ("después de la anterior").</a:t>
            </a:r>
          </a:p>
          <a:p>
            <a:endParaRPr lang="es-AR" dirty="0"/>
          </a:p>
        </p:txBody>
      </p:sp>
    </p:spTree>
    <p:extLst>
      <p:ext uri="{BB962C8B-B14F-4D97-AF65-F5344CB8AC3E}">
        <p14:creationId xmlns:p14="http://schemas.microsoft.com/office/powerpoint/2010/main" val="226592326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31640" y="1196752"/>
            <a:ext cx="6400800" cy="4392488"/>
          </a:xfrm>
        </p:spPr>
        <p:txBody>
          <a:bodyPr>
            <a:normAutofit fontScale="85000" lnSpcReduction="20000"/>
          </a:bodyPr>
          <a:lstStyle/>
          <a:p>
            <a:pPr algn="l">
              <a:buFont typeface="Arial"/>
              <a:buChar char="•"/>
            </a:pPr>
            <a:r>
              <a:rPr lang="es-MX" b="1" i="0" dirty="0">
                <a:solidFill>
                  <a:srgbClr val="001D35"/>
                </a:solidFill>
                <a:latin typeface="Google Sans"/>
              </a:rPr>
              <a:t>Duración:</a:t>
            </a:r>
            <a:r>
              <a:rPr lang="es-MX" i="0" dirty="0">
                <a:solidFill>
                  <a:srgbClr val="001D35"/>
                </a:solidFill>
                <a:latin typeface="Google Sans"/>
              </a:rPr>
              <a:t> </a:t>
            </a:r>
          </a:p>
          <a:p>
            <a:pPr algn="l">
              <a:buFont typeface="Arial"/>
              <a:buChar char="•"/>
            </a:pPr>
            <a:r>
              <a:rPr lang="es-MX" i="0" dirty="0">
                <a:solidFill>
                  <a:srgbClr val="001D35"/>
                </a:solidFill>
                <a:latin typeface="Google Sans"/>
              </a:rPr>
              <a:t>Es posible ajustar la duración de cada animación.</a:t>
            </a:r>
          </a:p>
          <a:p>
            <a:pPr algn="l"/>
            <a:r>
              <a:rPr lang="es-MX" b="1" i="0" dirty="0">
                <a:solidFill>
                  <a:srgbClr val="001D35"/>
                </a:solidFill>
                <a:latin typeface="Google Sans"/>
              </a:rPr>
              <a:t>Múltiples animaciones:</a:t>
            </a:r>
            <a:r>
              <a:rPr lang="es-MX" i="0" dirty="0">
                <a:solidFill>
                  <a:srgbClr val="001D35"/>
                </a:solidFill>
                <a:latin typeface="Google Sans"/>
              </a:rPr>
              <a:t> </a:t>
            </a:r>
          </a:p>
          <a:p>
            <a:pPr algn="l"/>
            <a:r>
              <a:rPr lang="es-MX" i="0" dirty="0">
                <a:solidFill>
                  <a:srgbClr val="001D35"/>
                </a:solidFill>
                <a:latin typeface="Google Sans"/>
              </a:rPr>
              <a:t>Puedes aplicar varias animaciones a un mismo objeto, como una de entrada seguida de una de énfasis</a:t>
            </a:r>
            <a:r>
              <a:rPr lang="es-MX" i="0" dirty="0" smtClean="0">
                <a:solidFill>
                  <a:srgbClr val="001D35"/>
                </a:solidFill>
                <a:latin typeface="Google Sans"/>
              </a:rPr>
              <a:t>.</a:t>
            </a:r>
          </a:p>
          <a:p>
            <a:pPr algn="l"/>
            <a:r>
              <a:rPr lang="es-MX" i="0" dirty="0">
                <a:solidFill>
                  <a:srgbClr val="1F1F1F"/>
                </a:solidFill>
                <a:latin typeface="Google Sans"/>
              </a:rPr>
              <a:t>¿Cómo realizar una animación en PowerPoint?</a:t>
            </a:r>
            <a:endParaRPr lang="es-MX" i="0" dirty="0">
              <a:solidFill>
                <a:srgbClr val="1F1F1F"/>
              </a:solidFill>
              <a:latin typeface="Arial"/>
            </a:endParaRPr>
          </a:p>
          <a:p>
            <a:pPr algn="l"/>
            <a:r>
              <a:rPr lang="es-MX" i="0" dirty="0">
                <a:solidFill>
                  <a:srgbClr val="474747"/>
                </a:solidFill>
                <a:latin typeface="Google Sans"/>
              </a:rPr>
              <a:t>Seleccione el objeto de la diapositiva que desee animar. </a:t>
            </a:r>
            <a:r>
              <a:rPr lang="es-MX" i="0" dirty="0">
                <a:solidFill>
                  <a:srgbClr val="040C28"/>
                </a:solidFill>
                <a:latin typeface="Google Sans"/>
              </a:rPr>
              <a:t>En la pestaña Animaciones, haga clic en Panel de animación.</a:t>
            </a:r>
            <a:r>
              <a:rPr lang="es-MX" i="0" dirty="0">
                <a:solidFill>
                  <a:srgbClr val="474747"/>
                </a:solidFill>
                <a:latin typeface="Google Sans"/>
              </a:rPr>
              <a:t> </a:t>
            </a:r>
            <a:r>
              <a:rPr lang="es-MX" i="0" dirty="0">
                <a:solidFill>
                  <a:srgbClr val="040C28"/>
                </a:solidFill>
                <a:latin typeface="Google Sans"/>
              </a:rPr>
              <a:t>Haga clic en Agregar animación y elija un efecto de animación</a:t>
            </a:r>
            <a:r>
              <a:rPr lang="es-MX" i="0" dirty="0">
                <a:solidFill>
                  <a:srgbClr val="474747"/>
                </a:solidFill>
                <a:latin typeface="Google Sans"/>
              </a:rPr>
              <a:t>. Para aplicar otros efectos de animación al mismo objeto, selecciónelo, haga clic en Agregar animación y elija otro efecto de </a:t>
            </a:r>
            <a:r>
              <a:rPr lang="es-MX" i="0" dirty="0" err="1" smtClean="0">
                <a:solidFill>
                  <a:srgbClr val="474747"/>
                </a:solidFill>
                <a:latin typeface="Google Sans"/>
              </a:rPr>
              <a:t>animacion</a:t>
            </a:r>
            <a:endParaRPr lang="es-AR" dirty="0"/>
          </a:p>
          <a:p>
            <a:pPr algn="l"/>
            <a:endParaRPr lang="es-MX" i="0" dirty="0" smtClean="0">
              <a:solidFill>
                <a:srgbClr val="001D35"/>
              </a:solidFill>
              <a:latin typeface="Google Sans"/>
            </a:endParaRPr>
          </a:p>
          <a:p>
            <a:pPr algn="l">
              <a:buFont typeface="Arial"/>
              <a:buChar char="•"/>
            </a:pPr>
            <a:endParaRPr lang="es-MX" i="0" dirty="0">
              <a:solidFill>
                <a:srgbClr val="001D35"/>
              </a:solidFill>
              <a:latin typeface="Google Sans"/>
            </a:endParaRPr>
          </a:p>
          <a:p>
            <a:pPr algn="l"/>
            <a:endParaRPr lang="es-MX" i="0" dirty="0">
              <a:solidFill>
                <a:srgbClr val="001D35"/>
              </a:solidFill>
              <a:latin typeface="Google Sans"/>
            </a:endParaRPr>
          </a:p>
          <a:p>
            <a:endParaRPr lang="es-AR" dirty="0"/>
          </a:p>
        </p:txBody>
      </p:sp>
    </p:spTree>
    <p:extLst>
      <p:ext uri="{BB962C8B-B14F-4D97-AF65-F5344CB8AC3E}">
        <p14:creationId xmlns:p14="http://schemas.microsoft.com/office/powerpoint/2010/main" val="4181639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620688"/>
            <a:ext cx="7344816" cy="4608512"/>
          </a:xfrm>
        </p:spPr>
        <p:txBody>
          <a:bodyPr>
            <a:normAutofit/>
          </a:bodyPr>
          <a:lstStyle/>
          <a:p>
            <a:pPr>
              <a:lnSpc>
                <a:spcPct val="115000"/>
              </a:lnSpc>
              <a:spcBef>
                <a:spcPts val="264"/>
              </a:spcBef>
              <a:spcAft>
                <a:spcPts val="1000"/>
              </a:spcAft>
            </a:pPr>
            <a:endParaRPr lang="es-AR" dirty="0"/>
          </a:p>
          <a:p>
            <a:endParaRPr lang="es-AR" dirty="0"/>
          </a:p>
        </p:txBody>
      </p:sp>
      <p:sp>
        <p:nvSpPr>
          <p:cNvPr id="6" name="5 Rectángulo"/>
          <p:cNvSpPr/>
          <p:nvPr/>
        </p:nvSpPr>
        <p:spPr>
          <a:xfrm>
            <a:off x="1115616" y="1582341"/>
            <a:ext cx="7056784" cy="2862322"/>
          </a:xfrm>
          <a:prstGeom prst="rect">
            <a:avLst/>
          </a:prstGeom>
        </p:spPr>
        <p:txBody>
          <a:bodyPr wrap="square">
            <a:spAutoFit/>
          </a:bodyPr>
          <a:lstStyle/>
          <a:p>
            <a:endParaRPr lang="es-AR" dirty="0"/>
          </a:p>
          <a:p>
            <a:r>
              <a:rPr lang="es-AR" i="1" u="sng" dirty="0">
                <a:hlinkClick r:id="rId2"/>
              </a:rPr>
              <a:t>https://</a:t>
            </a:r>
            <a:r>
              <a:rPr lang="es-AR" i="1" u="sng" dirty="0" smtClean="0">
                <a:hlinkClick r:id="rId2"/>
              </a:rPr>
              <a:t>www.google.com/search?q=que+es+una+animacion+en+power+point&amp;sca_esv=827bd599c16e32c5&amp;ei=iGHtaJnLMOaQ4dUPgIiNsQU&amp;oq=que+es+una+animacion&amp;gs_lp=Egxnd3Mtd2l6LXNlcnAiFHF1ZSBlcyB1bmEgYW5pbWFjaW9uKgIIADIFEAAYgAQyBRAAGIAEMgUQABiABDIFEAAYgAQyBRAAGIAEMgUQABiABDIFEAAYgAQyBRAAGIAEMgUQABiABDIFEAAYgARIyxZQAFgAcAB4AZABAJgBZqABZqoBAzAuMbgBAcgBAPgBAZgCAaACcJgDAJIHAzAuMaAHsAayBwMwLjG4B3DCBwMzLTHIBwg&amp;sclient=gws-wiz-serp</a:t>
            </a:r>
            <a:endParaRPr lang="es-AR" i="1" u="sng" dirty="0">
              <a:hlinkClick r:id="rId2"/>
            </a:endParaRPr>
          </a:p>
          <a:p>
            <a:endParaRPr lang="es-AR" dirty="0">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933056"/>
            <a:ext cx="5472608" cy="1978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4111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 calcmode="lin" valueType="num">
                                      <p:cBhvr>
                                        <p:cTn id="13" dur="1000" fill="hold"/>
                                        <p:tgtEl>
                                          <p:spTgt spid="1026"/>
                                        </p:tgtEl>
                                        <p:attrNameLst>
                                          <p:attrName>style.rotation</p:attrName>
                                        </p:attrNameLst>
                                      </p:cBhvr>
                                      <p:tavLst>
                                        <p:tav tm="0">
                                          <p:val>
                                            <p:fltVal val="90"/>
                                          </p:val>
                                        </p:tav>
                                        <p:tav tm="100000">
                                          <p:val>
                                            <p:fltVal val="0"/>
                                          </p:val>
                                        </p:tav>
                                      </p:tavLst>
                                    </p:anim>
                                    <p:animEffect transition="in" filter="fade">
                                      <p:cBhvr>
                                        <p:cTn id="1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subTitle" idx="1"/>
          </p:nvPr>
        </p:nvSpPr>
        <p:spPr bwMode="auto">
          <a:xfrm>
            <a:off x="8711952" y="5135874"/>
            <a:ext cx="432048" cy="171121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88872" rIns="0" bIns="179331"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MX" sz="1800" i="0" dirty="0" smtClean="0">
                <a:solidFill>
                  <a:srgbClr val="001D35"/>
                </a:solidFill>
                <a:latin typeface="Google Sans"/>
              </a:rPr>
              <a:t>.</a:t>
            </a:r>
            <a:r>
              <a:rPr lang="es-MX" sz="1800" i="0" dirty="0">
                <a:solidFill>
                  <a:srgbClr val="001D35"/>
                </a:solidFill>
                <a:latin typeface="Google Sans"/>
              </a:rPr>
              <a:t> </a:t>
            </a:r>
            <a:endParaRPr lang="es-MX" sz="1800" i="0" dirty="0">
              <a:solidFill>
                <a:srgbClr val="0B57D0"/>
              </a:solidFill>
              <a:latin typeface="Google Sans"/>
            </a:endParaRPr>
          </a:p>
          <a:p>
            <a:r>
              <a:rPr lang="es-MX" sz="1800" i="0" dirty="0">
                <a:solidFill>
                  <a:srgbClr val="001D35"/>
                </a:solidFill>
                <a:latin typeface="Google Sans"/>
              </a:rPr>
              <a:t/>
            </a:r>
            <a:br>
              <a:rPr lang="es-MX" sz="1800" i="0" dirty="0">
                <a:solidFill>
                  <a:srgbClr val="001D35"/>
                </a:solidFill>
                <a:latin typeface="Google Sans"/>
              </a:rPr>
            </a:br>
            <a:endParaRPr lang="es-MX" sz="1800" i="0" dirty="0">
              <a:solidFill>
                <a:srgbClr val="001D35"/>
              </a:solidFill>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0" y="-366243"/>
            <a:ext cx="43282" cy="7324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88872" rIns="0" bIns="179331"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200" b="0" i="0" u="none" strike="noStrike" cap="none" normalizeH="0" baseline="0" dirty="0" smtClean="0">
                <a:ln>
                  <a:noFill/>
                </a:ln>
                <a:solidFill>
                  <a:srgbClr val="001D35"/>
                </a:solidFill>
                <a:effectLst/>
                <a:latin typeface="Google Sans"/>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1 Rectángulo"/>
          <p:cNvSpPr/>
          <p:nvPr/>
        </p:nvSpPr>
        <p:spPr>
          <a:xfrm>
            <a:off x="2411760" y="1124744"/>
            <a:ext cx="4572000" cy="2585323"/>
          </a:xfrm>
          <a:prstGeom prst="rect">
            <a:avLst/>
          </a:prstGeom>
        </p:spPr>
        <p:txBody>
          <a:bodyPr>
            <a:spAutoFit/>
          </a:bodyPr>
          <a:lstStyle/>
          <a:p>
            <a:r>
              <a:rPr lang="es-MX" dirty="0"/>
              <a:t>La transición es un efecto especial que se usa para indicar la aparición de una diapositiva durante una presentación con diapositivas. Generalmente esta técnica se pone en práctica durante el proceso de postproducción (en caso de que se trate de una producción de una película u obra cinematográfica</a:t>
            </a:r>
            <a:r>
              <a:rPr lang="es-MX" dirty="0" smtClean="0"/>
              <a:t>).</a:t>
            </a:r>
          </a:p>
          <a:p>
            <a:pPr>
              <a:buFont typeface="Arial"/>
              <a:buChar char="•"/>
            </a:pPr>
            <a:endParaRPr lang="es-MX" dirty="0">
              <a:solidFill>
                <a:srgbClr val="001D35"/>
              </a:solidFill>
              <a:latin typeface="Google Sans"/>
            </a:endParaRPr>
          </a:p>
          <a:p>
            <a:endParaRPr lang="es-A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338945"/>
            <a:ext cx="19050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1917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bg/>
                                          </p:spTgt>
                                        </p:tgtEl>
                                        <p:attrNameLst>
                                          <p:attrName>r</p:attrName>
                                        </p:attrNameLst>
                                      </p:cBhvr>
                                    </p:animRot>
                                    <p:animRot by="-240000">
                                      <p:cBhvr>
                                        <p:cTn id="7" dur="200" fill="hold">
                                          <p:stCondLst>
                                            <p:cond delay="200"/>
                                          </p:stCondLst>
                                        </p:cTn>
                                        <p:tgtEl>
                                          <p:spTgt spid="4">
                                            <p:bg/>
                                          </p:spTgt>
                                        </p:tgtEl>
                                        <p:attrNameLst>
                                          <p:attrName>r</p:attrName>
                                        </p:attrNameLst>
                                      </p:cBhvr>
                                    </p:animRot>
                                    <p:animRot by="240000">
                                      <p:cBhvr>
                                        <p:cTn id="8" dur="200" fill="hold">
                                          <p:stCondLst>
                                            <p:cond delay="400"/>
                                          </p:stCondLst>
                                        </p:cTn>
                                        <p:tgtEl>
                                          <p:spTgt spid="4">
                                            <p:bg/>
                                          </p:spTgt>
                                        </p:tgtEl>
                                        <p:attrNameLst>
                                          <p:attrName>r</p:attrName>
                                        </p:attrNameLst>
                                      </p:cBhvr>
                                    </p:animRot>
                                    <p:animRot by="-240000">
                                      <p:cBhvr>
                                        <p:cTn id="9" dur="200" fill="hold">
                                          <p:stCondLst>
                                            <p:cond delay="600"/>
                                          </p:stCondLst>
                                        </p:cTn>
                                        <p:tgtEl>
                                          <p:spTgt spid="4">
                                            <p:bg/>
                                          </p:spTgt>
                                        </p:tgtEl>
                                        <p:attrNameLst>
                                          <p:attrName>r</p:attrName>
                                        </p:attrNameLst>
                                      </p:cBhvr>
                                    </p:animRot>
                                    <p:animRot by="120000">
                                      <p:cBhvr>
                                        <p:cTn id="10" dur="200" fill="hold">
                                          <p:stCondLst>
                                            <p:cond delay="800"/>
                                          </p:stCondLst>
                                        </p:cTn>
                                        <p:tgtEl>
                                          <p:spTgt spid="4">
                                            <p:bg/>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4">
                                            <p:txEl>
                                              <p:pRg st="0" end="0"/>
                                            </p:txEl>
                                          </p:spTgt>
                                        </p:tgtEl>
                                        <p:attrNameLst>
                                          <p:attrName>r</p:attrName>
                                        </p:attrNameLst>
                                      </p:cBhvr>
                                    </p:animRot>
                                    <p:animRot by="-240000">
                                      <p:cBhvr>
                                        <p:cTn id="15" dur="200" fill="hold">
                                          <p:stCondLst>
                                            <p:cond delay="200"/>
                                          </p:stCondLst>
                                        </p:cTn>
                                        <p:tgtEl>
                                          <p:spTgt spid="4">
                                            <p:txEl>
                                              <p:pRg st="0" end="0"/>
                                            </p:txEl>
                                          </p:spTgt>
                                        </p:tgtEl>
                                        <p:attrNameLst>
                                          <p:attrName>r</p:attrName>
                                        </p:attrNameLst>
                                      </p:cBhvr>
                                    </p:animRot>
                                    <p:animRot by="240000">
                                      <p:cBhvr>
                                        <p:cTn id="16" dur="200" fill="hold">
                                          <p:stCondLst>
                                            <p:cond delay="400"/>
                                          </p:stCondLst>
                                        </p:cTn>
                                        <p:tgtEl>
                                          <p:spTgt spid="4">
                                            <p:txEl>
                                              <p:pRg st="0" end="0"/>
                                            </p:txEl>
                                          </p:spTgt>
                                        </p:tgtEl>
                                        <p:attrNameLst>
                                          <p:attrName>r</p:attrName>
                                        </p:attrNameLst>
                                      </p:cBhvr>
                                    </p:animRot>
                                    <p:animRot by="-240000">
                                      <p:cBhvr>
                                        <p:cTn id="17" dur="200" fill="hold">
                                          <p:stCondLst>
                                            <p:cond delay="600"/>
                                          </p:stCondLst>
                                        </p:cTn>
                                        <p:tgtEl>
                                          <p:spTgt spid="4">
                                            <p:txEl>
                                              <p:pRg st="0" end="0"/>
                                            </p:txEl>
                                          </p:spTgt>
                                        </p:tgtEl>
                                        <p:attrNameLst>
                                          <p:attrName>r</p:attrName>
                                        </p:attrNameLst>
                                      </p:cBhvr>
                                    </p:animRot>
                                    <p:animRot by="120000">
                                      <p:cBhvr>
                                        <p:cTn id="18" dur="200" fill="hold">
                                          <p:stCondLst>
                                            <p:cond delay="800"/>
                                          </p:stCondLst>
                                        </p:cTn>
                                        <p:tgtEl>
                                          <p:spTgt spid="4">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4">
                                            <p:txEl>
                                              <p:pRg st="1" end="1"/>
                                            </p:txEl>
                                          </p:spTgt>
                                        </p:tgtEl>
                                        <p:attrNameLst>
                                          <p:attrName>r</p:attrName>
                                        </p:attrNameLst>
                                      </p:cBhvr>
                                    </p:animRot>
                                    <p:animRot by="-240000">
                                      <p:cBhvr>
                                        <p:cTn id="23" dur="200" fill="hold">
                                          <p:stCondLst>
                                            <p:cond delay="200"/>
                                          </p:stCondLst>
                                        </p:cTn>
                                        <p:tgtEl>
                                          <p:spTgt spid="4">
                                            <p:txEl>
                                              <p:pRg st="1" end="1"/>
                                            </p:txEl>
                                          </p:spTgt>
                                        </p:tgtEl>
                                        <p:attrNameLst>
                                          <p:attrName>r</p:attrName>
                                        </p:attrNameLst>
                                      </p:cBhvr>
                                    </p:animRot>
                                    <p:animRot by="240000">
                                      <p:cBhvr>
                                        <p:cTn id="24" dur="200" fill="hold">
                                          <p:stCondLst>
                                            <p:cond delay="400"/>
                                          </p:stCondLst>
                                        </p:cTn>
                                        <p:tgtEl>
                                          <p:spTgt spid="4">
                                            <p:txEl>
                                              <p:pRg st="1" end="1"/>
                                            </p:txEl>
                                          </p:spTgt>
                                        </p:tgtEl>
                                        <p:attrNameLst>
                                          <p:attrName>r</p:attrName>
                                        </p:attrNameLst>
                                      </p:cBhvr>
                                    </p:animRot>
                                    <p:animRot by="-240000">
                                      <p:cBhvr>
                                        <p:cTn id="25" dur="200" fill="hold">
                                          <p:stCondLst>
                                            <p:cond delay="600"/>
                                          </p:stCondLst>
                                        </p:cTn>
                                        <p:tgtEl>
                                          <p:spTgt spid="4">
                                            <p:txEl>
                                              <p:pRg st="1" end="1"/>
                                            </p:txEl>
                                          </p:spTgt>
                                        </p:tgtEl>
                                        <p:attrNameLst>
                                          <p:attrName>r</p:attrName>
                                        </p:attrNameLst>
                                      </p:cBhvr>
                                    </p:animRot>
                                    <p:animRot by="120000">
                                      <p:cBhvr>
                                        <p:cTn id="26" dur="200" fill="hold">
                                          <p:stCondLst>
                                            <p:cond delay="800"/>
                                          </p:stCondLst>
                                        </p:cTn>
                                        <p:tgtEl>
                                          <p:spTgt spid="4">
                                            <p:txEl>
                                              <p:pRg st="1" end="1"/>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2"/>
                                        </p:tgtEl>
                                      </p:cBhvr>
                                    </p:animEffect>
                                    <p:animScale>
                                      <p:cBhvr>
                                        <p:cTn id="3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03648" y="1052736"/>
            <a:ext cx="6400800" cy="4824536"/>
          </a:xfrm>
        </p:spPr>
        <p:txBody>
          <a:bodyPr>
            <a:normAutofit fontScale="92500" lnSpcReduction="10000"/>
          </a:bodyPr>
          <a:lstStyle/>
          <a:p>
            <a:pPr algn="l">
              <a:buFont typeface="Arial"/>
              <a:buChar char="•"/>
            </a:pPr>
            <a:r>
              <a:rPr lang="es-MX" b="1" i="0" dirty="0">
                <a:solidFill>
                  <a:srgbClr val="001D35"/>
                </a:solidFill>
                <a:latin typeface="Google Sans"/>
              </a:rPr>
              <a:t>Tipos de transiciones:</a:t>
            </a:r>
            <a:r>
              <a:rPr lang="es-MX" i="0" dirty="0">
                <a:solidFill>
                  <a:srgbClr val="001D35"/>
                </a:solidFill>
                <a:latin typeface="Google Sans"/>
              </a:rPr>
              <a:t> PowerPoint ofrece diferentes categorías, como sutiles, llamativas y de contenido dinámico.</a:t>
            </a:r>
          </a:p>
          <a:p>
            <a:pPr marL="742950" lvl="1" indent="-285750" algn="l">
              <a:buFont typeface="Arial"/>
              <a:buChar char="•"/>
            </a:pPr>
            <a:r>
              <a:rPr lang="es-MX" b="1" dirty="0">
                <a:solidFill>
                  <a:srgbClr val="001D35"/>
                </a:solidFill>
                <a:latin typeface="Google Sans"/>
                <a:hlinkClick r:id="rId2"/>
              </a:rPr>
              <a:t>Desvanecer</a:t>
            </a:r>
            <a:r>
              <a:rPr lang="es-MX" b="1" dirty="0">
                <a:solidFill>
                  <a:srgbClr val="001D35"/>
                </a:solidFill>
                <a:latin typeface="Google Sans"/>
              </a:rPr>
              <a:t>:</a:t>
            </a:r>
            <a:r>
              <a:rPr lang="es-MX" dirty="0">
                <a:solidFill>
                  <a:srgbClr val="001D35"/>
                </a:solidFill>
                <a:latin typeface="Google Sans"/>
              </a:rPr>
              <a:t> La diapositiva anterior se desvanece gradualmente mientras la siguiente aparece.</a:t>
            </a:r>
          </a:p>
          <a:p>
            <a:pPr marL="742950" lvl="1" indent="-285750" algn="l">
              <a:buFont typeface="Arial"/>
              <a:buChar char="•"/>
            </a:pPr>
            <a:r>
              <a:rPr lang="es-MX" b="1" dirty="0">
                <a:solidFill>
                  <a:srgbClr val="001D35"/>
                </a:solidFill>
                <a:latin typeface="Google Sans"/>
                <a:hlinkClick r:id="rId3"/>
              </a:rPr>
              <a:t>Empujar</a:t>
            </a:r>
            <a:r>
              <a:rPr lang="es-MX" b="1" dirty="0">
                <a:solidFill>
                  <a:srgbClr val="001D35"/>
                </a:solidFill>
                <a:latin typeface="Google Sans"/>
              </a:rPr>
              <a:t>:</a:t>
            </a:r>
            <a:r>
              <a:rPr lang="es-MX" dirty="0">
                <a:solidFill>
                  <a:srgbClr val="001D35"/>
                </a:solidFill>
                <a:latin typeface="Google Sans"/>
              </a:rPr>
              <a:t> Una diapositiva parece empujar a la siguiente fuera de la pantalla, con opciones para elegir la dirección del empuje (arriba, abajo, izquierda o derecha).</a:t>
            </a:r>
          </a:p>
          <a:p>
            <a:pPr marL="742950" lvl="1" indent="-285750" algn="l">
              <a:buFont typeface="Arial"/>
              <a:buChar char="•"/>
            </a:pPr>
            <a:r>
              <a:rPr lang="es-MX" b="1" dirty="0">
                <a:solidFill>
                  <a:srgbClr val="001D35"/>
                </a:solidFill>
                <a:latin typeface="Google Sans"/>
                <a:hlinkClick r:id="rId4"/>
              </a:rPr>
              <a:t>Barrer</a:t>
            </a:r>
            <a:r>
              <a:rPr lang="es-MX" b="1" dirty="0">
                <a:solidFill>
                  <a:srgbClr val="001D35"/>
                </a:solidFill>
                <a:latin typeface="Google Sans"/>
              </a:rPr>
              <a:t>:</a:t>
            </a:r>
            <a:r>
              <a:rPr lang="es-MX" dirty="0">
                <a:solidFill>
                  <a:srgbClr val="001D35"/>
                </a:solidFill>
                <a:latin typeface="Google Sans"/>
              </a:rPr>
              <a:t> Limpia el contenido de un área de la diapositiva desde una dirección específica.</a:t>
            </a:r>
          </a:p>
          <a:p>
            <a:pPr marL="742950" lvl="1" indent="-285750" algn="l">
              <a:buFont typeface="Arial"/>
              <a:buChar char="•"/>
            </a:pPr>
            <a:r>
              <a:rPr lang="es-MX" b="1" dirty="0">
                <a:solidFill>
                  <a:srgbClr val="001D35"/>
                </a:solidFill>
                <a:latin typeface="Google Sans"/>
                <a:hlinkClick r:id="rId5"/>
              </a:rPr>
              <a:t>Revelar</a:t>
            </a:r>
            <a:r>
              <a:rPr lang="es-MX" b="1" dirty="0">
                <a:solidFill>
                  <a:srgbClr val="001D35"/>
                </a:solidFill>
                <a:latin typeface="Google Sans"/>
              </a:rPr>
              <a:t>:</a:t>
            </a:r>
            <a:r>
              <a:rPr lang="es-MX" dirty="0">
                <a:solidFill>
                  <a:srgbClr val="001D35"/>
                </a:solidFill>
                <a:latin typeface="Google Sans"/>
              </a:rPr>
              <a:t> La diapositiva anterior revela la siguiente desde una dirección determinada.</a:t>
            </a:r>
          </a:p>
          <a:p>
            <a:pPr marL="742950" lvl="1" indent="-285750" algn="l">
              <a:buFont typeface="Arial"/>
              <a:buChar char="•"/>
            </a:pPr>
            <a:r>
              <a:rPr lang="es-MX" b="1" dirty="0">
                <a:solidFill>
                  <a:srgbClr val="001D35"/>
                </a:solidFill>
                <a:latin typeface="Google Sans"/>
                <a:hlinkClick r:id="rId6"/>
              </a:rPr>
              <a:t>Cubrir</a:t>
            </a:r>
            <a:r>
              <a:rPr lang="es-MX" b="1" dirty="0">
                <a:solidFill>
                  <a:srgbClr val="001D35"/>
                </a:solidFill>
                <a:latin typeface="Google Sans"/>
              </a:rPr>
              <a:t>:</a:t>
            </a:r>
            <a:r>
              <a:rPr lang="es-MX" dirty="0">
                <a:solidFill>
                  <a:srgbClr val="001D35"/>
                </a:solidFill>
                <a:latin typeface="Google Sans"/>
              </a:rPr>
              <a:t> Similar a Revelar, pero con un efecto opuesto.</a:t>
            </a:r>
          </a:p>
          <a:p>
            <a:pPr marL="742950" lvl="1" indent="-285750" algn="l">
              <a:buFont typeface="Arial"/>
              <a:buChar char="•"/>
            </a:pPr>
            <a:r>
              <a:rPr lang="es-MX" b="1" dirty="0">
                <a:solidFill>
                  <a:srgbClr val="001D35"/>
                </a:solidFill>
                <a:latin typeface="Google Sans"/>
                <a:hlinkClick r:id="rId7"/>
              </a:rPr>
              <a:t>Dividir</a:t>
            </a:r>
            <a:r>
              <a:rPr lang="es-MX" b="1" dirty="0">
                <a:solidFill>
                  <a:srgbClr val="001D35"/>
                </a:solidFill>
                <a:latin typeface="Google Sans"/>
              </a:rPr>
              <a:t>:</a:t>
            </a:r>
            <a:r>
              <a:rPr lang="es-MX" dirty="0">
                <a:solidFill>
                  <a:srgbClr val="001D35"/>
                </a:solidFill>
                <a:latin typeface="Google Sans"/>
              </a:rPr>
              <a:t> Divide la diapositiva en dos mitades que se mueven desde una dirección específica.</a:t>
            </a:r>
          </a:p>
          <a:p>
            <a:pPr marL="742950" lvl="1" indent="-285750" algn="l">
              <a:buFont typeface="Arial"/>
              <a:buChar char="•"/>
            </a:pPr>
            <a:r>
              <a:rPr lang="es-MX" b="1" dirty="0">
                <a:solidFill>
                  <a:srgbClr val="001D35"/>
                </a:solidFill>
                <a:latin typeface="Google Sans"/>
                <a:hlinkClick r:id="rId8"/>
              </a:rPr>
              <a:t>Reloj</a:t>
            </a:r>
            <a:r>
              <a:rPr lang="es-MX" b="1" dirty="0">
                <a:solidFill>
                  <a:srgbClr val="001D35"/>
                </a:solidFill>
                <a:latin typeface="Google Sans"/>
              </a:rPr>
              <a:t>:</a:t>
            </a:r>
            <a:r>
              <a:rPr lang="es-MX" dirty="0">
                <a:solidFill>
                  <a:srgbClr val="001D35"/>
                </a:solidFill>
                <a:latin typeface="Google Sans"/>
              </a:rPr>
              <a:t> La diapositiva aparece en un movimiento de reloj, que puede ser en sentido de las agujas del reloj, en sentido contrario o en ambos sentidos. </a:t>
            </a:r>
          </a:p>
          <a:p>
            <a:endParaRPr lang="es-AR" dirty="0"/>
          </a:p>
        </p:txBody>
      </p:sp>
    </p:spTree>
    <p:extLst>
      <p:ext uri="{BB962C8B-B14F-4D97-AF65-F5344CB8AC3E}">
        <p14:creationId xmlns:p14="http://schemas.microsoft.com/office/powerpoint/2010/main" val="271742879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259632" y="1196752"/>
            <a:ext cx="6400800" cy="4536504"/>
          </a:xfrm>
        </p:spPr>
        <p:txBody>
          <a:bodyPr>
            <a:normAutofit fontScale="70000" lnSpcReduction="20000"/>
          </a:bodyPr>
          <a:lstStyle/>
          <a:p>
            <a:pPr algn="l">
              <a:buFont typeface="Arial"/>
              <a:buChar char="•"/>
            </a:pPr>
            <a:r>
              <a:rPr lang="es-MX" b="1" i="0" dirty="0">
                <a:solidFill>
                  <a:srgbClr val="001D35"/>
                </a:solidFill>
                <a:latin typeface="Google Sans"/>
              </a:rPr>
              <a:t>Para aplicar una transición:</a:t>
            </a:r>
            <a:endParaRPr lang="es-MX" i="0" dirty="0">
              <a:solidFill>
                <a:srgbClr val="001D35"/>
              </a:solidFill>
              <a:latin typeface="Google Sans"/>
            </a:endParaRPr>
          </a:p>
          <a:p>
            <a:pPr algn="l" fontAlgn="ctr">
              <a:buFont typeface="Arial"/>
              <a:buChar char="•"/>
            </a:pPr>
            <a:r>
              <a:rPr lang="es-MX" i="0" dirty="0">
                <a:solidFill>
                  <a:srgbClr val="001D35"/>
                </a:solidFill>
                <a:latin typeface="Google Sans"/>
              </a:rPr>
              <a:t>Selecciona la diapositiva a la que quieres añadir el efecto. </a:t>
            </a:r>
            <a:endParaRPr lang="es-MX" i="0" dirty="0">
              <a:solidFill>
                <a:srgbClr val="0B57D0"/>
              </a:solidFill>
              <a:latin typeface="Google Sans"/>
            </a:endParaRPr>
          </a:p>
          <a:p>
            <a:pPr algn="l" fontAlgn="ctr">
              <a:buFont typeface="Arial"/>
              <a:buChar char="•"/>
            </a:pPr>
            <a:r>
              <a:rPr lang="es-MX" i="0" dirty="0">
                <a:solidFill>
                  <a:srgbClr val="001D35"/>
                </a:solidFill>
                <a:latin typeface="Google Sans"/>
              </a:rPr>
              <a:t>Ve a la pestaña "Transiciones" en la barra de menú. </a:t>
            </a:r>
            <a:endParaRPr lang="es-MX" i="0" dirty="0">
              <a:solidFill>
                <a:srgbClr val="0B57D0"/>
              </a:solidFill>
              <a:latin typeface="Google Sans"/>
            </a:endParaRPr>
          </a:p>
          <a:p>
            <a:pPr algn="l" fontAlgn="ctr">
              <a:buFont typeface="Arial"/>
              <a:buChar char="•"/>
            </a:pPr>
            <a:r>
              <a:rPr lang="es-MX" i="0" dirty="0">
                <a:solidFill>
                  <a:srgbClr val="001D35"/>
                </a:solidFill>
                <a:latin typeface="Google Sans"/>
              </a:rPr>
              <a:t>Haz clic en el efecto que desees de la galería de transiciones. PowerPoint mostrará una vista previa automática. </a:t>
            </a:r>
            <a:endParaRPr lang="es-MX" i="0" dirty="0">
              <a:solidFill>
                <a:srgbClr val="0B57D0"/>
              </a:solidFill>
              <a:latin typeface="Google Sans"/>
            </a:endParaRPr>
          </a:p>
          <a:p>
            <a:pPr algn="l" fontAlgn="ctr">
              <a:buFont typeface="Arial"/>
              <a:buChar char="•"/>
            </a:pPr>
            <a:r>
              <a:rPr lang="es-MX" i="0" dirty="0">
                <a:solidFill>
                  <a:srgbClr val="001D35"/>
                </a:solidFill>
                <a:latin typeface="Google Sans"/>
              </a:rPr>
              <a:t>Para modificar la transición, haz clic en "Opciones de efectos" para cambiar la dirección u otras propiedades. </a:t>
            </a:r>
            <a:endParaRPr lang="es-MX" i="0" dirty="0">
              <a:solidFill>
                <a:srgbClr val="0B57D0"/>
              </a:solidFill>
              <a:latin typeface="Google Sans"/>
            </a:endParaRPr>
          </a:p>
          <a:p>
            <a:pPr algn="l">
              <a:buFont typeface="Arial"/>
              <a:buChar char="•"/>
            </a:pPr>
            <a:r>
              <a:rPr lang="es-MX" i="0" dirty="0">
                <a:solidFill>
                  <a:srgbClr val="001D35"/>
                </a:solidFill>
                <a:latin typeface="Google Sans"/>
              </a:rPr>
              <a:t>Puedes hacer clic en "Aplicar a todo" para que la misma transición se use en todas las diapositivas, o configurarla para cada una por separado. </a:t>
            </a:r>
            <a:endParaRPr lang="es-MX" i="0" dirty="0" smtClean="0">
              <a:solidFill>
                <a:srgbClr val="001D35"/>
              </a:solidFill>
              <a:latin typeface="Google Sans"/>
            </a:endParaRPr>
          </a:p>
          <a:p>
            <a:pPr>
              <a:lnSpc>
                <a:spcPct val="115000"/>
              </a:lnSpc>
              <a:spcAft>
                <a:spcPts val="1000"/>
              </a:spcAft>
            </a:pPr>
            <a:r>
              <a:rPr lang="es-AR" u="sng" dirty="0">
                <a:solidFill>
                  <a:srgbClr val="0000FF"/>
                </a:solidFill>
                <a:latin typeface="Calibri"/>
                <a:ea typeface="Calibri"/>
                <a:cs typeface="Times New Roman"/>
                <a:hlinkClick r:id="rId2"/>
              </a:rPr>
              <a:t>https://www.google.com/search?q=que+es+una+transicion+en+power+point+explique+cada+uno&amp;oq=&amp;gs_lcrp=EgZjaHJvbWUqCQgBEEUYOxjCAzIJCAAQRRg7GMIDMgkIARBFGDsYwgMyCQgCEEUYOxjCAzIJCAMQRRg7GMIDMgkIBBBFGDsYwgMyCQgFEEUYOxjCAzIJCAYQRRg7GMIDMgkIBxBFGDsYwgPSAQkzMzg1ajBqMTWoAgiwAgHxBW0-5BJj5Kds&amp;sourceid=chrome&amp;ie=UTF-8</a:t>
            </a:r>
            <a:endParaRPr lang="es-AR" dirty="0">
              <a:latin typeface="Calibri"/>
              <a:ea typeface="Calibri"/>
              <a:cs typeface="Times New Roman"/>
            </a:endParaRPr>
          </a:p>
          <a:p>
            <a:pPr>
              <a:lnSpc>
                <a:spcPct val="115000"/>
              </a:lnSpc>
              <a:spcAft>
                <a:spcPts val="1000"/>
              </a:spcAft>
            </a:pPr>
            <a:r>
              <a:rPr lang="es-AR" dirty="0">
                <a:latin typeface="Calibri"/>
                <a:ea typeface="Calibri"/>
                <a:cs typeface="Times New Roman"/>
              </a:rPr>
              <a:t> </a:t>
            </a:r>
          </a:p>
          <a:p>
            <a:endParaRPr lang="es-AR" dirty="0" smtClean="0"/>
          </a:p>
          <a:p>
            <a:endParaRPr lang="es-AR" dirty="0" smtClean="0"/>
          </a:p>
          <a:p>
            <a:endParaRPr lang="es-AR" dirty="0" smtClean="0"/>
          </a:p>
          <a:p>
            <a:endParaRPr lang="es-AR" dirty="0"/>
          </a:p>
        </p:txBody>
      </p:sp>
    </p:spTree>
    <p:extLst>
      <p:ext uri="{BB962C8B-B14F-4D97-AF65-F5344CB8AC3E}">
        <p14:creationId xmlns:p14="http://schemas.microsoft.com/office/powerpoint/2010/main" val="35666663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AR" dirty="0"/>
          </a:p>
        </p:txBody>
      </p:sp>
      <p:sp>
        <p:nvSpPr>
          <p:cNvPr id="3" name="2 Subtítulo"/>
          <p:cNvSpPr>
            <a:spLocks noGrp="1"/>
          </p:cNvSpPr>
          <p:nvPr>
            <p:ph type="subTitle" idx="1"/>
          </p:nvPr>
        </p:nvSpPr>
        <p:spPr>
          <a:xfrm>
            <a:off x="1371600" y="3861048"/>
            <a:ext cx="6400800" cy="1944216"/>
          </a:xfrm>
        </p:spPr>
        <p:txBody>
          <a:bodyPr>
            <a:normAutofit fontScale="62500" lnSpcReduction="20000"/>
          </a:bodyPr>
          <a:lstStyle/>
          <a:p>
            <a:r>
              <a:rPr lang="es-MX" dirty="0" smtClean="0"/>
              <a:t>  :  </a:t>
            </a:r>
          </a:p>
          <a:p>
            <a:r>
              <a:rPr lang="es-MX" dirty="0" smtClean="0"/>
              <a:t>1 QUE ES</a:t>
            </a:r>
            <a:r>
              <a:rPr lang="es-MX" dirty="0"/>
              <a:t/>
            </a:r>
            <a:br>
              <a:rPr lang="es-MX" dirty="0"/>
            </a:br>
            <a:r>
              <a:rPr lang="es-MX" i="0" dirty="0">
                <a:solidFill>
                  <a:srgbClr val="001D35"/>
                </a:solidFill>
                <a:latin typeface="Google Sans"/>
              </a:rPr>
              <a:t>PowerPoint es un programa de Microsoft que permite diseñar y editar presentaciones multimedia en forma de diapositivas. Los usuarios pueden insertar diversos elementos como texto con diferentes formatos, imágenes, gráficos, tablas, videos y audios, a los que se les pueden añadir transiciones y animaciones para hacerlas más dinámicas.</a:t>
            </a:r>
            <a:endParaRPr lang="es-A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80728"/>
            <a:ext cx="6912768" cy="273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578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circle(in)">
                                      <p:cBhvr>
                                        <p:cTn id="3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75656" y="1412776"/>
            <a:ext cx="6400800" cy="1872208"/>
          </a:xfrm>
        </p:spPr>
        <p:txBody>
          <a:bodyPr/>
          <a:lstStyle/>
          <a:p>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83610"/>
            <a:ext cx="662473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8869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026"/>
                                        </p:tgtEl>
                                        <p:attrNameLst>
                                          <p:attrName>style.opacity</p:attrName>
                                        </p:attrNameLst>
                                      </p:cBhvr>
                                      <p:to>
                                        <p:strVal val="0.5"/>
                                      </p:to>
                                    </p:set>
                                    <p:animEffect filter="image" prLst="opacity: 0.5">
                                      <p:cBhvr rctx="IE">
                                        <p:cTn id="7" dur="indefinite"/>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43607" y="980728"/>
            <a:ext cx="6480721" cy="5328592"/>
          </a:xfrm>
        </p:spPr>
        <p:txBody>
          <a:bodyPr>
            <a:normAutofit fontScale="70000" lnSpcReduction="20000"/>
          </a:bodyPr>
          <a:lstStyle/>
          <a:p>
            <a:pPr algn="l"/>
            <a:r>
              <a:rPr lang="es-MX" i="0" dirty="0">
                <a:solidFill>
                  <a:srgbClr val="001D35"/>
                </a:solidFill>
                <a:latin typeface="Google Sans"/>
              </a:rPr>
              <a:t>¿Para qué sirve?</a:t>
            </a:r>
          </a:p>
          <a:p>
            <a:pPr algn="l">
              <a:buFont typeface="Arial"/>
              <a:buChar char="•"/>
            </a:pPr>
            <a:r>
              <a:rPr lang="es-MX" b="1" i="0" dirty="0">
                <a:solidFill>
                  <a:srgbClr val="001D35"/>
                </a:solidFill>
                <a:latin typeface="Google Sans"/>
              </a:rPr>
              <a:t>Presentar información:</a:t>
            </a:r>
            <a:r>
              <a:rPr lang="es-MX" i="0" dirty="0">
                <a:solidFill>
                  <a:srgbClr val="001D35"/>
                </a:solidFill>
                <a:latin typeface="Google Sans"/>
              </a:rPr>
              <a:t> </a:t>
            </a:r>
          </a:p>
          <a:p>
            <a:pPr algn="l" fontAlgn="ctr">
              <a:buFont typeface="Arial"/>
              <a:buChar char="•"/>
            </a:pPr>
            <a:r>
              <a:rPr lang="es-MX" i="0" dirty="0">
                <a:solidFill>
                  <a:srgbClr val="001D35"/>
                </a:solidFill>
                <a:latin typeface="Google Sans"/>
              </a:rPr>
              <a:t>Ayuda a traducir ideas complejas o datos en elementos visuales fáciles de entender. </a:t>
            </a:r>
            <a:endParaRPr lang="es-MX" i="0" dirty="0">
              <a:solidFill>
                <a:srgbClr val="0B57D0"/>
              </a:solidFill>
              <a:latin typeface="Google Sans"/>
            </a:endParaRPr>
          </a:p>
          <a:p>
            <a:pPr algn="l">
              <a:buFont typeface="Arial"/>
              <a:buChar char="•"/>
            </a:pPr>
            <a:r>
              <a:rPr lang="es-MX" b="1" i="0" dirty="0">
                <a:solidFill>
                  <a:srgbClr val="001D35"/>
                </a:solidFill>
                <a:latin typeface="Google Sans"/>
              </a:rPr>
              <a:t>Proyectos empresariales:</a:t>
            </a:r>
            <a:r>
              <a:rPr lang="es-MX" i="0" dirty="0">
                <a:solidFill>
                  <a:srgbClr val="001D35"/>
                </a:solidFill>
                <a:latin typeface="Google Sans"/>
              </a:rPr>
              <a:t> </a:t>
            </a:r>
          </a:p>
          <a:p>
            <a:pPr algn="l" fontAlgn="ctr">
              <a:buFont typeface="Arial"/>
              <a:buChar char="•"/>
            </a:pPr>
            <a:r>
              <a:rPr lang="es-MX" i="0" dirty="0">
                <a:solidFill>
                  <a:srgbClr val="001D35"/>
                </a:solidFill>
                <a:latin typeface="Google Sans"/>
              </a:rPr>
              <a:t>Es útil para presentar planes de marketing, resultados de proyectos o estrategias en reuniones. </a:t>
            </a:r>
            <a:endParaRPr lang="es-MX" i="0" dirty="0">
              <a:solidFill>
                <a:srgbClr val="0B57D0"/>
              </a:solidFill>
              <a:latin typeface="Google Sans"/>
            </a:endParaRPr>
          </a:p>
          <a:p>
            <a:pPr algn="l"/>
            <a:r>
              <a:rPr lang="es-MX" b="1" i="0" dirty="0">
                <a:solidFill>
                  <a:srgbClr val="001D35"/>
                </a:solidFill>
                <a:latin typeface="Google Sans"/>
              </a:rPr>
              <a:t>Educación:</a:t>
            </a:r>
            <a:r>
              <a:rPr lang="es-MX" i="0" dirty="0">
                <a:solidFill>
                  <a:srgbClr val="001D35"/>
                </a:solidFill>
                <a:latin typeface="Google Sans"/>
              </a:rPr>
              <a:t> </a:t>
            </a:r>
          </a:p>
          <a:p>
            <a:pPr algn="l" fontAlgn="ctr"/>
            <a:r>
              <a:rPr lang="es-MX" i="0" dirty="0">
                <a:solidFill>
                  <a:srgbClr val="001D35"/>
                </a:solidFill>
                <a:latin typeface="Google Sans"/>
              </a:rPr>
              <a:t>Los profesores lo usan para dar clases, explicar conceptos y mantener el compromiso de los estudiantes. </a:t>
            </a:r>
            <a:endParaRPr lang="es-MX" i="0" dirty="0">
              <a:solidFill>
                <a:srgbClr val="0B57D0"/>
              </a:solidFill>
              <a:latin typeface="Google Sans"/>
            </a:endParaRPr>
          </a:p>
          <a:p>
            <a:pPr algn="l"/>
            <a:r>
              <a:rPr lang="es-MX" b="1" i="0" dirty="0">
                <a:solidFill>
                  <a:srgbClr val="001D35"/>
                </a:solidFill>
                <a:latin typeface="Google Sans"/>
              </a:rPr>
              <a:t>Captar la atención:</a:t>
            </a:r>
            <a:r>
              <a:rPr lang="es-MX" i="0" dirty="0">
                <a:solidFill>
                  <a:srgbClr val="001D35"/>
                </a:solidFill>
                <a:latin typeface="Google Sans"/>
              </a:rPr>
              <a:t> </a:t>
            </a:r>
          </a:p>
          <a:p>
            <a:pPr algn="l" fontAlgn="ctr"/>
            <a:r>
              <a:rPr lang="es-MX" i="0" dirty="0">
                <a:solidFill>
                  <a:srgbClr val="001D35"/>
                </a:solidFill>
                <a:latin typeface="Google Sans"/>
              </a:rPr>
              <a:t>Permite que las presentaciones sean más dinámicas y cautivadoras al añadir transiciones, animaciones y sonidos. </a:t>
            </a:r>
            <a:endParaRPr lang="es-MX" i="0" dirty="0">
              <a:solidFill>
                <a:srgbClr val="0B57D0"/>
              </a:solidFill>
              <a:latin typeface="Google Sans"/>
            </a:endParaRPr>
          </a:p>
          <a:p>
            <a:pPr algn="l"/>
            <a:r>
              <a:rPr lang="es-MX" b="1" i="0" dirty="0">
                <a:solidFill>
                  <a:srgbClr val="001D35"/>
                </a:solidFill>
                <a:latin typeface="Google Sans"/>
              </a:rPr>
              <a:t>Comunicación efectiva:</a:t>
            </a:r>
            <a:r>
              <a:rPr lang="es-MX" i="0" dirty="0">
                <a:solidFill>
                  <a:srgbClr val="001D35"/>
                </a:solidFill>
                <a:latin typeface="Google Sans"/>
              </a:rPr>
              <a:t> </a:t>
            </a:r>
          </a:p>
          <a:p>
            <a:pPr algn="l"/>
            <a:r>
              <a:rPr lang="es-MX" i="0" dirty="0">
                <a:solidFill>
                  <a:srgbClr val="001D35"/>
                </a:solidFill>
                <a:latin typeface="Google Sans"/>
              </a:rPr>
              <a:t>Facilita la transmisión de mensajes de manera clara y concisa, resaltando puntos clave. </a:t>
            </a:r>
          </a:p>
          <a:p>
            <a:pPr algn="l"/>
            <a:endParaRPr lang="es-MX" i="0" dirty="0" smtClean="0">
              <a:solidFill>
                <a:srgbClr val="001D35"/>
              </a:solidFill>
              <a:latin typeface="Google Sans"/>
            </a:endParaRPr>
          </a:p>
          <a:p>
            <a:pPr algn="l"/>
            <a:endParaRPr lang="es-MX" i="0" dirty="0" smtClean="0">
              <a:solidFill>
                <a:srgbClr val="001D35"/>
              </a:solidFill>
              <a:latin typeface="Google Sans"/>
            </a:endParaRPr>
          </a:p>
          <a:p>
            <a:pPr algn="l"/>
            <a:endParaRPr lang="es-MX" i="0" dirty="0" smtClean="0">
              <a:solidFill>
                <a:srgbClr val="001D35"/>
              </a:solidFill>
              <a:latin typeface="Google Sans"/>
            </a:endParaRPr>
          </a:p>
          <a:p>
            <a:pPr algn="l"/>
            <a:endParaRPr lang="es-MX" i="0" dirty="0" smtClean="0">
              <a:solidFill>
                <a:srgbClr val="001D35"/>
              </a:solidFill>
              <a:latin typeface="Google Sans"/>
            </a:endParaRPr>
          </a:p>
        </p:txBody>
      </p:sp>
    </p:spTree>
    <p:extLst>
      <p:ext uri="{BB962C8B-B14F-4D97-AF65-F5344CB8AC3E}">
        <p14:creationId xmlns:p14="http://schemas.microsoft.com/office/powerpoint/2010/main" val="7089651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2000"/>
                                        <p:tgtEl>
                                          <p:spTgt spid="3">
                                            <p:txEl>
                                              <p:pRg st="7" end="7"/>
                                            </p:txEl>
                                          </p:spTgt>
                                        </p:tgtEl>
                                      </p:cBhvr>
                                    </p:animEffect>
                                    <p:anim calcmode="lin" valueType="num">
                                      <p:cBhvr>
                                        <p:cTn id="57"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2000"/>
                                        <p:tgtEl>
                                          <p:spTgt spid="3">
                                            <p:txEl>
                                              <p:pRg st="8" end="8"/>
                                            </p:txEl>
                                          </p:spTgt>
                                        </p:tgtEl>
                                      </p:cBhvr>
                                    </p:animEffect>
                                    <p:anim calcmode="lin" valueType="num">
                                      <p:cBhvr>
                                        <p:cTn id="64"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65"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2000"/>
                                        <p:tgtEl>
                                          <p:spTgt spid="3">
                                            <p:txEl>
                                              <p:pRg st="9" end="9"/>
                                            </p:txEl>
                                          </p:spTgt>
                                        </p:tgtEl>
                                      </p:cBhvr>
                                    </p:animEffect>
                                    <p:anim calcmode="lin" valueType="num">
                                      <p:cBhvr>
                                        <p:cTn id="71"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72" dur="2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45"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2000"/>
                                        <p:tgtEl>
                                          <p:spTgt spid="3">
                                            <p:txEl>
                                              <p:pRg st="10" end="10"/>
                                            </p:txEl>
                                          </p:spTgt>
                                        </p:tgtEl>
                                      </p:cBhvr>
                                    </p:animEffect>
                                    <p:anim calcmode="lin" valueType="num">
                                      <p:cBhvr>
                                        <p:cTn id="78" dur="2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79" dur="20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282281" y="1340768"/>
            <a:ext cx="6400800" cy="4176464"/>
          </a:xfrm>
        </p:spPr>
        <p:txBody>
          <a:bodyPr>
            <a:normAutofit/>
          </a:bodyPr>
          <a:lstStyle/>
          <a:p>
            <a:pPr algn="l">
              <a:spcBef>
                <a:spcPts val="264"/>
              </a:spcBef>
            </a:pPr>
            <a:endParaRPr lang="es-AR" dirty="0"/>
          </a:p>
          <a:p>
            <a:pPr>
              <a:lnSpc>
                <a:spcPct val="115000"/>
              </a:lnSpc>
              <a:spcAft>
                <a:spcPts val="1000"/>
              </a:spcAft>
            </a:pPr>
            <a:r>
              <a:rPr lang="es-AR" sz="1100" u="sng" dirty="0">
                <a:solidFill>
                  <a:srgbClr val="0000FF"/>
                </a:solidFill>
                <a:latin typeface="Calibri"/>
                <a:ea typeface="Calibri"/>
                <a:cs typeface="Times New Roman"/>
                <a:hlinkClick r:id="rId2"/>
              </a:rPr>
              <a:t>https://www.google.com/search?q=que+es+power+point+y+cual+es+su+utilidad&amp;oq=que+es+power+point+y+cual+es+su+utilidad&amp;gs_lcrp=EgZjaHJvbWUyBggAEEUYOTIHCAEQIRifBdIBCjIyNDkzajFqMTWoAgiwAgHxBZgeolfqDxZg&amp;sourceid=chrome&amp;ie=UTF-8</a:t>
            </a:r>
            <a:endParaRPr lang="es-AR" sz="1100" dirty="0">
              <a:latin typeface="Calibri"/>
              <a:ea typeface="Calibri"/>
              <a:cs typeface="Times New Roman"/>
            </a:endParaRPr>
          </a:p>
          <a:p>
            <a:pPr>
              <a:lnSpc>
                <a:spcPct val="115000"/>
              </a:lnSpc>
              <a:spcAft>
                <a:spcPts val="1000"/>
              </a:spcAft>
            </a:pPr>
            <a:r>
              <a:rPr lang="es-AR" sz="1100" dirty="0">
                <a:latin typeface="Calibri"/>
                <a:ea typeface="Calibri"/>
                <a:cs typeface="Times New Roman"/>
              </a:rPr>
              <a:t> </a:t>
            </a:r>
          </a:p>
          <a:p>
            <a:pPr algn="l">
              <a:spcBef>
                <a:spcPts val="264"/>
              </a:spcBef>
            </a:pPr>
            <a:endParaRPr lang="es-MX" sz="1100" i="0" dirty="0" smtClean="0">
              <a:solidFill>
                <a:srgbClr val="001D35"/>
              </a:solidFill>
              <a:latin typeface="Google Sans"/>
            </a:endParaRPr>
          </a:p>
          <a:p>
            <a:pPr algn="l">
              <a:spcBef>
                <a:spcPts val="264"/>
              </a:spcBef>
            </a:pPr>
            <a:endParaRPr lang="es-AR" dirty="0"/>
          </a:p>
          <a:p>
            <a:endParaRPr lang="es-AR"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424" y="2924944"/>
            <a:ext cx="3729199" cy="288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49002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 calcmode="lin" valueType="num">
                                      <p:cBhvr>
                                        <p:cTn id="17" dur="500" fill="hold"/>
                                        <p:tgtEl>
                                          <p:spTgt spid="6146"/>
                                        </p:tgtEl>
                                        <p:attrNameLst>
                                          <p:attrName>ppt_w</p:attrName>
                                        </p:attrNameLst>
                                      </p:cBhvr>
                                      <p:tavLst>
                                        <p:tav tm="0">
                                          <p:val>
                                            <p:fltVal val="0"/>
                                          </p:val>
                                        </p:tav>
                                        <p:tav tm="100000">
                                          <p:val>
                                            <p:strVal val="#ppt_w"/>
                                          </p:val>
                                        </p:tav>
                                      </p:tavLst>
                                    </p:anim>
                                    <p:anim calcmode="lin" valueType="num">
                                      <p:cBhvr>
                                        <p:cTn id="18" dur="500" fill="hold"/>
                                        <p:tgtEl>
                                          <p:spTgt spid="6146"/>
                                        </p:tgtEl>
                                        <p:attrNameLst>
                                          <p:attrName>ppt_h</p:attrName>
                                        </p:attrNameLst>
                                      </p:cBhvr>
                                      <p:tavLst>
                                        <p:tav tm="0">
                                          <p:val>
                                            <p:fltVal val="0"/>
                                          </p:val>
                                        </p:tav>
                                        <p:tav tm="100000">
                                          <p:val>
                                            <p:strVal val="#ppt_h"/>
                                          </p:val>
                                        </p:tav>
                                      </p:tavLst>
                                    </p:anim>
                                    <p:animEffect transition="in" filter="fade">
                                      <p:cBhvr>
                                        <p:cTn id="1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02324" y="1052736"/>
            <a:ext cx="6624737" cy="525680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88872" rIns="0" bIns="179331"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001D35"/>
                </a:solidFill>
                <a:effectLst/>
                <a:latin typeface="Google Sans"/>
                <a:cs typeface="Arial" pitchFamily="34" charset="0"/>
              </a:rPr>
              <a:t>2 : CARACTERISTICAS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200" b="1" i="0" u="none" strike="noStrike" cap="none" normalizeH="0" baseline="0" dirty="0" smtClean="0">
              <a:ln>
                <a:noFill/>
              </a:ln>
              <a:solidFill>
                <a:srgbClr val="001D35"/>
              </a:solidFill>
              <a:effectLst/>
              <a:latin typeface="Google Sans"/>
              <a:cs typeface="Arial" pitchFamily="34" charset="0"/>
            </a:endParaRPr>
          </a:p>
          <a:p>
            <a:r>
              <a:rPr lang="es-MX" sz="1200" dirty="0">
                <a:solidFill>
                  <a:srgbClr val="001D35"/>
                </a:solidFill>
                <a:latin typeface="Google Sans"/>
              </a:rPr>
              <a:t>Diseño y contenido</a:t>
            </a:r>
          </a:p>
          <a:p>
            <a:pPr>
              <a:buFont typeface="Arial"/>
              <a:buChar char="•"/>
            </a:pPr>
            <a:r>
              <a:rPr lang="es-MX" sz="1200" b="1" dirty="0">
                <a:solidFill>
                  <a:srgbClr val="001D35"/>
                </a:solidFill>
                <a:latin typeface="Google Sans"/>
              </a:rPr>
              <a:t>Diseño y maquetación de diapositivas:</a:t>
            </a:r>
            <a:r>
              <a:rPr lang="es-MX" sz="1200" dirty="0">
                <a:solidFill>
                  <a:srgbClr val="001D35"/>
                </a:solidFill>
                <a:latin typeface="Google Sans"/>
              </a:rPr>
              <a:t> </a:t>
            </a:r>
          </a:p>
          <a:p>
            <a:pPr fontAlgn="ctr">
              <a:buFont typeface="Arial"/>
              <a:buChar char="•"/>
            </a:pPr>
            <a:r>
              <a:rPr lang="es-MX" sz="1200" dirty="0">
                <a:solidFill>
                  <a:srgbClr val="001D35"/>
                </a:solidFill>
                <a:latin typeface="Google Sans"/>
              </a:rPr>
              <a:t>Permite crear y organizar diapositivas con un diseño visualmente atractivo. </a:t>
            </a:r>
            <a:endParaRPr lang="es-MX" sz="1200" dirty="0">
              <a:solidFill>
                <a:srgbClr val="0B57D0"/>
              </a:solidFill>
              <a:latin typeface="Google Sans"/>
            </a:endParaRPr>
          </a:p>
          <a:p>
            <a:pPr>
              <a:buFont typeface="Arial"/>
              <a:buChar char="•"/>
            </a:pPr>
            <a:r>
              <a:rPr lang="es-MX" sz="1200" b="1" dirty="0">
                <a:solidFill>
                  <a:srgbClr val="001D35"/>
                </a:solidFill>
                <a:latin typeface="Google Sans"/>
              </a:rPr>
              <a:t>Integración multimedia:</a:t>
            </a:r>
            <a:r>
              <a:rPr lang="es-MX" sz="1200" dirty="0">
                <a:solidFill>
                  <a:srgbClr val="001D35"/>
                </a:solidFill>
                <a:latin typeface="Google Sans"/>
              </a:rPr>
              <a:t> </a:t>
            </a:r>
          </a:p>
          <a:p>
            <a:pPr fontAlgn="ctr">
              <a:buFont typeface="Arial"/>
              <a:buChar char="•"/>
            </a:pPr>
            <a:r>
              <a:rPr lang="es-MX" sz="1200" dirty="0">
                <a:solidFill>
                  <a:srgbClr val="001D35"/>
                </a:solidFill>
                <a:latin typeface="Google Sans"/>
              </a:rPr>
              <a:t>Se pueden insertar y editar imágenes, gráficos, audio y video para enriquecer el contenido. </a:t>
            </a:r>
            <a:endParaRPr lang="es-MX" sz="1200" dirty="0">
              <a:solidFill>
                <a:srgbClr val="0B57D0"/>
              </a:solidFill>
              <a:latin typeface="Google Sans"/>
            </a:endParaRPr>
          </a:p>
          <a:p>
            <a:pPr>
              <a:buFont typeface="Arial"/>
              <a:buChar char="•"/>
            </a:pPr>
            <a:r>
              <a:rPr lang="es-MX" sz="1200" b="1" dirty="0">
                <a:solidFill>
                  <a:srgbClr val="001D35"/>
                </a:solidFill>
                <a:latin typeface="Google Sans"/>
              </a:rPr>
              <a:t>Plantillas y elementos gráficos:</a:t>
            </a:r>
            <a:r>
              <a:rPr lang="es-MX" sz="1200" dirty="0">
                <a:solidFill>
                  <a:srgbClr val="001D35"/>
                </a:solidFill>
                <a:latin typeface="Google Sans"/>
              </a:rPr>
              <a:t> </a:t>
            </a:r>
          </a:p>
          <a:p>
            <a:pPr fontAlgn="ctr">
              <a:buFont typeface="Arial"/>
              <a:buChar char="•"/>
            </a:pPr>
            <a:r>
              <a:rPr lang="es-MX" sz="1200" dirty="0">
                <a:solidFill>
                  <a:srgbClr val="001D35"/>
                </a:solidFill>
                <a:latin typeface="Google Sans"/>
              </a:rPr>
              <a:t>Ofrece una amplia gama de plantillas prediseñadas y la posibilidad de usar elementos como SmartArt. </a:t>
            </a:r>
            <a:endParaRPr lang="es-MX" sz="1200" dirty="0">
              <a:solidFill>
                <a:srgbClr val="0B57D0"/>
              </a:solidFill>
              <a:latin typeface="Google Sans"/>
            </a:endParaRPr>
          </a:p>
          <a:p>
            <a:r>
              <a:rPr lang="es-MX" sz="1200" dirty="0">
                <a:solidFill>
                  <a:srgbClr val="001D35"/>
                </a:solidFill>
                <a:latin typeface="Google Sans"/>
              </a:rPr>
              <a:t>Funciones de presentación</a:t>
            </a:r>
          </a:p>
          <a:p>
            <a:pPr>
              <a:buFont typeface="Arial"/>
              <a:buChar char="•"/>
            </a:pPr>
            <a:r>
              <a:rPr lang="es-MX" sz="1200" b="1" dirty="0">
                <a:solidFill>
                  <a:srgbClr val="001D35"/>
                </a:solidFill>
                <a:latin typeface="Google Sans"/>
                <a:hlinkClick r:id="rId2"/>
              </a:rPr>
              <a:t>Animaciones y transiciones</a:t>
            </a:r>
            <a:r>
              <a:rPr lang="es-MX" sz="1200" b="1" dirty="0">
                <a:solidFill>
                  <a:srgbClr val="001D35"/>
                </a:solidFill>
                <a:latin typeface="Google Sans"/>
              </a:rPr>
              <a:t>:</a:t>
            </a:r>
            <a:r>
              <a:rPr lang="es-MX" sz="1200" dirty="0">
                <a:solidFill>
                  <a:srgbClr val="001D35"/>
                </a:solidFill>
                <a:latin typeface="Google Sans"/>
              </a:rPr>
              <a:t> </a:t>
            </a:r>
          </a:p>
          <a:p>
            <a:pPr>
              <a:buFont typeface="Arial"/>
              <a:buChar char="•"/>
            </a:pPr>
            <a:r>
              <a:rPr lang="es-MX" sz="1200" dirty="0">
                <a:solidFill>
                  <a:srgbClr val="001D35"/>
                </a:solidFill>
                <a:latin typeface="Google Sans"/>
              </a:rPr>
              <a:t>Herramientas para animar objetos y hacer transiciones entre diapositivas, ofreciendo un control sobre el ritmo y la fluidez de la presentación.</a:t>
            </a:r>
          </a:p>
          <a:p>
            <a:pPr>
              <a:buFont typeface="Arial"/>
              <a:buChar char="•"/>
            </a:pPr>
            <a:r>
              <a:rPr lang="es-MX" sz="1200" b="1" dirty="0">
                <a:solidFill>
                  <a:srgbClr val="001D35"/>
                </a:solidFill>
                <a:latin typeface="Google Sans"/>
                <a:hlinkClick r:id="rId3"/>
              </a:rPr>
              <a:t>Vista del presentador</a:t>
            </a:r>
            <a:r>
              <a:rPr lang="es-MX" sz="1200" b="1" dirty="0">
                <a:solidFill>
                  <a:srgbClr val="001D35"/>
                </a:solidFill>
                <a:latin typeface="Google Sans"/>
              </a:rPr>
              <a:t>:</a:t>
            </a:r>
            <a:r>
              <a:rPr lang="es-MX" sz="1200" dirty="0">
                <a:solidFill>
                  <a:srgbClr val="001D35"/>
                </a:solidFill>
                <a:latin typeface="Google Sans"/>
              </a:rPr>
              <a:t> </a:t>
            </a:r>
          </a:p>
          <a:p>
            <a:pPr>
              <a:buFont typeface="Arial"/>
              <a:buChar char="•"/>
            </a:pPr>
            <a:r>
              <a:rPr lang="es-MX" sz="1200" dirty="0">
                <a:solidFill>
                  <a:srgbClr val="001D35"/>
                </a:solidFill>
                <a:latin typeface="Google Sans"/>
              </a:rPr>
              <a:t>Permite a quien presenta ver sus notas, la diapositiva actual y la siguiente en su pantalla, mientras la audiencia solo ve la diapositiva principal.</a:t>
            </a:r>
          </a:p>
          <a:p>
            <a:pPr>
              <a:buFont typeface="Arial"/>
              <a:buChar char="•"/>
            </a:pPr>
            <a:r>
              <a:rPr lang="es-MX" sz="1200" b="1" dirty="0">
                <a:solidFill>
                  <a:srgbClr val="001D35"/>
                </a:solidFill>
                <a:latin typeface="Google Sans"/>
              </a:rPr>
              <a:t>Opciones de presentación:</a:t>
            </a:r>
            <a:r>
              <a:rPr lang="es-MX" sz="1200" dirty="0">
                <a:solidFill>
                  <a:srgbClr val="001D35"/>
                </a:solidFill>
                <a:latin typeface="Google Sans"/>
              </a:rPr>
              <a:t> </a:t>
            </a:r>
          </a:p>
          <a:p>
            <a:pPr fontAlgn="ctr">
              <a:buFont typeface="Arial"/>
              <a:buChar char="•"/>
            </a:pPr>
            <a:r>
              <a:rPr lang="es-MX" sz="1200" dirty="0">
                <a:solidFill>
                  <a:srgbClr val="001D35"/>
                </a:solidFill>
                <a:latin typeface="Google Sans"/>
              </a:rPr>
              <a:t>Permite configurar tiempos automáticos, narraciones y otros ajustes para controlar la presentación de forma automática o manual. </a:t>
            </a:r>
            <a:endParaRPr lang="es-MX" sz="1200" dirty="0">
              <a:solidFill>
                <a:srgbClr val="0B57D0"/>
              </a:solidFill>
              <a:latin typeface="Google Sans"/>
            </a:endParaRPr>
          </a:p>
          <a:p>
            <a:r>
              <a:rPr lang="es-MX" sz="1200" dirty="0">
                <a:solidFill>
                  <a:srgbClr val="001D35"/>
                </a:solidFill>
                <a:latin typeface="Google Sans"/>
              </a:rPr>
              <a:t>Colaboración y accesibilidad</a:t>
            </a:r>
          </a:p>
          <a:p>
            <a:pPr>
              <a:buFont typeface="Arial"/>
              <a:buChar char="•"/>
            </a:pPr>
            <a:r>
              <a:rPr lang="es-MX" sz="1200" b="1" dirty="0">
                <a:solidFill>
                  <a:srgbClr val="001D35"/>
                </a:solidFill>
                <a:latin typeface="Google Sans"/>
                <a:hlinkClick r:id="rId4"/>
              </a:rPr>
              <a:t>Colaboración en tiempo real</a:t>
            </a:r>
            <a:r>
              <a:rPr lang="es-MX" sz="1200" b="1" dirty="0">
                <a:solidFill>
                  <a:srgbClr val="001D35"/>
                </a:solidFill>
                <a:latin typeface="Google Sans"/>
              </a:rPr>
              <a:t>:</a:t>
            </a:r>
            <a:r>
              <a:rPr lang="es-MX" sz="1200" dirty="0">
                <a:solidFill>
                  <a:srgbClr val="001D35"/>
                </a:solidFill>
                <a:latin typeface="Google Sans"/>
              </a:rPr>
              <a:t> </a:t>
            </a:r>
          </a:p>
          <a:p>
            <a:pPr fontAlgn="ctr">
              <a:buFont typeface="Arial"/>
              <a:buChar char="•"/>
            </a:pPr>
            <a:r>
              <a:rPr lang="es-MX" sz="1200" dirty="0">
                <a:solidFill>
                  <a:srgbClr val="001D35"/>
                </a:solidFill>
                <a:latin typeface="Google Sans"/>
              </a:rPr>
              <a:t>Permite que varios usuarios trabajen en la misma presentación simultáneamente. </a:t>
            </a:r>
            <a:endParaRPr lang="es-MX" sz="1200" dirty="0">
              <a:solidFill>
                <a:srgbClr val="0B57D0"/>
              </a:solidFill>
              <a:latin typeface="Google Sans"/>
            </a:endParaRPr>
          </a:p>
          <a:p>
            <a:pPr>
              <a:buFont typeface="Arial"/>
              <a:buChar char="•"/>
            </a:pPr>
            <a:r>
              <a:rPr lang="es-MX" sz="1200" b="1" dirty="0">
                <a:solidFill>
                  <a:srgbClr val="001D35"/>
                </a:solidFill>
                <a:latin typeface="Google Sans"/>
                <a:hlinkClick r:id="rId5"/>
              </a:rPr>
              <a:t>Compatibilidad multiplataforma</a:t>
            </a:r>
            <a:r>
              <a:rPr lang="es-MX" sz="1200" b="1" dirty="0">
                <a:solidFill>
                  <a:srgbClr val="001D35"/>
                </a:solidFill>
                <a:latin typeface="Google Sans"/>
              </a:rPr>
              <a:t>:</a:t>
            </a:r>
            <a:r>
              <a:rPr lang="es-MX" sz="1200" dirty="0">
                <a:solidFill>
                  <a:srgbClr val="001D35"/>
                </a:solidFill>
                <a:latin typeface="Google Sans"/>
              </a:rPr>
              <a:t> </a:t>
            </a:r>
          </a:p>
          <a:p>
            <a:pPr>
              <a:buFont typeface="Arial"/>
              <a:buChar char="•"/>
            </a:pPr>
            <a:r>
              <a:rPr lang="es-MX" sz="1200" dirty="0">
                <a:solidFill>
                  <a:srgbClr val="001D35"/>
                </a:solidFill>
                <a:latin typeface="Google Sans"/>
              </a:rPr>
              <a:t>Se puede acceder y editar presentaciones en diferentes dispositivos y sistemas operativos, como con PowerPoint para la Web.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200" b="1" i="0" u="none" strike="noStrike" cap="none" normalizeH="0" baseline="0" dirty="0" smtClean="0">
              <a:ln>
                <a:noFill/>
              </a:ln>
              <a:solidFill>
                <a:srgbClr val="001D35"/>
              </a:solidFill>
              <a:effectLst/>
              <a:latin typeface="Google Sans"/>
              <a:cs typeface="Arial" pitchFamily="34" charset="0"/>
            </a:endParaRPr>
          </a:p>
        </p:txBody>
      </p:sp>
    </p:spTree>
    <p:extLst>
      <p:ext uri="{BB962C8B-B14F-4D97-AF65-F5344CB8AC3E}">
        <p14:creationId xmlns:p14="http://schemas.microsoft.com/office/powerpoint/2010/main" val="20771148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31640" y="980728"/>
            <a:ext cx="6696744" cy="3744416"/>
          </a:xfrm>
        </p:spPr>
        <p:txBody>
          <a:bodyPr>
            <a:normAutofit fontScale="55000" lnSpcReduction="20000"/>
          </a:bodyPr>
          <a:lstStyle/>
          <a:p>
            <a:pPr>
              <a:lnSpc>
                <a:spcPct val="115000"/>
              </a:lnSpc>
              <a:spcAft>
                <a:spcPts val="1000"/>
              </a:spcAft>
            </a:pPr>
            <a:endParaRPr lang="es-AR" u="sng" dirty="0" smtClean="0">
              <a:solidFill>
                <a:srgbClr val="0000FF"/>
              </a:solidFill>
              <a:latin typeface="Calibri"/>
              <a:ea typeface="Calibri"/>
              <a:cs typeface="Times New Roman"/>
            </a:endParaRPr>
          </a:p>
          <a:p>
            <a:pPr>
              <a:lnSpc>
                <a:spcPct val="115000"/>
              </a:lnSpc>
              <a:spcAft>
                <a:spcPts val="1000"/>
              </a:spcAft>
            </a:pPr>
            <a:endParaRPr lang="es-AR" dirty="0">
              <a:latin typeface="Calibri"/>
              <a:ea typeface="Calibri"/>
              <a:cs typeface="Times New Roman"/>
            </a:endParaRPr>
          </a:p>
          <a:p>
            <a:pPr>
              <a:lnSpc>
                <a:spcPct val="115000"/>
              </a:lnSpc>
              <a:spcAft>
                <a:spcPts val="1000"/>
              </a:spcAft>
            </a:pPr>
            <a:r>
              <a:rPr lang="es-AR" dirty="0">
                <a:latin typeface="Calibri"/>
                <a:ea typeface="Calibri"/>
                <a:cs typeface="Times New Roman"/>
              </a:rPr>
              <a:t> </a:t>
            </a:r>
          </a:p>
          <a:p>
            <a:pPr>
              <a:lnSpc>
                <a:spcPct val="115000"/>
              </a:lnSpc>
              <a:spcAft>
                <a:spcPts val="1000"/>
              </a:spcAft>
            </a:pPr>
            <a:r>
              <a:rPr lang="es-MX" dirty="0" smtClean="0"/>
              <a:t>h</a:t>
            </a:r>
            <a:r>
              <a:rPr lang="es-AR" u="sng" dirty="0">
                <a:solidFill>
                  <a:srgbClr val="0000FF"/>
                </a:solidFill>
                <a:latin typeface="Calibri"/>
                <a:ea typeface="Calibri"/>
                <a:cs typeface="Times New Roman"/>
                <a:hlinkClick r:id="rId2"/>
              </a:rPr>
              <a:t>https://www.google.com/search?q=cuales+son+las+caracteristicas+mas+importantes+de+power+point&amp;sca_esv=6e4820828e77e658&amp;ei=L4j2aP-sJZ-G5OUPiLPWkAM&amp;ved=0ahUKEwi_gKK8vLOQAxUfA7kGHYiZFTIQ4dUDCBA&amp;oq=cuales+son+las+caracteristicas+mas+importantes+de+power+point&amp;gs_lp=Egxnd3Mtd2l6LXNlcnAiPWN1YWxlcyBzb24gbGFzIGNhcmFjdGVyaXN0aWNhcyBtYXMgaW1wb3J0YW50ZXMgZGUgcG93ZXIgcG9pbnQyBhAAGBYYHjIIEAAYFhgKGB4yCBAAGIAEGKIESJ-YA1C-MFil3AJwAXgBkAEAmAGbAaABmCqqAQUyNS4yOLgBDMgBAPgBAZgCNqAC0jKoAgrCAh0QABiABBi0AhjUAxjlAhi3AxiKBRjqAhiKA9gBAcICDRAAGIAEGLEDGEMYigXCAhYQLhiABBixAxjRAxhDGIMBGMcBGIoFwgIKEC4YgAQYQxiKBcICEBAAGIAEGLEDGEMYgwEYigXCAgsQABiABBixAxiDAcICCxAuGIAEGLEDGIMBwgIEEAAYA8ICBRAAGIAEwgIKEAAYgAQYQxiKBcICCBAAGIAEGLEDwgIOEAAYgAQYsQMYgwEYigXCAgUQIRigAcICBBAhGBXCAgUQIRifBZgDEvEFu_omMOPtUhS6BgQIARgHkgcENS40OaAHs4UEsgcENC40ObgHwDLCBwkyLTMuMzEuMjDIB-IG&amp;sclient=gws-wiz-serp</a:t>
            </a:r>
            <a:endParaRPr lang="es-AR" dirty="0">
              <a:latin typeface="Calibri"/>
              <a:ea typeface="Calibri"/>
              <a:cs typeface="Times New Roman"/>
            </a:endParaRPr>
          </a:p>
          <a:p>
            <a:pPr>
              <a:lnSpc>
                <a:spcPct val="115000"/>
              </a:lnSpc>
              <a:spcAft>
                <a:spcPts val="1000"/>
              </a:spcAft>
            </a:pPr>
            <a:r>
              <a:rPr lang="es-AR" dirty="0">
                <a:latin typeface="Calibri"/>
                <a:ea typeface="Calibri"/>
                <a:cs typeface="Times New Roman"/>
              </a:rPr>
              <a:t> </a:t>
            </a:r>
          </a:p>
          <a:p>
            <a:endParaRPr lang="es-AR" dirty="0"/>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4301957"/>
            <a:ext cx="2887724"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4505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3">
                                            <p:txEl>
                                              <p:pRg st="2" end="2"/>
                                            </p:txEl>
                                          </p:spTgt>
                                        </p:tgtEl>
                                      </p:cBhvr>
                                    </p:animEffect>
                                    <p:anim calcmode="lin" valueType="num">
                                      <p:cBhvr>
                                        <p:cTn id="7" dur="1822" tmFilter="0,0; 0.14,0.31; 0.43,0.73; 0.71,0.91; 1.0,1.0">
                                          <p:stCondLst>
                                            <p:cond delay="0"/>
                                          </p:stCondLst>
                                        </p:cTn>
                                        <p:tgtEl>
                                          <p:spTgt spid="3">
                                            <p:txEl>
                                              <p:pRg st="2" end="2"/>
                                            </p:txEl>
                                          </p:spTgt>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xEl>
                                              <p:pRg st="2" end="2"/>
                                            </p:txEl>
                                          </p:spTgt>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xEl>
                                              <p:pRg st="2" end="2"/>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xEl>
                                              <p:pRg st="2" end="2"/>
                                            </p:txEl>
                                          </p:spTgt>
                                        </p:tgtEl>
                                        <p:attrNameLst>
                                          <p:attrName>ppt_y</p:attrName>
                                        </p:attrNameLst>
                                      </p:cBhvr>
                                      <p:tavLst>
                                        <p:tav tm="0">
                                          <p:val>
                                            <p:strVal val="ppt_y"/>
                                          </p:val>
                                        </p:tav>
                                        <p:tav tm="100000">
                                          <p:val>
                                            <p:strVal val="ppt_y+ppt_h"/>
                                          </p:val>
                                        </p:tav>
                                      </p:tavLst>
                                    </p:anim>
                                    <p:animScale>
                                      <p:cBhvr>
                                        <p:cTn id="14" dur="26">
                                          <p:stCondLst>
                                            <p:cond delay="620"/>
                                          </p:stCondLst>
                                        </p:cTn>
                                        <p:tgtEl>
                                          <p:spTgt spid="3">
                                            <p:txEl>
                                              <p:pRg st="2" end="2"/>
                                            </p:txEl>
                                          </p:spTgt>
                                        </p:tgtEl>
                                      </p:cBhvr>
                                      <p:to x="100000" y="60000"/>
                                    </p:animScale>
                                    <p:animScale>
                                      <p:cBhvr>
                                        <p:cTn id="15" dur="166" decel="50000">
                                          <p:stCondLst>
                                            <p:cond delay="646"/>
                                          </p:stCondLst>
                                        </p:cTn>
                                        <p:tgtEl>
                                          <p:spTgt spid="3">
                                            <p:txEl>
                                              <p:pRg st="2" end="2"/>
                                            </p:txEl>
                                          </p:spTgt>
                                        </p:tgtEl>
                                      </p:cBhvr>
                                      <p:to x="100000" y="100000"/>
                                    </p:animScale>
                                    <p:animScale>
                                      <p:cBhvr>
                                        <p:cTn id="16" dur="26">
                                          <p:stCondLst>
                                            <p:cond delay="1312"/>
                                          </p:stCondLst>
                                        </p:cTn>
                                        <p:tgtEl>
                                          <p:spTgt spid="3">
                                            <p:txEl>
                                              <p:pRg st="2" end="2"/>
                                            </p:txEl>
                                          </p:spTgt>
                                        </p:tgtEl>
                                      </p:cBhvr>
                                      <p:to x="100000" y="80000"/>
                                    </p:animScale>
                                    <p:animScale>
                                      <p:cBhvr>
                                        <p:cTn id="17" dur="166" decel="50000">
                                          <p:stCondLst>
                                            <p:cond delay="1338"/>
                                          </p:stCondLst>
                                        </p:cTn>
                                        <p:tgtEl>
                                          <p:spTgt spid="3">
                                            <p:txEl>
                                              <p:pRg st="2" end="2"/>
                                            </p:txEl>
                                          </p:spTgt>
                                        </p:tgtEl>
                                      </p:cBhvr>
                                      <p:to x="100000" y="100000"/>
                                    </p:animScale>
                                    <p:animScale>
                                      <p:cBhvr>
                                        <p:cTn id="18" dur="26">
                                          <p:stCondLst>
                                            <p:cond delay="1642"/>
                                          </p:stCondLst>
                                        </p:cTn>
                                        <p:tgtEl>
                                          <p:spTgt spid="3">
                                            <p:txEl>
                                              <p:pRg st="2" end="2"/>
                                            </p:txEl>
                                          </p:spTgt>
                                        </p:tgtEl>
                                      </p:cBhvr>
                                      <p:to x="100000" y="90000"/>
                                    </p:animScale>
                                    <p:animScale>
                                      <p:cBhvr>
                                        <p:cTn id="19" dur="166" decel="50000">
                                          <p:stCondLst>
                                            <p:cond delay="1668"/>
                                          </p:stCondLst>
                                        </p:cTn>
                                        <p:tgtEl>
                                          <p:spTgt spid="3">
                                            <p:txEl>
                                              <p:pRg st="2" end="2"/>
                                            </p:txEl>
                                          </p:spTgt>
                                        </p:tgtEl>
                                      </p:cBhvr>
                                      <p:to x="100000" y="100000"/>
                                    </p:animScale>
                                    <p:animScale>
                                      <p:cBhvr>
                                        <p:cTn id="20" dur="26">
                                          <p:stCondLst>
                                            <p:cond delay="1808"/>
                                          </p:stCondLst>
                                        </p:cTn>
                                        <p:tgtEl>
                                          <p:spTgt spid="3">
                                            <p:txEl>
                                              <p:pRg st="2" end="2"/>
                                            </p:txEl>
                                          </p:spTgt>
                                        </p:tgtEl>
                                      </p:cBhvr>
                                      <p:to x="100000" y="95000"/>
                                    </p:animScale>
                                    <p:animScale>
                                      <p:cBhvr>
                                        <p:cTn id="21" dur="166" decel="50000">
                                          <p:stCondLst>
                                            <p:cond delay="1834"/>
                                          </p:stCondLst>
                                        </p:cTn>
                                        <p:tgtEl>
                                          <p:spTgt spid="3">
                                            <p:txEl>
                                              <p:pRg st="2" end="2"/>
                                            </p:txEl>
                                          </p:spTgt>
                                        </p:tgtEl>
                                      </p:cBhvr>
                                      <p:to x="100000" y="100000"/>
                                    </p:animScale>
                                    <p:set>
                                      <p:cBhvr>
                                        <p:cTn id="22"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grpId="0" nodeType="clickEffect">
                                  <p:stCondLst>
                                    <p:cond delay="0"/>
                                  </p:stCondLst>
                                  <p:childTnLst>
                                    <p:animEffect transition="out" filter="wipe(down)">
                                      <p:cBhvr>
                                        <p:cTn id="26" dur="180" accel="50000">
                                          <p:stCondLst>
                                            <p:cond delay="1820"/>
                                          </p:stCondLst>
                                        </p:cTn>
                                        <p:tgtEl>
                                          <p:spTgt spid="3">
                                            <p:txEl>
                                              <p:pRg st="3" end="3"/>
                                            </p:txEl>
                                          </p:spTgt>
                                        </p:tgtEl>
                                      </p:cBhvr>
                                    </p:animEffect>
                                    <p:anim calcmode="lin" valueType="num">
                                      <p:cBhvr>
                                        <p:cTn id="27" dur="1822" tmFilter="0,0; 0.14,0.31; 0.43,0.73; 0.71,0.91; 1.0,1.0">
                                          <p:stCondLst>
                                            <p:cond delay="0"/>
                                          </p:stCondLst>
                                        </p:cTn>
                                        <p:tgtEl>
                                          <p:spTgt spid="3">
                                            <p:txEl>
                                              <p:pRg st="3" end="3"/>
                                            </p:txEl>
                                          </p:spTgt>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3">
                                            <p:txEl>
                                              <p:pRg st="3" end="3"/>
                                            </p:txEl>
                                          </p:spTgt>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3">
                                            <p:txEl>
                                              <p:pRg st="3" end="3"/>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3">
                                            <p:txEl>
                                              <p:pRg st="3" end="3"/>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3">
                                            <p:txEl>
                                              <p:pRg st="3" end="3"/>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3">
                                            <p:txEl>
                                              <p:pRg st="3" end="3"/>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3">
                                            <p:txEl>
                                              <p:pRg st="3" end="3"/>
                                            </p:txEl>
                                          </p:spTgt>
                                        </p:tgtEl>
                                        <p:attrNameLst>
                                          <p:attrName>ppt_y</p:attrName>
                                        </p:attrNameLst>
                                      </p:cBhvr>
                                      <p:tavLst>
                                        <p:tav tm="0">
                                          <p:val>
                                            <p:strVal val="ppt_y"/>
                                          </p:val>
                                        </p:tav>
                                        <p:tav tm="100000">
                                          <p:val>
                                            <p:strVal val="ppt_y+ppt_h"/>
                                          </p:val>
                                        </p:tav>
                                      </p:tavLst>
                                    </p:anim>
                                    <p:animScale>
                                      <p:cBhvr>
                                        <p:cTn id="34" dur="26">
                                          <p:stCondLst>
                                            <p:cond delay="620"/>
                                          </p:stCondLst>
                                        </p:cTn>
                                        <p:tgtEl>
                                          <p:spTgt spid="3">
                                            <p:txEl>
                                              <p:pRg st="3" end="3"/>
                                            </p:txEl>
                                          </p:spTgt>
                                        </p:tgtEl>
                                      </p:cBhvr>
                                      <p:to x="100000" y="60000"/>
                                    </p:animScale>
                                    <p:animScale>
                                      <p:cBhvr>
                                        <p:cTn id="35" dur="166" decel="50000">
                                          <p:stCondLst>
                                            <p:cond delay="646"/>
                                          </p:stCondLst>
                                        </p:cTn>
                                        <p:tgtEl>
                                          <p:spTgt spid="3">
                                            <p:txEl>
                                              <p:pRg st="3" end="3"/>
                                            </p:txEl>
                                          </p:spTgt>
                                        </p:tgtEl>
                                      </p:cBhvr>
                                      <p:to x="100000" y="100000"/>
                                    </p:animScale>
                                    <p:animScale>
                                      <p:cBhvr>
                                        <p:cTn id="36" dur="26">
                                          <p:stCondLst>
                                            <p:cond delay="1312"/>
                                          </p:stCondLst>
                                        </p:cTn>
                                        <p:tgtEl>
                                          <p:spTgt spid="3">
                                            <p:txEl>
                                              <p:pRg st="3" end="3"/>
                                            </p:txEl>
                                          </p:spTgt>
                                        </p:tgtEl>
                                      </p:cBhvr>
                                      <p:to x="100000" y="80000"/>
                                    </p:animScale>
                                    <p:animScale>
                                      <p:cBhvr>
                                        <p:cTn id="37" dur="166" decel="50000">
                                          <p:stCondLst>
                                            <p:cond delay="1338"/>
                                          </p:stCondLst>
                                        </p:cTn>
                                        <p:tgtEl>
                                          <p:spTgt spid="3">
                                            <p:txEl>
                                              <p:pRg st="3" end="3"/>
                                            </p:txEl>
                                          </p:spTgt>
                                        </p:tgtEl>
                                      </p:cBhvr>
                                      <p:to x="100000" y="100000"/>
                                    </p:animScale>
                                    <p:animScale>
                                      <p:cBhvr>
                                        <p:cTn id="38" dur="26">
                                          <p:stCondLst>
                                            <p:cond delay="1642"/>
                                          </p:stCondLst>
                                        </p:cTn>
                                        <p:tgtEl>
                                          <p:spTgt spid="3">
                                            <p:txEl>
                                              <p:pRg st="3" end="3"/>
                                            </p:txEl>
                                          </p:spTgt>
                                        </p:tgtEl>
                                      </p:cBhvr>
                                      <p:to x="100000" y="90000"/>
                                    </p:animScale>
                                    <p:animScale>
                                      <p:cBhvr>
                                        <p:cTn id="39" dur="166" decel="50000">
                                          <p:stCondLst>
                                            <p:cond delay="1668"/>
                                          </p:stCondLst>
                                        </p:cTn>
                                        <p:tgtEl>
                                          <p:spTgt spid="3">
                                            <p:txEl>
                                              <p:pRg st="3" end="3"/>
                                            </p:txEl>
                                          </p:spTgt>
                                        </p:tgtEl>
                                      </p:cBhvr>
                                      <p:to x="100000" y="100000"/>
                                    </p:animScale>
                                    <p:animScale>
                                      <p:cBhvr>
                                        <p:cTn id="40" dur="26">
                                          <p:stCondLst>
                                            <p:cond delay="1808"/>
                                          </p:stCondLst>
                                        </p:cTn>
                                        <p:tgtEl>
                                          <p:spTgt spid="3">
                                            <p:txEl>
                                              <p:pRg st="3" end="3"/>
                                            </p:txEl>
                                          </p:spTgt>
                                        </p:tgtEl>
                                      </p:cBhvr>
                                      <p:to x="100000" y="95000"/>
                                    </p:animScale>
                                    <p:animScale>
                                      <p:cBhvr>
                                        <p:cTn id="41" dur="166" decel="50000">
                                          <p:stCondLst>
                                            <p:cond delay="1834"/>
                                          </p:stCondLst>
                                        </p:cTn>
                                        <p:tgtEl>
                                          <p:spTgt spid="3">
                                            <p:txEl>
                                              <p:pRg st="3" end="3"/>
                                            </p:txEl>
                                          </p:spTgt>
                                        </p:tgtEl>
                                      </p:cBhvr>
                                      <p:to x="100000" y="100000"/>
                                    </p:animScale>
                                    <p:set>
                                      <p:cBhvr>
                                        <p:cTn id="42"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6" presetClass="exit" presetSubtype="0" fill="hold" grpId="0" nodeType="clickEffect">
                                  <p:stCondLst>
                                    <p:cond delay="0"/>
                                  </p:stCondLst>
                                  <p:childTnLst>
                                    <p:animEffect transition="out" filter="wipe(down)">
                                      <p:cBhvr>
                                        <p:cTn id="46" dur="180" accel="50000">
                                          <p:stCondLst>
                                            <p:cond delay="1820"/>
                                          </p:stCondLst>
                                        </p:cTn>
                                        <p:tgtEl>
                                          <p:spTgt spid="3">
                                            <p:txEl>
                                              <p:pRg st="4" end="4"/>
                                            </p:txEl>
                                          </p:spTgt>
                                        </p:tgtEl>
                                      </p:cBhvr>
                                    </p:animEffect>
                                    <p:anim calcmode="lin" valueType="num">
                                      <p:cBhvr>
                                        <p:cTn id="47" dur="1822" tmFilter="0,0; 0.14,0.31; 0.43,0.73; 0.71,0.91; 1.0,1.0">
                                          <p:stCondLst>
                                            <p:cond delay="0"/>
                                          </p:stCondLst>
                                        </p:cTn>
                                        <p:tgtEl>
                                          <p:spTgt spid="3">
                                            <p:txEl>
                                              <p:pRg st="4" end="4"/>
                                            </p:txEl>
                                          </p:spTgt>
                                        </p:tgtEl>
                                        <p:attrNameLst>
                                          <p:attrName>ppt_x</p:attrName>
                                        </p:attrNameLst>
                                      </p:cBhvr>
                                      <p:tavLst>
                                        <p:tav tm="0">
                                          <p:val>
                                            <p:strVal val="ppt_x"/>
                                          </p:val>
                                        </p:tav>
                                        <p:tav tm="100000">
                                          <p:val>
                                            <p:strVal val="#ppt_x+0.25"/>
                                          </p:val>
                                        </p:tav>
                                      </p:tavLst>
                                    </p:anim>
                                    <p:anim calcmode="lin" valueType="num">
                                      <p:cBhvr>
                                        <p:cTn id="48" dur="178">
                                          <p:stCondLst>
                                            <p:cond delay="1822"/>
                                          </p:stCondLst>
                                        </p:cTn>
                                        <p:tgtEl>
                                          <p:spTgt spid="3">
                                            <p:txEl>
                                              <p:pRg st="4" end="4"/>
                                            </p:txEl>
                                          </p:spTgt>
                                        </p:tgtEl>
                                        <p:attrNameLst>
                                          <p:attrName>ppt_x</p:attrName>
                                        </p:attrNameLst>
                                      </p:cBhvr>
                                      <p:tavLst>
                                        <p:tav tm="0">
                                          <p:val>
                                            <p:strVal val="ppt_x"/>
                                          </p:val>
                                        </p:tav>
                                        <p:tav tm="100000">
                                          <p:val>
                                            <p:strVal val="ppt_x"/>
                                          </p:val>
                                        </p:tav>
                                      </p:tavLst>
                                    </p:anim>
                                    <p:anim calcmode="lin" valueType="num">
                                      <p:cBhvr>
                                        <p:cTn id="49" dur="664" tmFilter="0.0,0.0;0.25,0.07;0.50,0.2;0.75,0.467;1.0,1.0">
                                          <p:stCondLst>
                                            <p:cond delay="0"/>
                                          </p:stCondLst>
                                        </p:cTn>
                                        <p:tgtEl>
                                          <p:spTgt spid="3">
                                            <p:txEl>
                                              <p:pRg st="4" end="4"/>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0" dur="664" tmFilter="0, 0; 0.125,0.2665; 0.25,0.4; 0.375,0.465; 0.5,0.5;  0.625,0.535; 0.75,0.6; 0.875,0.7335; 1,1">
                                          <p:stCondLst>
                                            <p:cond delay="664"/>
                                          </p:stCondLst>
                                        </p:cTn>
                                        <p:tgtEl>
                                          <p:spTgt spid="3">
                                            <p:txEl>
                                              <p:pRg st="4" end="4"/>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1" dur="332" tmFilter="0, 0; 0.125,0.2665; 0.25,0.4; 0.375,0.465; 0.5,0.5;  0.625,0.535; 0.75,0.6; 0.875,0.7335; 1,1">
                                          <p:stCondLst>
                                            <p:cond delay="1324"/>
                                          </p:stCondLst>
                                        </p:cTn>
                                        <p:tgtEl>
                                          <p:spTgt spid="3">
                                            <p:txEl>
                                              <p:pRg st="4" end="4"/>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2" dur="164" tmFilter="0, 0; 0.125,0.2665; 0.25,0.4; 0.375,0.465; 0.5,0.5;  0.625,0.535; 0.75,0.6; 0.875,0.7335; 1,1">
                                          <p:stCondLst>
                                            <p:cond delay="1656"/>
                                          </p:stCondLst>
                                        </p:cTn>
                                        <p:tgtEl>
                                          <p:spTgt spid="3">
                                            <p:txEl>
                                              <p:pRg st="4" end="4"/>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3" dur="180" accel="50000">
                                          <p:stCondLst>
                                            <p:cond delay="1820"/>
                                          </p:stCondLst>
                                        </p:cTn>
                                        <p:tgtEl>
                                          <p:spTgt spid="3">
                                            <p:txEl>
                                              <p:pRg st="4" end="4"/>
                                            </p:txEl>
                                          </p:spTgt>
                                        </p:tgtEl>
                                        <p:attrNameLst>
                                          <p:attrName>ppt_y</p:attrName>
                                        </p:attrNameLst>
                                      </p:cBhvr>
                                      <p:tavLst>
                                        <p:tav tm="0">
                                          <p:val>
                                            <p:strVal val="ppt_y"/>
                                          </p:val>
                                        </p:tav>
                                        <p:tav tm="100000">
                                          <p:val>
                                            <p:strVal val="ppt_y+ppt_h"/>
                                          </p:val>
                                        </p:tav>
                                      </p:tavLst>
                                    </p:anim>
                                    <p:animScale>
                                      <p:cBhvr>
                                        <p:cTn id="54" dur="26">
                                          <p:stCondLst>
                                            <p:cond delay="620"/>
                                          </p:stCondLst>
                                        </p:cTn>
                                        <p:tgtEl>
                                          <p:spTgt spid="3">
                                            <p:txEl>
                                              <p:pRg st="4" end="4"/>
                                            </p:txEl>
                                          </p:spTgt>
                                        </p:tgtEl>
                                      </p:cBhvr>
                                      <p:to x="100000" y="60000"/>
                                    </p:animScale>
                                    <p:animScale>
                                      <p:cBhvr>
                                        <p:cTn id="55" dur="166" decel="50000">
                                          <p:stCondLst>
                                            <p:cond delay="646"/>
                                          </p:stCondLst>
                                        </p:cTn>
                                        <p:tgtEl>
                                          <p:spTgt spid="3">
                                            <p:txEl>
                                              <p:pRg st="4" end="4"/>
                                            </p:txEl>
                                          </p:spTgt>
                                        </p:tgtEl>
                                      </p:cBhvr>
                                      <p:to x="100000" y="100000"/>
                                    </p:animScale>
                                    <p:animScale>
                                      <p:cBhvr>
                                        <p:cTn id="56" dur="26">
                                          <p:stCondLst>
                                            <p:cond delay="1312"/>
                                          </p:stCondLst>
                                        </p:cTn>
                                        <p:tgtEl>
                                          <p:spTgt spid="3">
                                            <p:txEl>
                                              <p:pRg st="4" end="4"/>
                                            </p:txEl>
                                          </p:spTgt>
                                        </p:tgtEl>
                                      </p:cBhvr>
                                      <p:to x="100000" y="80000"/>
                                    </p:animScale>
                                    <p:animScale>
                                      <p:cBhvr>
                                        <p:cTn id="57" dur="166" decel="50000">
                                          <p:stCondLst>
                                            <p:cond delay="1338"/>
                                          </p:stCondLst>
                                        </p:cTn>
                                        <p:tgtEl>
                                          <p:spTgt spid="3">
                                            <p:txEl>
                                              <p:pRg st="4" end="4"/>
                                            </p:txEl>
                                          </p:spTgt>
                                        </p:tgtEl>
                                      </p:cBhvr>
                                      <p:to x="100000" y="100000"/>
                                    </p:animScale>
                                    <p:animScale>
                                      <p:cBhvr>
                                        <p:cTn id="58" dur="26">
                                          <p:stCondLst>
                                            <p:cond delay="1642"/>
                                          </p:stCondLst>
                                        </p:cTn>
                                        <p:tgtEl>
                                          <p:spTgt spid="3">
                                            <p:txEl>
                                              <p:pRg st="4" end="4"/>
                                            </p:txEl>
                                          </p:spTgt>
                                        </p:tgtEl>
                                      </p:cBhvr>
                                      <p:to x="100000" y="90000"/>
                                    </p:animScale>
                                    <p:animScale>
                                      <p:cBhvr>
                                        <p:cTn id="59" dur="166" decel="50000">
                                          <p:stCondLst>
                                            <p:cond delay="1668"/>
                                          </p:stCondLst>
                                        </p:cTn>
                                        <p:tgtEl>
                                          <p:spTgt spid="3">
                                            <p:txEl>
                                              <p:pRg st="4" end="4"/>
                                            </p:txEl>
                                          </p:spTgt>
                                        </p:tgtEl>
                                      </p:cBhvr>
                                      <p:to x="100000" y="100000"/>
                                    </p:animScale>
                                    <p:animScale>
                                      <p:cBhvr>
                                        <p:cTn id="60" dur="26">
                                          <p:stCondLst>
                                            <p:cond delay="1808"/>
                                          </p:stCondLst>
                                        </p:cTn>
                                        <p:tgtEl>
                                          <p:spTgt spid="3">
                                            <p:txEl>
                                              <p:pRg st="4" end="4"/>
                                            </p:txEl>
                                          </p:spTgt>
                                        </p:tgtEl>
                                      </p:cBhvr>
                                      <p:to x="100000" y="95000"/>
                                    </p:animScale>
                                    <p:animScale>
                                      <p:cBhvr>
                                        <p:cTn id="61" dur="166" decel="50000">
                                          <p:stCondLst>
                                            <p:cond delay="1834"/>
                                          </p:stCondLst>
                                        </p:cTn>
                                        <p:tgtEl>
                                          <p:spTgt spid="3">
                                            <p:txEl>
                                              <p:pRg st="4" end="4"/>
                                            </p:txEl>
                                          </p:spTgt>
                                        </p:tgtEl>
                                      </p:cBhvr>
                                      <p:to x="100000" y="100000"/>
                                    </p:animScale>
                                    <p:set>
                                      <p:cBhvr>
                                        <p:cTn id="62"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1" presetClass="exit" presetSubtype="0" fill="hold" nodeType="clickEffect">
                                  <p:stCondLst>
                                    <p:cond delay="0"/>
                                  </p:stCondLst>
                                  <p:childTnLst>
                                    <p:anim calcmode="lin" valueType="num">
                                      <p:cBhvr>
                                        <p:cTn id="66" dur="1000"/>
                                        <p:tgtEl>
                                          <p:spTgt spid="3078"/>
                                        </p:tgtEl>
                                        <p:attrNameLst>
                                          <p:attrName>ppt_w</p:attrName>
                                        </p:attrNameLst>
                                      </p:cBhvr>
                                      <p:tavLst>
                                        <p:tav tm="0">
                                          <p:val>
                                            <p:strVal val="ppt_w"/>
                                          </p:val>
                                        </p:tav>
                                        <p:tav tm="100000">
                                          <p:val>
                                            <p:fltVal val="0"/>
                                          </p:val>
                                        </p:tav>
                                      </p:tavLst>
                                    </p:anim>
                                    <p:anim calcmode="lin" valueType="num">
                                      <p:cBhvr>
                                        <p:cTn id="67" dur="1000"/>
                                        <p:tgtEl>
                                          <p:spTgt spid="3078"/>
                                        </p:tgtEl>
                                        <p:attrNameLst>
                                          <p:attrName>ppt_h</p:attrName>
                                        </p:attrNameLst>
                                      </p:cBhvr>
                                      <p:tavLst>
                                        <p:tav tm="0">
                                          <p:val>
                                            <p:strVal val="ppt_h"/>
                                          </p:val>
                                        </p:tav>
                                        <p:tav tm="100000">
                                          <p:val>
                                            <p:fltVal val="0"/>
                                          </p:val>
                                        </p:tav>
                                      </p:tavLst>
                                    </p:anim>
                                    <p:anim calcmode="lin" valueType="num">
                                      <p:cBhvr>
                                        <p:cTn id="68" dur="1000"/>
                                        <p:tgtEl>
                                          <p:spTgt spid="3078"/>
                                        </p:tgtEl>
                                        <p:attrNameLst>
                                          <p:attrName>style.rotation</p:attrName>
                                        </p:attrNameLst>
                                      </p:cBhvr>
                                      <p:tavLst>
                                        <p:tav tm="0">
                                          <p:val>
                                            <p:fltVal val="0"/>
                                          </p:val>
                                        </p:tav>
                                        <p:tav tm="100000">
                                          <p:val>
                                            <p:fltVal val="90"/>
                                          </p:val>
                                        </p:tav>
                                      </p:tavLst>
                                    </p:anim>
                                    <p:animEffect transition="out" filter="fade">
                                      <p:cBhvr>
                                        <p:cTn id="69" dur="1000"/>
                                        <p:tgtEl>
                                          <p:spTgt spid="3078"/>
                                        </p:tgtEl>
                                      </p:cBhvr>
                                    </p:animEffect>
                                    <p:set>
                                      <p:cBhvr>
                                        <p:cTn id="70" dur="1" fill="hold">
                                          <p:stCondLst>
                                            <p:cond delay="999"/>
                                          </p:stCondLst>
                                        </p:cTn>
                                        <p:tgtEl>
                                          <p:spTgt spid="30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259632" y="1052736"/>
            <a:ext cx="6472808" cy="4824536"/>
          </a:xfrm>
        </p:spPr>
        <p:txBody>
          <a:bodyPr>
            <a:normAutofit fontScale="77500" lnSpcReduction="20000"/>
          </a:bodyPr>
          <a:lstStyle/>
          <a:p>
            <a:pPr algn="l"/>
            <a:r>
              <a:rPr lang="es-MX" b="1" i="0" dirty="0" smtClean="0">
                <a:solidFill>
                  <a:srgbClr val="001D35"/>
                </a:solidFill>
                <a:latin typeface="Google Sans"/>
              </a:rPr>
              <a:t>3  :  Elementos </a:t>
            </a:r>
            <a:r>
              <a:rPr lang="es-MX" b="1" i="0" dirty="0">
                <a:solidFill>
                  <a:srgbClr val="001D35"/>
                </a:solidFill>
                <a:latin typeface="Google Sans"/>
              </a:rPr>
              <a:t>de PowerPoint y sus funciones</a:t>
            </a:r>
            <a:endParaRPr lang="es-MX" i="0" dirty="0">
              <a:solidFill>
                <a:srgbClr val="001D35"/>
              </a:solidFill>
              <a:latin typeface="Google Sans"/>
            </a:endParaRPr>
          </a:p>
          <a:p>
            <a:pPr algn="l">
              <a:buFont typeface="Arial"/>
              <a:buChar char="•"/>
            </a:pPr>
            <a:r>
              <a:rPr lang="es-MX" b="1" i="0" dirty="0">
                <a:solidFill>
                  <a:srgbClr val="001D35"/>
                </a:solidFill>
                <a:latin typeface="Google Sans"/>
                <a:hlinkClick r:id="rId2"/>
              </a:rPr>
              <a:t>Diapositivas</a:t>
            </a:r>
            <a:r>
              <a:rPr lang="es-MX" b="1" i="0" dirty="0">
                <a:solidFill>
                  <a:srgbClr val="001D35"/>
                </a:solidFill>
                <a:latin typeface="Google Sans"/>
              </a:rPr>
              <a:t>:</a:t>
            </a:r>
            <a:r>
              <a:rPr lang="es-MX" i="0" dirty="0">
                <a:solidFill>
                  <a:srgbClr val="001D35"/>
                </a:solidFill>
                <a:latin typeface="Google Sans"/>
              </a:rPr>
              <a:t> Son las "páginas" de tu presentación donde se coloca todo el contenido. Su función es transmitir una parte del mensaje.</a:t>
            </a:r>
          </a:p>
          <a:p>
            <a:pPr algn="l">
              <a:buFont typeface="Arial"/>
              <a:buChar char="•"/>
            </a:pPr>
            <a:r>
              <a:rPr lang="es-MX" b="1" i="0" dirty="0">
                <a:solidFill>
                  <a:srgbClr val="001D35"/>
                </a:solidFill>
                <a:latin typeface="Google Sans"/>
                <a:hlinkClick r:id="rId3"/>
              </a:rPr>
              <a:t>Texto</a:t>
            </a:r>
            <a:r>
              <a:rPr lang="es-MX" b="1" i="0" dirty="0">
                <a:solidFill>
                  <a:srgbClr val="001D35"/>
                </a:solidFill>
                <a:latin typeface="Google Sans"/>
              </a:rPr>
              <a:t>:</a:t>
            </a:r>
            <a:r>
              <a:rPr lang="es-MX" i="0" dirty="0">
                <a:solidFill>
                  <a:srgbClr val="001D35"/>
                </a:solidFill>
                <a:latin typeface="Google Sans"/>
              </a:rPr>
              <a:t> Incluye títulos, viñetas y explicaciones. Se puede agregar y dar formato a este contenido para que sea claro y fácil de leer.</a:t>
            </a:r>
          </a:p>
          <a:p>
            <a:pPr algn="l">
              <a:buFont typeface="Arial"/>
              <a:buChar char="•"/>
            </a:pPr>
            <a:r>
              <a:rPr lang="es-MX" b="1" i="0" dirty="0">
                <a:solidFill>
                  <a:srgbClr val="001D35"/>
                </a:solidFill>
                <a:latin typeface="Google Sans"/>
                <a:hlinkClick r:id="rId4"/>
              </a:rPr>
              <a:t>Imágenes y Gráficos</a:t>
            </a:r>
            <a:r>
              <a:rPr lang="es-MX" b="1" i="0" dirty="0">
                <a:solidFill>
                  <a:srgbClr val="001D35"/>
                </a:solidFill>
                <a:latin typeface="Google Sans"/>
              </a:rPr>
              <a:t>:</a:t>
            </a:r>
            <a:r>
              <a:rPr lang="es-MX" i="0" dirty="0">
                <a:solidFill>
                  <a:srgbClr val="001D35"/>
                </a:solidFill>
                <a:latin typeface="Google Sans"/>
              </a:rPr>
              <a:t> Se pueden insertar fotos, iconos, ilustraciones, tablas y otros elementos visuales. Su función es realzar el significado del contenido y convertir datos en elementos más fáciles de comprender.</a:t>
            </a:r>
          </a:p>
          <a:p>
            <a:pPr algn="l">
              <a:buFont typeface="Arial"/>
              <a:buChar char="•"/>
            </a:pPr>
            <a:r>
              <a:rPr lang="es-MX" b="1" i="0" dirty="0">
                <a:solidFill>
                  <a:srgbClr val="001D35"/>
                </a:solidFill>
                <a:latin typeface="Google Sans"/>
                <a:hlinkClick r:id="rId5"/>
              </a:rPr>
              <a:t>Multimedia</a:t>
            </a:r>
            <a:r>
              <a:rPr lang="es-MX" b="1" i="0" dirty="0">
                <a:solidFill>
                  <a:srgbClr val="001D35"/>
                </a:solidFill>
                <a:latin typeface="Google Sans"/>
              </a:rPr>
              <a:t>:</a:t>
            </a:r>
            <a:r>
              <a:rPr lang="es-MX" i="0" dirty="0">
                <a:solidFill>
                  <a:srgbClr val="001D35"/>
                </a:solidFill>
                <a:latin typeface="Google Sans"/>
              </a:rPr>
              <a:t> Permite añadir clips de audio y video a las diapositivas para añadir variedad y aumentar la participación del público.</a:t>
            </a:r>
          </a:p>
          <a:p>
            <a:pPr algn="l">
              <a:buFont typeface="Arial"/>
              <a:buChar char="•"/>
            </a:pPr>
            <a:r>
              <a:rPr lang="es-MX" b="1" i="0" dirty="0">
                <a:solidFill>
                  <a:srgbClr val="001D35"/>
                </a:solidFill>
                <a:latin typeface="Google Sans"/>
                <a:hlinkClick r:id="rId6"/>
              </a:rPr>
              <a:t>SmartArt</a:t>
            </a:r>
            <a:r>
              <a:rPr lang="es-MX" b="1" i="0" dirty="0">
                <a:solidFill>
                  <a:srgbClr val="001D35"/>
                </a:solidFill>
                <a:latin typeface="Google Sans"/>
              </a:rPr>
              <a:t>:</a:t>
            </a:r>
            <a:r>
              <a:rPr lang="es-MX" i="0" dirty="0">
                <a:solidFill>
                  <a:srgbClr val="001D35"/>
                </a:solidFill>
                <a:latin typeface="Google Sans"/>
              </a:rPr>
              <a:t> Son gráficos útiles para representar información de forma visual, como flujos de trabajo o </a:t>
            </a:r>
            <a:r>
              <a:rPr lang="es-MX" i="0" dirty="0" err="1" smtClean="0">
                <a:solidFill>
                  <a:srgbClr val="001D35"/>
                </a:solidFill>
                <a:latin typeface="Google Sans"/>
              </a:rPr>
              <a:t>jerarquia</a:t>
            </a:r>
            <a:r>
              <a:rPr lang="es-MX" i="0" dirty="0" smtClean="0">
                <a:solidFill>
                  <a:srgbClr val="001D35"/>
                </a:solidFill>
                <a:latin typeface="Google Sans"/>
              </a:rPr>
              <a:t> </a:t>
            </a:r>
            <a:endParaRPr lang="es-MX" i="0" dirty="0">
              <a:solidFill>
                <a:srgbClr val="001D35"/>
              </a:solidFill>
              <a:latin typeface="Google Sans"/>
            </a:endParaRPr>
          </a:p>
          <a:p>
            <a:endParaRPr lang="es-AR" dirty="0"/>
          </a:p>
        </p:txBody>
      </p:sp>
    </p:spTree>
    <p:extLst>
      <p:ext uri="{BB962C8B-B14F-4D97-AF65-F5344CB8AC3E}">
        <p14:creationId xmlns:p14="http://schemas.microsoft.com/office/powerpoint/2010/main" val="6259473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3">
                                            <p:txEl>
                                              <p:pRg st="2" end="2"/>
                                            </p:txEl>
                                          </p:spTgt>
                                        </p:tgtEl>
                                      </p:cBhvr>
                                    </p:animEffect>
                                    <p:set>
                                      <p:cBhvr>
                                        <p:cTn id="1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3">
                                            <p:txEl>
                                              <p:pRg st="3" end="3"/>
                                            </p:txEl>
                                          </p:spTgt>
                                        </p:tgtEl>
                                      </p:cBhvr>
                                    </p:animEffect>
                                    <p:set>
                                      <p:cBhvr>
                                        <p:cTn id="2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3">
                                            <p:txEl>
                                              <p:pRg st="4" end="4"/>
                                            </p:txEl>
                                          </p:spTgt>
                                        </p:tgtEl>
                                      </p:cBhvr>
                                    </p:animEffect>
                                    <p:set>
                                      <p:cBhvr>
                                        <p:cTn id="2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childTnLst>
                                    <p:animEffect transition="out" filter="barn(inVertical)">
                                      <p:cBhvr>
                                        <p:cTn id="31" dur="500"/>
                                        <p:tgtEl>
                                          <p:spTgt spid="3">
                                            <p:txEl>
                                              <p:pRg st="5" end="5"/>
                                            </p:txEl>
                                          </p:spTgt>
                                        </p:tgtEl>
                                      </p:cBhvr>
                                    </p:animEffect>
                                    <p:set>
                                      <p:cBhvr>
                                        <p:cTn id="3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31640" y="1124744"/>
            <a:ext cx="6400800" cy="5976664"/>
          </a:xfrm>
        </p:spPr>
        <p:txBody>
          <a:bodyPr>
            <a:normAutofit/>
          </a:bodyPr>
          <a:lstStyle/>
          <a:p>
            <a:pPr algn="l">
              <a:spcBef>
                <a:spcPts val="264"/>
              </a:spcBef>
              <a:buSzPts val="1100"/>
              <a:buFont typeface="Arial"/>
              <a:buChar char="•"/>
            </a:pPr>
            <a:r>
              <a:rPr lang="es-MX" sz="1100" b="1" i="0" dirty="0">
                <a:solidFill>
                  <a:srgbClr val="001D35"/>
                </a:solidFill>
                <a:latin typeface="Google Sans"/>
                <a:hlinkClick r:id="rId2"/>
              </a:rPr>
              <a:t>Animaciones</a:t>
            </a:r>
            <a:r>
              <a:rPr lang="es-MX" sz="1100" b="1" i="0" dirty="0">
                <a:solidFill>
                  <a:srgbClr val="001D35"/>
                </a:solidFill>
                <a:latin typeface="Google Sans"/>
              </a:rPr>
              <a:t>:</a:t>
            </a:r>
            <a:r>
              <a:rPr lang="es-MX" sz="1100" i="0" dirty="0">
                <a:solidFill>
                  <a:srgbClr val="001D35"/>
                </a:solidFill>
                <a:latin typeface="Google Sans"/>
              </a:rPr>
              <a:t> Efectos de movimiento que se aplican a elementos individuales dentro de una diapositiva para añadir dinamismo.</a:t>
            </a:r>
            <a:endParaRPr lang="es-AR" sz="1100" dirty="0"/>
          </a:p>
          <a:p>
            <a:pPr algn="l">
              <a:spcBef>
                <a:spcPts val="264"/>
              </a:spcBef>
            </a:pPr>
            <a:r>
              <a:rPr lang="es-MX" sz="1100" b="1" i="0" dirty="0">
                <a:solidFill>
                  <a:srgbClr val="001D35"/>
                </a:solidFill>
                <a:latin typeface="Google Sans"/>
                <a:hlinkClick r:id="rId3"/>
              </a:rPr>
              <a:t>Transiciones</a:t>
            </a:r>
            <a:r>
              <a:rPr lang="es-MX" sz="1100" b="1" i="0" dirty="0">
                <a:solidFill>
                  <a:srgbClr val="001D35"/>
                </a:solidFill>
                <a:latin typeface="Google Sans"/>
              </a:rPr>
              <a:t>:</a:t>
            </a:r>
            <a:r>
              <a:rPr lang="es-MX" sz="1100" i="0" dirty="0">
                <a:solidFill>
                  <a:srgbClr val="001D35"/>
                </a:solidFill>
                <a:latin typeface="Google Sans"/>
              </a:rPr>
              <a:t> Efectos visuales que se aplican al cambiar de una diapositiva a otra, creando un flujo suave entre ellas.</a:t>
            </a:r>
            <a:endParaRPr lang="es-AR" dirty="0"/>
          </a:p>
          <a:p>
            <a:pPr algn="l">
              <a:spcBef>
                <a:spcPts val="264"/>
              </a:spcBef>
            </a:pPr>
            <a:r>
              <a:rPr lang="es-MX" sz="1100" b="1" i="0" dirty="0">
                <a:solidFill>
                  <a:srgbClr val="001D35"/>
                </a:solidFill>
                <a:latin typeface="Google Sans"/>
                <a:hlinkClick r:id="rId4"/>
              </a:rPr>
              <a:t>Temas</a:t>
            </a:r>
            <a:r>
              <a:rPr lang="es-MX" sz="1100" b="1" i="0" dirty="0">
                <a:solidFill>
                  <a:srgbClr val="001D35"/>
                </a:solidFill>
                <a:latin typeface="Google Sans"/>
              </a:rPr>
              <a:t> y Diseños:</a:t>
            </a:r>
            <a:r>
              <a:rPr lang="es-MX" sz="1100" i="0" dirty="0">
                <a:solidFill>
                  <a:srgbClr val="001D35"/>
                </a:solidFill>
                <a:latin typeface="Google Sans"/>
              </a:rPr>
              <a:t> Conjuntos predefinidos de colores, fuentes y efectos que dan un aspecto coherente y profesional a toda la presentación.</a:t>
            </a:r>
            <a:endParaRPr lang="es-AR" dirty="0"/>
          </a:p>
          <a:p>
            <a:pPr algn="l">
              <a:spcBef>
                <a:spcPts val="264"/>
              </a:spcBef>
            </a:pPr>
            <a:r>
              <a:rPr lang="es-MX" sz="1100" b="1" i="0" dirty="0">
                <a:solidFill>
                  <a:srgbClr val="001D35"/>
                </a:solidFill>
                <a:latin typeface="Google Sans"/>
                <a:hlinkClick r:id="rId5"/>
              </a:rPr>
              <a:t>Notas del Orador</a:t>
            </a:r>
            <a:r>
              <a:rPr lang="es-MX" sz="1100" b="1" i="0" dirty="0">
                <a:solidFill>
                  <a:srgbClr val="001D35"/>
                </a:solidFill>
                <a:latin typeface="Google Sans"/>
              </a:rPr>
              <a:t>:</a:t>
            </a:r>
            <a:r>
              <a:rPr lang="es-MX" sz="1100" i="0" dirty="0">
                <a:solidFill>
                  <a:srgbClr val="001D35"/>
                </a:solidFill>
                <a:latin typeface="Google Sans"/>
              </a:rPr>
              <a:t> Espacio para el presentador donde puede escribir anotaciones que no son visibles para la audiencia, sirviendo como recordatorios de puntos clave. </a:t>
            </a:r>
            <a:endParaRPr lang="es-MX" sz="1100" i="0" dirty="0" smtClean="0">
              <a:solidFill>
                <a:srgbClr val="001D35"/>
              </a:solidFill>
              <a:latin typeface="Google Sans"/>
            </a:endParaRPr>
          </a:p>
          <a:p>
            <a:pPr>
              <a:lnSpc>
                <a:spcPct val="115000"/>
              </a:lnSpc>
              <a:spcAft>
                <a:spcPts val="1000"/>
              </a:spcAft>
            </a:pPr>
            <a:endParaRPr lang="es-AR" dirty="0">
              <a:latin typeface="Calibri"/>
              <a:ea typeface="Calibri"/>
              <a:cs typeface="Times New Roman"/>
            </a:endParaRPr>
          </a:p>
          <a:p>
            <a:pPr algn="l">
              <a:spcBef>
                <a:spcPts val="264"/>
              </a:spcBef>
            </a:pPr>
            <a:endParaRPr lang="es-AR" dirty="0"/>
          </a:p>
          <a:p>
            <a:endParaRPr lang="es-AR"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3212976"/>
            <a:ext cx="2286000" cy="315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6506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43608" y="1124744"/>
            <a:ext cx="6832848" cy="2088232"/>
          </a:xfrm>
        </p:spPr>
        <p:txBody>
          <a:bodyPr>
            <a:normAutofit fontScale="92500" lnSpcReduction="20000"/>
          </a:bodyPr>
          <a:lstStyle/>
          <a:p>
            <a:pPr>
              <a:lnSpc>
                <a:spcPct val="115000"/>
              </a:lnSpc>
              <a:spcBef>
                <a:spcPts val="408"/>
              </a:spcBef>
              <a:spcAft>
                <a:spcPts val="1000"/>
              </a:spcAft>
            </a:pPr>
            <a:r>
              <a:rPr lang="es-AR" sz="1700" u="sng" dirty="0">
                <a:solidFill>
                  <a:srgbClr val="0000FF"/>
                </a:solidFill>
                <a:latin typeface="Calibri"/>
                <a:ea typeface="Calibri"/>
                <a:cs typeface="Times New Roman"/>
                <a:hlinkClick r:id="rId2"/>
              </a:rPr>
              <a:t>https://www.google.com/search?sca_esv=09f2b9d0e2ee4b15&amp;q=cuales+son+los++elementos++de+power+point+y+cuales++son+sus+funciones&amp;source=lnms&amp;fbs=AIIjpHx4nJjfGojPVHhEACUHPiMQht6_BFq6vBIoFFRK7qchKEOG9SkJ7ODu_B1g8gyvi7MXp9fg35UtDnhP82eAhbJ9RLEWJNJPqrVD7un-zuBSV3iC5itLS5qx1lnNL3OBC1yFzWiq9Jy8Vf1-Yr7ZdUXvUkpAqSWMZC3_1QuPBm-SjqtSqJ_bLDu-qg2AApDJLfSVx2l-LBVxXQEDy8xWgj8YdZbtjG7dMdR9F750l01Sec2HSOA&amp;sa=X&amp;ved=2ahUKEwj1yb6Pu5WQAxXMP7kGHWzJEpwQ0pQJegQICxAB&amp;biw=988&amp;bih=613&amp;dpr=1</a:t>
            </a:r>
            <a:endParaRPr lang="es-AR" dirty="0"/>
          </a:p>
          <a:p>
            <a:endParaRPr lang="es-A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9" y="3068960"/>
            <a:ext cx="482453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566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098"/>
                                        </p:tgtEl>
                                      </p:cBhvr>
                                    </p:animEffect>
                                    <p:animScale>
                                      <p:cBhvr>
                                        <p:cTn id="7" dur="250" autoRev="1" fill="hold"/>
                                        <p:tgtEl>
                                          <p:spTgt spid="409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3">
                                            <p:txEl>
                                              <p:pRg st="0" end="0"/>
                                            </p:txEl>
                                          </p:spTgt>
                                        </p:tgtEl>
                                        <p:attrNameLst>
                                          <p:attrName>r</p:attrName>
                                        </p:attrNameLst>
                                      </p:cBhvr>
                                    </p:animRot>
                                    <p:animRot by="-240000">
                                      <p:cBhvr>
                                        <p:cTn id="12" dur="200" fill="hold">
                                          <p:stCondLst>
                                            <p:cond delay="200"/>
                                          </p:stCondLst>
                                        </p:cTn>
                                        <p:tgtEl>
                                          <p:spTgt spid="3">
                                            <p:txEl>
                                              <p:pRg st="0" end="0"/>
                                            </p:txEl>
                                          </p:spTgt>
                                        </p:tgtEl>
                                        <p:attrNameLst>
                                          <p:attrName>r</p:attrName>
                                        </p:attrNameLst>
                                      </p:cBhvr>
                                    </p:animRot>
                                    <p:animRot by="240000">
                                      <p:cBhvr>
                                        <p:cTn id="13" dur="200" fill="hold">
                                          <p:stCondLst>
                                            <p:cond delay="400"/>
                                          </p:stCondLst>
                                        </p:cTn>
                                        <p:tgtEl>
                                          <p:spTgt spid="3">
                                            <p:txEl>
                                              <p:pRg st="0" end="0"/>
                                            </p:txEl>
                                          </p:spTgt>
                                        </p:tgtEl>
                                        <p:attrNameLst>
                                          <p:attrName>r</p:attrName>
                                        </p:attrNameLst>
                                      </p:cBhvr>
                                    </p:animRot>
                                    <p:animRot by="-240000">
                                      <p:cBhvr>
                                        <p:cTn id="14" dur="200" fill="hold">
                                          <p:stCondLst>
                                            <p:cond delay="600"/>
                                          </p:stCondLst>
                                        </p:cTn>
                                        <p:tgtEl>
                                          <p:spTgt spid="3">
                                            <p:txEl>
                                              <p:pRg st="0" end="0"/>
                                            </p:txEl>
                                          </p:spTgt>
                                        </p:tgtEl>
                                        <p:attrNameLst>
                                          <p:attrName>r</p:attrName>
                                        </p:attrNameLst>
                                      </p:cBhvr>
                                    </p:animRot>
                                    <p:animRot by="120000">
                                      <p:cBhvr>
                                        <p:cTn id="15"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308</TotalTime>
  <Words>130</Words>
  <Application>Microsoft Office PowerPoint</Application>
  <PresentationFormat>Presentación en pantalla (4:3)</PresentationFormat>
  <Paragraphs>130</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Alta costura</vt:lpstr>
      <vt:lpstr>TRABAJO PRACTICO N4 POWER 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PRACTICO N4 POWER POINT</dc:title>
  <dc:creator>Secundaria</dc:creator>
  <cp:lastModifiedBy>Secundario</cp:lastModifiedBy>
  <cp:revision>33</cp:revision>
  <dcterms:created xsi:type="dcterms:W3CDTF">2025-10-08T19:23:22Z</dcterms:created>
  <dcterms:modified xsi:type="dcterms:W3CDTF">2025-10-20T20:53:49Z</dcterms:modified>
</cp:coreProperties>
</file>