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s-A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Triángulo isósceles"/>
          <p:cNvSpPr/>
          <p:nvPr/>
        </p:nvSpPr>
        <p:spPr>
          <a:xfrm rot="16200000">
            <a:off x="7554353" y="5254283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7 Título"/>
          <p:cNvSpPr>
            <a:spLocks noGrp="1"/>
          </p:cNvSpPr>
          <p:nvPr>
            <p:ph type="ctrTitle"/>
          </p:nvPr>
        </p:nvSpPr>
        <p:spPr>
          <a:xfrm>
            <a:off x="540544" y="776288"/>
            <a:ext cx="8062912" cy="1470025"/>
          </a:xfrm>
        </p:spPr>
        <p:txBody>
          <a:bodyPr anchor="b">
            <a:normAutofit/>
          </a:bodyPr>
          <a:lstStyle>
            <a:lvl1pPr algn="r">
              <a:defRPr sz="440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9" name="8 Subtítulo"/>
          <p:cNvSpPr>
            <a:spLocks noGrp="1"/>
          </p:cNvSpPr>
          <p:nvPr>
            <p:ph type="subTitle" idx="1"/>
          </p:nvPr>
        </p:nvSpPr>
        <p:spPr>
          <a:xfrm>
            <a:off x="540544" y="2250280"/>
            <a:ext cx="8062912" cy="1752600"/>
          </a:xfrm>
        </p:spPr>
        <p:txBody>
          <a:bodyPr/>
          <a:lstStyle>
            <a:lvl1pPr marL="0" marR="36576" indent="0" algn="r">
              <a:spcBef>
                <a:spcPts val="0"/>
              </a:spcBef>
              <a:buNone/>
              <a:defRPr>
                <a:ln>
                  <a:solidFill>
                    <a:schemeClr val="bg2"/>
                  </a:solidFill>
                </a:ln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28" name="27 Marcador de fecha"/>
          <p:cNvSpPr>
            <a:spLocks noGrp="1"/>
          </p:cNvSpPr>
          <p:nvPr>
            <p:ph type="dt" sz="half" idx="10"/>
          </p:nvPr>
        </p:nvSpPr>
        <p:spPr>
          <a:xfrm>
            <a:off x="1371600" y="6012656"/>
            <a:ext cx="5791200" cy="365125"/>
          </a:xfrm>
        </p:spPr>
        <p:txBody>
          <a:bodyPr tIns="0" bIns="0" anchor="t"/>
          <a:lstStyle>
            <a:lvl1pPr algn="r">
              <a:defRPr sz="1000"/>
            </a:lvl1pPr>
          </a:lstStyle>
          <a:p>
            <a:fld id="{45FEDB06-EE79-495B-9EFC-DE8FE25BFB1E}" type="datetimeFigureOut">
              <a:rPr lang="es-AR" smtClean="0"/>
              <a:t>27/10/2025</a:t>
            </a:fld>
            <a:endParaRPr lang="es-AR" dirty="0"/>
          </a:p>
        </p:txBody>
      </p:sp>
      <p:sp>
        <p:nvSpPr>
          <p:cNvPr id="17" name="16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371600" y="5650704"/>
            <a:ext cx="5791200" cy="365125"/>
          </a:xfrm>
        </p:spPr>
        <p:txBody>
          <a:bodyPr tIns="0" bIns="0" anchor="b"/>
          <a:lstStyle>
            <a:lvl1pPr algn="r">
              <a:defRPr sz="1100"/>
            </a:lvl1pPr>
          </a:lstStyle>
          <a:p>
            <a:endParaRPr lang="es-AR" dirty="0"/>
          </a:p>
        </p:txBody>
      </p:sp>
      <p:sp>
        <p:nvSpPr>
          <p:cNvPr id="29" name="2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392247" y="5752307"/>
            <a:ext cx="502920" cy="365125"/>
          </a:xfrm>
        </p:spPr>
        <p:txBody>
          <a:bodyPr anchor="ctr"/>
          <a:lstStyle>
            <a:lvl1pPr algn="ctr">
              <a:defRPr sz="1300">
                <a:solidFill>
                  <a:srgbClr val="FFFFFF"/>
                </a:solidFill>
              </a:defRPr>
            </a:lvl1pPr>
          </a:lstStyle>
          <a:p>
            <a:fld id="{D7C7BC73-B77C-4E48-B781-73EFDA1CE749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EDB06-EE79-495B-9EFC-DE8FE25BFB1E}" type="datetimeFigureOut">
              <a:rPr lang="es-AR" smtClean="0"/>
              <a:t>27/10/2025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BC73-B77C-4E48-B781-73EFDA1CE749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781800" y="381000"/>
            <a:ext cx="1905000" cy="5486400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381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EDB06-EE79-495B-9EFC-DE8FE25BFB1E}" type="datetimeFigureOut">
              <a:rPr lang="es-AR" smtClean="0"/>
              <a:t>27/10/2025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BC73-B77C-4E48-B781-73EFDA1CE749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457200" y="1882808"/>
            <a:ext cx="8229600" cy="4572000"/>
          </a:xfrm>
        </p:spPr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048"/>
            <a:ext cx="2133600" cy="301752"/>
          </a:xfrm>
        </p:spPr>
        <p:txBody>
          <a:bodyPr/>
          <a:lstStyle/>
          <a:p>
            <a:fld id="{45FEDB06-EE79-495B-9EFC-DE8FE25BFB1E}" type="datetimeFigureOut">
              <a:rPr lang="es-AR" smtClean="0"/>
              <a:t>27/10/2025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0831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BC73-B77C-4E48-B781-73EFDA1CE749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riángulo rectángulo"/>
          <p:cNvSpPr/>
          <p:nvPr/>
        </p:nvSpPr>
        <p:spPr>
          <a:xfrm flipV="1">
            <a:off x="7034" y="7034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algn="ctr" defTabSz="914400" rtl="0" eaLnBrk="1" latinLnBrk="0" hangingPunct="1"/>
            <a:endParaRPr kumimoji="0" lang="en-US" sz="1800" kern="1200" dirty="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Triángulo isósceles"/>
          <p:cNvSpPr/>
          <p:nvPr/>
        </p:nvSpPr>
        <p:spPr>
          <a:xfrm rot="5400000" flipV="1">
            <a:off x="7554353" y="309490"/>
            <a:ext cx="1892949" cy="1294228"/>
          </a:xfrm>
          <a:prstGeom prst="triangle">
            <a:avLst>
              <a:gd name="adj" fmla="val 51323"/>
            </a:avLst>
          </a:prstGeom>
          <a:gradFill flip="none" rotWithShape="1">
            <a:gsLst>
              <a:gs pos="0">
                <a:schemeClr val="accent1">
                  <a:shade val="30000"/>
                  <a:satMod val="155000"/>
                  <a:alpha val="100000"/>
                </a:schemeClr>
              </a:gs>
              <a:gs pos="60000">
                <a:schemeClr val="accent1">
                  <a:satMod val="160000"/>
                  <a:alpha val="100000"/>
                </a:schemeClr>
              </a:gs>
              <a:gs pos="100000">
                <a:schemeClr val="accent1">
                  <a:tint val="70000"/>
                  <a:satMod val="200000"/>
                  <a:alpha val="100000"/>
                </a:schemeClr>
              </a:gs>
            </a:gsLst>
            <a:lin ang="155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>
          <a:xfrm>
            <a:off x="6955632" y="6477000"/>
            <a:ext cx="2133600" cy="304800"/>
          </a:xfrm>
        </p:spPr>
        <p:txBody>
          <a:bodyPr/>
          <a:lstStyle/>
          <a:p>
            <a:fld id="{45FEDB06-EE79-495B-9EFC-DE8FE25BFB1E}" type="datetimeFigureOut">
              <a:rPr lang="es-AR" smtClean="0"/>
              <a:t>27/10/2025</a:t>
            </a:fld>
            <a:endParaRPr lang="es-AR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2619376" y="6480969"/>
            <a:ext cx="4260056" cy="300831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51056" y="809624"/>
            <a:ext cx="502920" cy="300831"/>
          </a:xfrm>
        </p:spPr>
        <p:txBody>
          <a:bodyPr/>
          <a:lstStyle/>
          <a:p>
            <a:fld id="{D7C7BC73-B77C-4E48-B781-73EFDA1CE749}" type="slidenum">
              <a:rPr lang="es-AR" smtClean="0"/>
              <a:t>‹Nº›</a:t>
            </a:fld>
            <a:endParaRPr lang="es-AR" dirty="0"/>
          </a:p>
        </p:txBody>
      </p:sp>
      <p:cxnSp>
        <p:nvCxnSpPr>
          <p:cNvPr id="11" name="10 Conector recto"/>
          <p:cNvCxnSpPr/>
          <p:nvPr/>
        </p:nvCxnSpPr>
        <p:spPr>
          <a:xfrm rot="10800000">
            <a:off x="6468794" y="9381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0" name="9 Conector recto"/>
          <p:cNvCxnSpPr/>
          <p:nvPr/>
        </p:nvCxnSpPr>
        <p:spPr>
          <a:xfrm flipV="1"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81000" y="271464"/>
            <a:ext cx="7239000" cy="1362075"/>
          </a:xfrm>
        </p:spPr>
        <p:txBody>
          <a:bodyPr anchor="ctr"/>
          <a:lstStyle>
            <a:lvl1pPr marL="0" algn="l">
              <a:buNone/>
              <a:defRPr sz="3600" b="1" cap="none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381000" y="1633536"/>
            <a:ext cx="3886200" cy="2286000"/>
          </a:xfrm>
        </p:spPr>
        <p:txBody>
          <a:bodyPr anchor="t"/>
          <a:lstStyle>
            <a:lvl1pPr marL="54864" indent="0" algn="l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 algn="l"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722437"/>
            <a:ext cx="4038600" cy="4525963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5FEDB06-EE79-495B-9EFC-DE8FE25BFB1E}" type="datetimeFigureOut">
              <a:rPr lang="es-AR" smtClean="0"/>
              <a:t>27/10/2025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0056" cy="301752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7C7BC73-B77C-4E48-B781-73EFDA1CE749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48198" y="290732"/>
            <a:ext cx="1066800" cy="6153912"/>
          </a:xfrm>
        </p:spPr>
        <p:txBody>
          <a:bodyPr vert="vert270" anchor="b"/>
          <a:lstStyle>
            <a:lvl1pPr marL="0" algn="ctr">
              <a:defRPr sz="3300" b="1">
                <a:ln w="6350">
                  <a:solidFill>
                    <a:schemeClr val="tx1"/>
                  </a:solidFill>
                </a:ln>
                <a:solidFill>
                  <a:schemeClr val="tx1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365006" y="290732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1365006" y="3427124"/>
            <a:ext cx="581024" cy="3017520"/>
          </a:xfrm>
          <a:solidFill>
            <a:schemeClr val="bg1"/>
          </a:solidFill>
          <a:ln w="12700">
            <a:noFill/>
          </a:ln>
        </p:spPr>
        <p:txBody>
          <a:bodyPr vert="vert270" anchor="ctr"/>
          <a:lstStyle>
            <a:lvl1pPr marL="0" indent="0" algn="ctr">
              <a:buNone/>
              <a:defRPr sz="1600" b="0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2022230" y="290732"/>
            <a:ext cx="6858000" cy="3017520"/>
          </a:xfrm>
        </p:spPr>
        <p:txBody>
          <a:bodyPr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2022230" y="3427124"/>
            <a:ext cx="6858000" cy="3017520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0552" cy="301752"/>
          </a:xfrm>
        </p:spPr>
        <p:txBody>
          <a:bodyPr/>
          <a:lstStyle/>
          <a:p>
            <a:fld id="{45FEDB06-EE79-495B-9EFC-DE8FE25BFB1E}" type="datetimeFigureOut">
              <a:rPr lang="es-AR" smtClean="0"/>
              <a:t>27/10/2025</a:t>
            </a:fld>
            <a:endParaRPr lang="es-AR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0969"/>
            <a:ext cx="4261104" cy="301752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3096"/>
            <a:ext cx="502920" cy="301752"/>
          </a:xfrm>
        </p:spPr>
        <p:txBody>
          <a:bodyPr/>
          <a:lstStyle>
            <a:lvl1pPr algn="ctr">
              <a:defRPr/>
            </a:lvl1pPr>
          </a:lstStyle>
          <a:p>
            <a:fld id="{D7C7BC73-B77C-4E48-B781-73EFDA1CE749}" type="slidenum">
              <a:rPr lang="es-AR" smtClean="0"/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EDB06-EE79-495B-9EFC-DE8FE25BFB1E}" type="datetimeFigureOut">
              <a:rPr lang="es-AR" smtClean="0"/>
              <a:t>27/10/2025</a:t>
            </a:fld>
            <a:endParaRPr lang="es-AR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AR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C7BC73-B77C-4E48-B781-73EFDA1CE749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>
          <a:xfrm>
            <a:off x="4791456" y="6480969"/>
            <a:ext cx="2133600" cy="301752"/>
          </a:xfrm>
        </p:spPr>
        <p:txBody>
          <a:bodyPr/>
          <a:lstStyle/>
          <a:p>
            <a:fld id="{45FEDB06-EE79-495B-9EFC-DE8FE25BFB1E}" type="datetimeFigureOut">
              <a:rPr lang="es-AR" smtClean="0"/>
              <a:t>27/10/2025</a:t>
            </a:fld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457200" y="6481890"/>
            <a:ext cx="4260056" cy="300831"/>
          </a:xfrm>
        </p:spPr>
        <p:txBody>
          <a:bodyPr/>
          <a:lstStyle/>
          <a:p>
            <a:endParaRPr lang="es-AR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7589520" y="6480969"/>
            <a:ext cx="502920" cy="301752"/>
          </a:xfrm>
        </p:spPr>
        <p:txBody>
          <a:bodyPr/>
          <a:lstStyle/>
          <a:p>
            <a:fld id="{D7C7BC73-B77C-4E48-B781-73EFDA1CE749}" type="slidenum">
              <a:rPr lang="es-AR" smtClean="0"/>
              <a:t>‹Nº›</a:t>
            </a:fld>
            <a:endParaRPr lang="es-AR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ido con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367664"/>
            <a:ext cx="914400" cy="5943600"/>
          </a:xfrm>
        </p:spPr>
        <p:txBody>
          <a:bodyPr vert="vert270" anchor="b"/>
          <a:lstStyle>
            <a:lvl1pPr marL="0" marR="18288" algn="r">
              <a:spcBef>
                <a:spcPts val="0"/>
              </a:spcBef>
              <a:buNone/>
              <a:defRPr sz="29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1135856" y="367664"/>
            <a:ext cx="2438400" cy="5943600"/>
          </a:xfrm>
        </p:spPr>
        <p:txBody>
          <a:bodyPr anchor="t"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651250" y="320040"/>
            <a:ext cx="5276088" cy="5989320"/>
          </a:xfrm>
        </p:spPr>
        <p:txBody>
          <a:bodyPr/>
          <a:lstStyle>
            <a:lvl1pPr>
              <a:spcBef>
                <a:spcPts val="0"/>
              </a:spcBef>
              <a:defRPr sz="30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278976" y="6556248"/>
            <a:ext cx="2133600" cy="301752"/>
          </a:xfrm>
        </p:spPr>
        <p:txBody>
          <a:bodyPr/>
          <a:lstStyle>
            <a:lvl1pPr>
              <a:defRPr sz="900"/>
            </a:lvl1pPr>
          </a:lstStyle>
          <a:p>
            <a:fld id="{45FEDB06-EE79-495B-9EFC-DE8FE25BFB1E}" type="datetimeFigureOut">
              <a:rPr lang="es-AR" smtClean="0"/>
              <a:t>27/10/2025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35856" y="6556248"/>
            <a:ext cx="5143120" cy="301752"/>
          </a:xfrm>
        </p:spPr>
        <p:txBody>
          <a:bodyPr/>
          <a:lstStyle>
            <a:lvl1pPr>
              <a:defRPr sz="900"/>
            </a:lvl1pPr>
          </a:lstStyle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410576" y="6556248"/>
            <a:ext cx="502920" cy="301752"/>
          </a:xfrm>
        </p:spPr>
        <p:txBody>
          <a:bodyPr/>
          <a:lstStyle>
            <a:lvl1pPr>
              <a:defRPr sz="900"/>
            </a:lvl1pPr>
          </a:lstStyle>
          <a:p>
            <a:fld id="{D7C7BC73-B77C-4E48-B781-73EFDA1CE749}" type="slidenum">
              <a:rPr lang="es-AR" smtClean="0"/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19456" y="150896"/>
            <a:ext cx="914400" cy="6400800"/>
          </a:xfrm>
        </p:spPr>
        <p:txBody>
          <a:bodyPr vert="vert270" anchor="b"/>
          <a:lstStyle>
            <a:lvl1pPr marL="0" algn="l">
              <a:buNone/>
              <a:defRPr sz="3000" b="0" cap="all" baseline="0"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138237" y="373966"/>
            <a:ext cx="7333488" cy="5486400"/>
          </a:xfrm>
          <a:solidFill>
            <a:schemeClr val="bg2">
              <a:shade val="5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dirty="0" smtClean="0"/>
              <a:t>Haga clic en el icono para agregar una imagen</a:t>
            </a:r>
            <a:endParaRPr kumimoji="0" lang="en-US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143000" y="5867400"/>
            <a:ext cx="7333488" cy="685800"/>
          </a:xfrm>
          <a:solidFill>
            <a:schemeClr val="accent1">
              <a:alpha val="15000"/>
            </a:schemeClr>
          </a:solidFill>
          <a:ln>
            <a:solidFill>
              <a:schemeClr val="accent1"/>
            </a:solidFill>
            <a:miter lim="800000"/>
          </a:ln>
        </p:spPr>
        <p:txBody>
          <a:bodyPr/>
          <a:lstStyle>
            <a:lvl1pPr marL="0" indent="0">
              <a:spcBef>
                <a:spcPts val="0"/>
              </a:spcBef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>
          <a:xfrm>
            <a:off x="6108192" y="6556248"/>
            <a:ext cx="2103120" cy="301752"/>
          </a:xfrm>
        </p:spPr>
        <p:txBody>
          <a:bodyPr/>
          <a:lstStyle>
            <a:lvl1pPr>
              <a:defRPr sz="900"/>
            </a:lvl1pPr>
          </a:lstStyle>
          <a:p>
            <a:fld id="{45FEDB06-EE79-495B-9EFC-DE8FE25BFB1E}" type="datetimeFigureOut">
              <a:rPr lang="es-AR" smtClean="0"/>
              <a:t>27/10/2025</a:t>
            </a:fld>
            <a:endParaRPr lang="es-AR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>
          <a:xfrm>
            <a:off x="1170432" y="6557169"/>
            <a:ext cx="4948072" cy="301752"/>
          </a:xfrm>
        </p:spPr>
        <p:txBody>
          <a:bodyPr/>
          <a:lstStyle>
            <a:lvl1pPr>
              <a:defRPr sz="900"/>
            </a:lvl1pPr>
          </a:lstStyle>
          <a:p>
            <a:endParaRPr lang="es-AR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217192" y="6556248"/>
            <a:ext cx="365760" cy="301752"/>
          </a:xfrm>
        </p:spPr>
        <p:txBody>
          <a:bodyPr/>
          <a:lstStyle>
            <a:lvl1pPr algn="ctr">
              <a:defRPr sz="900"/>
            </a:lvl1pPr>
          </a:lstStyle>
          <a:p>
            <a:fld id="{D7C7BC73-B77C-4E48-B781-73EFDA1CE749}" type="slidenum">
              <a:rPr lang="es-AR" smtClean="0"/>
              <a:t>‹Nº›</a:t>
            </a:fld>
            <a:endParaRPr lang="es-AR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0 Triángulo rectángulo"/>
          <p:cNvSpPr/>
          <p:nvPr/>
        </p:nvSpPr>
        <p:spPr>
          <a:xfrm>
            <a:off x="7034" y="14068"/>
            <a:ext cx="9129932" cy="6836899"/>
          </a:xfrm>
          <a:prstGeom prst="rtTriangle">
            <a:avLst/>
          </a:prstGeom>
          <a:gradFill flip="none" rotWithShape="1">
            <a:gsLst>
              <a:gs pos="0">
                <a:schemeClr val="tx2">
                  <a:alpha val="10000"/>
                </a:schemeClr>
              </a:gs>
              <a:gs pos="70000">
                <a:schemeClr val="tx2">
                  <a:alpha val="8000"/>
                </a:schemeClr>
              </a:gs>
              <a:gs pos="100000">
                <a:schemeClr val="tx2">
                  <a:alpha val="1000"/>
                </a:schemeClr>
              </a:gs>
            </a:gsLst>
            <a:lin ang="8000000" scaled="1"/>
            <a:tileRect/>
          </a:gra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cxnSp>
        <p:nvCxnSpPr>
          <p:cNvPr id="8" name="7 Conector recto"/>
          <p:cNvCxnSpPr/>
          <p:nvPr/>
        </p:nvCxnSpPr>
        <p:spPr>
          <a:xfrm>
            <a:off x="0" y="7034"/>
            <a:ext cx="9136966" cy="6843933"/>
          </a:xfrm>
          <a:prstGeom prst="line">
            <a:avLst/>
          </a:prstGeom>
          <a:noFill/>
          <a:ln w="5000" cap="rnd" cmpd="sng" algn="ctr">
            <a:solidFill>
              <a:schemeClr val="bg2">
                <a:tint val="55000"/>
                <a:satMod val="200000"/>
                <a:alpha val="3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8 Conector recto"/>
          <p:cNvCxnSpPr/>
          <p:nvPr/>
        </p:nvCxnSpPr>
        <p:spPr>
          <a:xfrm rot="10800000" flipV="1">
            <a:off x="6468794" y="4948410"/>
            <a:ext cx="2672861" cy="1900210"/>
          </a:xfrm>
          <a:prstGeom prst="line">
            <a:avLst/>
          </a:prstGeom>
          <a:noFill/>
          <a:ln w="6000" cap="rnd" cmpd="sng" algn="ctr">
            <a:solidFill>
              <a:schemeClr val="bg2">
                <a:tint val="50000"/>
                <a:satMod val="200000"/>
                <a:alpha val="45000"/>
              </a:schemeClr>
            </a:solidFill>
            <a:prstDash val="solid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21 Marcador de título"/>
          <p:cNvSpPr>
            <a:spLocks noGrp="1"/>
          </p:cNvSpPr>
          <p:nvPr>
            <p:ph type="title"/>
          </p:nvPr>
        </p:nvSpPr>
        <p:spPr>
          <a:xfrm>
            <a:off x="457200" y="267494"/>
            <a:ext cx="8229600" cy="1399032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3" name="12 Marcador de texto"/>
          <p:cNvSpPr>
            <a:spLocks noGrp="1"/>
          </p:cNvSpPr>
          <p:nvPr>
            <p:ph type="body" idx="1"/>
          </p:nvPr>
        </p:nvSpPr>
        <p:spPr>
          <a:xfrm>
            <a:off x="457200" y="1882808"/>
            <a:ext cx="8229600" cy="4572000"/>
          </a:xfrm>
          <a:prstGeom prst="rect">
            <a:avLst/>
          </a:prstGeom>
        </p:spPr>
        <p:txBody>
          <a:bodyPr vert="horz" anchor="t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4" name="13 Marcador de fecha"/>
          <p:cNvSpPr>
            <a:spLocks noGrp="1"/>
          </p:cNvSpPr>
          <p:nvPr>
            <p:ph type="dt" sz="half" idx="2"/>
          </p:nvPr>
        </p:nvSpPr>
        <p:spPr>
          <a:xfrm>
            <a:off x="4791456" y="6480969"/>
            <a:ext cx="2133600" cy="301752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 b="0">
                <a:solidFill>
                  <a:schemeClr val="tx1"/>
                </a:solidFill>
              </a:defRPr>
            </a:lvl1pPr>
          </a:lstStyle>
          <a:p>
            <a:fld id="{45FEDB06-EE79-495B-9EFC-DE8FE25BFB1E}" type="datetimeFigureOut">
              <a:rPr lang="es-AR" smtClean="0"/>
              <a:t>27/10/2025</a:t>
            </a:fld>
            <a:endParaRPr lang="es-AR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57200" y="6481890"/>
            <a:ext cx="4260056" cy="300831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</a:lstStyle>
          <a:p>
            <a:endParaRPr lang="es-AR" dirty="0"/>
          </a:p>
        </p:txBody>
      </p:sp>
      <p:sp>
        <p:nvSpPr>
          <p:cNvPr id="23" name="22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589520" y="6480969"/>
            <a:ext cx="502920" cy="301752"/>
          </a:xfrm>
          <a:prstGeom prst="rect">
            <a:avLst/>
          </a:prstGeom>
        </p:spPr>
        <p:txBody>
          <a:bodyPr vert="horz" anchor="b"/>
          <a:lstStyle>
            <a:lvl1pPr algn="ctr" eaLnBrk="1" latinLnBrk="0" hangingPunct="1">
              <a:defRPr kumimoji="0" sz="1200">
                <a:solidFill>
                  <a:schemeClr val="tx1"/>
                </a:solidFill>
              </a:defRPr>
            </a:lvl1pPr>
          </a:lstStyle>
          <a:p>
            <a:fld id="{D7C7BC73-B77C-4E48-B781-73EFDA1CE749}" type="slidenum">
              <a:rPr lang="es-AR" smtClean="0"/>
              <a:t>‹Nº›</a:t>
            </a:fld>
            <a:endParaRPr lang="es-AR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marL="484632" algn="l" rtl="0" eaLnBrk="1" latinLnBrk="0" hangingPunct="1">
        <a:spcBef>
          <a:spcPct val="0"/>
        </a:spcBef>
        <a:buNone/>
        <a:defRPr kumimoji="0" sz="4200" kern="1200">
          <a:ln w="6350">
            <a:solidFill>
              <a:schemeClr val="accent1">
                <a:shade val="43000"/>
              </a:schemeClr>
            </a:solidFill>
          </a:ln>
          <a:solidFill>
            <a:schemeClr val="accent1">
              <a:tint val="83000"/>
              <a:satMod val="150000"/>
            </a:schemeClr>
          </a:solidFill>
          <a:effectLst>
            <a:outerShdw blurRad="26000" dist="26000" dir="14500000" algn="tl" rotWithShape="0">
              <a:srgbClr val="000000">
                <a:alpha val="40000"/>
              </a:srgbClr>
            </a:outerShdw>
          </a:effectLst>
          <a:latin typeface="+mj-lt"/>
          <a:ea typeface="+mj-ea"/>
          <a:cs typeface="+mj-cs"/>
        </a:defRPr>
      </a:lvl1pPr>
    </p:titleStyle>
    <p:bodyStyle>
      <a:lvl1pPr marL="448056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822960" indent="-285750" algn="l" rtl="0" eaLnBrk="1" latinLnBrk="0" hangingPunct="1">
        <a:spcBef>
          <a:spcPct val="20000"/>
        </a:spcBef>
        <a:buClr>
          <a:schemeClr val="accent1"/>
        </a:buClr>
        <a:buSzPct val="95000"/>
        <a:buFont typeface="Verdana"/>
        <a:buChar char="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106424" indent="-228600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indent="-210312" algn="l" rtl="0" eaLnBrk="1" latinLnBrk="0" hangingPunct="1">
        <a:spcBef>
          <a:spcPct val="20000"/>
        </a:spcBef>
        <a:buClr>
          <a:schemeClr val="accent1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6002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5pPr>
      <a:lvl6pPr marL="1828800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084832" indent="-210312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14600" indent="-182880" algn="l" rtl="0" eaLnBrk="1" latinLnBrk="0" hangingPunct="1">
        <a:spcBef>
          <a:spcPct val="20000"/>
        </a:spcBef>
        <a:buClr>
          <a:schemeClr val="accent1">
            <a:tint val="75000"/>
          </a:schemeClr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google.com/search?sca_esv=09f2b9d0e2ee4b15&amp;udm=2&amp;fbs" TargetMode="Externa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0" y="2060848"/>
            <a:ext cx="4788024" cy="4680520"/>
          </a:xfrm>
        </p:spPr>
        <p:txBody>
          <a:bodyPr>
            <a:normAutofit/>
          </a:bodyPr>
          <a:lstStyle/>
          <a:p>
            <a:r>
              <a:rPr lang="es-MX" dirty="0" smtClean="0"/>
              <a:t>NOMBRE LUCA </a:t>
            </a:r>
            <a:r>
              <a:rPr lang="es-MX" dirty="0" smtClean="0"/>
              <a:t>GODOY</a:t>
            </a:r>
          </a:p>
          <a:p>
            <a:endParaRPr lang="es-MX" dirty="0" smtClean="0"/>
          </a:p>
          <a:p>
            <a:r>
              <a:rPr lang="es-MX" dirty="0" smtClean="0"/>
              <a:t>CURSO </a:t>
            </a:r>
            <a:r>
              <a:rPr lang="es-MX" dirty="0" smtClean="0"/>
              <a:t>1ª</a:t>
            </a:r>
          </a:p>
          <a:p>
            <a:endParaRPr lang="es-MX" dirty="0" smtClean="0"/>
          </a:p>
          <a:p>
            <a:r>
              <a:rPr lang="es-MX" dirty="0" smtClean="0"/>
              <a:t>Profesora  Andrea</a:t>
            </a:r>
            <a:endParaRPr lang="es-MX" dirty="0"/>
          </a:p>
          <a:p>
            <a:r>
              <a:rPr lang="es-MX" dirty="0" smtClean="0"/>
              <a:t>Gómez</a:t>
            </a:r>
          </a:p>
          <a:p>
            <a:endParaRPr lang="es-MX" dirty="0" smtClean="0"/>
          </a:p>
          <a:p>
            <a:r>
              <a:rPr lang="es-MX" dirty="0" smtClean="0"/>
              <a:t>Año </a:t>
            </a:r>
            <a:r>
              <a:rPr lang="es-MX" dirty="0" smtClean="0"/>
              <a:t>2025</a:t>
            </a:r>
            <a:endParaRPr lang="es-MX" dirty="0" smtClean="0"/>
          </a:p>
          <a:p>
            <a:endParaRPr lang="es-AR" dirty="0"/>
          </a:p>
        </p:txBody>
      </p:sp>
      <p:sp>
        <p:nvSpPr>
          <p:cNvPr id="4" name="3 Título"/>
          <p:cNvSpPr>
            <a:spLocks noGrp="1"/>
          </p:cNvSpPr>
          <p:nvPr>
            <p:ph type="ctrTitle"/>
          </p:nvPr>
        </p:nvSpPr>
        <p:spPr>
          <a:xfrm>
            <a:off x="323528" y="260648"/>
            <a:ext cx="5184576" cy="1872208"/>
          </a:xfrm>
        </p:spPr>
        <p:txBody>
          <a:bodyPr>
            <a:normAutofit/>
          </a:bodyPr>
          <a:lstStyle/>
          <a:p>
            <a:r>
              <a:rPr lang="es-ES" b="1" dirty="0" smtClean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>POWER POINT    </a:t>
            </a:r>
            <a:r>
              <a:rPr lang="es-ES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  <a:t/>
            </a:r>
            <a:br>
              <a:rPr lang="es-ES" b="1" dirty="0">
                <a:ln w="10541" cmpd="sng">
                  <a:solidFill>
                    <a:srgbClr val="7D7D7D">
                      <a:tint val="100000"/>
                      <a:shade val="100000"/>
                      <a:satMod val="110000"/>
                    </a:srgbClr>
                  </a:solidFill>
                  <a:prstDash val="solid"/>
                </a:ln>
                <a:gradFill>
                  <a:gsLst>
                    <a:gs pos="0">
                      <a:srgbClr val="FFFFFF">
                        <a:tint val="40000"/>
                        <a:satMod val="250000"/>
                      </a:srgbClr>
                    </a:gs>
                    <a:gs pos="9000">
                      <a:srgbClr val="FFFFFF">
                        <a:tint val="52000"/>
                        <a:satMod val="300000"/>
                      </a:srgbClr>
                    </a:gs>
                    <a:gs pos="50000">
                      <a:srgbClr val="FFFFFF">
                        <a:shade val="20000"/>
                        <a:satMod val="300000"/>
                      </a:srgbClr>
                    </a:gs>
                    <a:gs pos="79000">
                      <a:srgbClr val="FFFFFF">
                        <a:tint val="52000"/>
                        <a:satMod val="300000"/>
                      </a:srgbClr>
                    </a:gs>
                    <a:gs pos="100000">
                      <a:srgbClr val="FFFFFF">
                        <a:tint val="40000"/>
                        <a:satMod val="250000"/>
                      </a:srgbClr>
                    </a:gs>
                  </a:gsLst>
                  <a:lin ang="5400000"/>
                </a:gradFill>
                <a:effectLst/>
              </a:rPr>
            </a:b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3687451046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 dirty="0" smtClean="0"/>
              <a:t>Imagen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s-AR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23528" y="1364557"/>
            <a:ext cx="8545901" cy="472873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3664185414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6" dur="2000"/>
                                        <p:tgtEl>
                                          <p:spTgt spid="20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199" y="267494"/>
            <a:ext cx="7296611" cy="1793354"/>
          </a:xfrm>
        </p:spPr>
        <p:txBody>
          <a:bodyPr/>
          <a:lstStyle/>
          <a:p>
            <a:r>
              <a:rPr lang="es-MX" dirty="0" smtClean="0"/>
              <a:t>Definición de power point y su utilidad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07504" y="1340768"/>
            <a:ext cx="8856984" cy="5239594"/>
          </a:xfrm>
        </p:spPr>
        <p:txBody>
          <a:bodyPr>
            <a:normAutofit fontScale="92500" lnSpcReduction="20000"/>
          </a:bodyPr>
          <a:lstStyle/>
          <a:p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A </a:t>
            </a:r>
            <a:r>
              <a:rPr lang="es-MX" dirty="0"/>
              <a:t> es un software de Microsoft para crear presentaciones visuales atractivas, compuesto de diapositivas que pueden incluir texto, imágenes, gráficos, videos y animaciones. Su utilidad es organizar y comunicar información de manera efectiva en entornos educativos, profesionales y personales, para exposiciones, marketing, o apoyo a explicaciones, manteniendo la atención del público y facilitando la comprensión del mensaje</a:t>
            </a:r>
            <a:r>
              <a:rPr lang="es-MX" dirty="0" smtClean="0"/>
              <a:t>. </a:t>
            </a:r>
          </a:p>
          <a:p>
            <a:r>
              <a:rPr lang="es-MX" dirty="0"/>
              <a:t> </a:t>
            </a:r>
            <a:r>
              <a:rPr lang="es-MX" dirty="0" smtClean="0"/>
              <a:t>https://www.google.com/search</a:t>
            </a:r>
          </a:p>
          <a:p>
            <a:pPr marL="64008" indent="0">
              <a:buNone/>
            </a:pPr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pPr marL="64008" indent="0">
              <a:buNone/>
            </a:pPr>
            <a:endParaRPr lang="es-MX" dirty="0" smtClean="0"/>
          </a:p>
          <a:p>
            <a:endParaRPr lang="es-MX" dirty="0"/>
          </a:p>
          <a:p>
            <a:pPr marL="64008" indent="0">
              <a:buNone/>
            </a:pPr>
            <a:endParaRPr lang="es-MX" dirty="0" smtClean="0"/>
          </a:p>
          <a:p>
            <a:pPr marL="64008" indent="0">
              <a:buNone/>
            </a:pPr>
            <a:endParaRPr lang="es-MX" dirty="0"/>
          </a:p>
          <a:p>
            <a:pPr marL="64008" indent="0">
              <a:buNone/>
            </a:pPr>
            <a:endParaRPr lang="es-MX" dirty="0" smtClean="0"/>
          </a:p>
          <a:p>
            <a:pPr marL="64008" indent="0">
              <a:buNone/>
            </a:pPr>
            <a:endParaRPr lang="es-MX" dirty="0"/>
          </a:p>
          <a:p>
            <a:pPr marL="64008" indent="0">
              <a:buNone/>
            </a:pPr>
            <a:endParaRPr lang="es-MX" dirty="0" smtClean="0"/>
          </a:p>
          <a:p>
            <a:pPr marL="64008" indent="0">
              <a:buNone/>
            </a:pPr>
            <a:endParaRPr lang="es-MX" dirty="0"/>
          </a:p>
          <a:p>
            <a:pPr marL="64008" indent="0">
              <a:buNone/>
            </a:pPr>
            <a:endParaRPr lang="es-MX" dirty="0" smtClean="0"/>
          </a:p>
          <a:p>
            <a:pPr marL="64008" indent="0">
              <a:buNone/>
            </a:pPr>
            <a:endParaRPr lang="es-MX" dirty="0"/>
          </a:p>
          <a:p>
            <a:pPr marL="64008" indent="0">
              <a:buNone/>
            </a:pPr>
            <a:endParaRPr lang="es-MX" dirty="0" smtClean="0"/>
          </a:p>
          <a:p>
            <a:pPr marL="64008" indent="0">
              <a:buNone/>
            </a:pPr>
            <a:endParaRPr lang="es-MX" dirty="0"/>
          </a:p>
          <a:p>
            <a:pPr marL="64008" indent="0">
              <a:buNone/>
            </a:pPr>
            <a:endParaRPr lang="es-MX" dirty="0" smtClean="0"/>
          </a:p>
          <a:p>
            <a:pPr marL="64008" indent="0">
              <a:buNone/>
            </a:pPr>
            <a:endParaRPr lang="es-MX" dirty="0"/>
          </a:p>
          <a:p>
            <a:pPr marL="64008" indent="0">
              <a:buNone/>
            </a:pPr>
            <a:endParaRPr lang="es-MX" dirty="0" smtClean="0"/>
          </a:p>
          <a:p>
            <a:pPr marL="0" indent="0">
              <a:buNone/>
            </a:pPr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  <a:p>
            <a:pPr marL="0" indent="0">
              <a:buNone/>
            </a:pPr>
            <a:endParaRPr lang="es-AR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53811" y="-2945"/>
            <a:ext cx="1355228" cy="12621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493952472"/>
      </p:ext>
    </p:extLst>
  </p:cSld>
  <p:clrMapOvr>
    <a:masterClrMapping/>
  </p:clrMapOvr>
  <p:transition spd="slow">
    <p:randomBar dir="vert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07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18720" cy="1976264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B. Características</a:t>
            </a:r>
            <a:br>
              <a:rPr lang="es-MX" dirty="0" smtClean="0"/>
            </a:br>
            <a:r>
              <a:rPr lang="es-MX" dirty="0" smtClean="0"/>
              <a:t>mas importantes,</a:t>
            </a:r>
            <a:br>
              <a:rPr lang="es-MX" dirty="0" smtClean="0"/>
            </a:br>
            <a:r>
              <a:rPr lang="es-MX" dirty="0" smtClean="0"/>
              <a:t>nómbrelas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412776"/>
            <a:ext cx="9972601" cy="6336704"/>
          </a:xfrm>
        </p:spPr>
        <p:txBody>
          <a:bodyPr>
            <a:normAutofit fontScale="32500" lnSpcReduction="20000"/>
          </a:bodyPr>
          <a:lstStyle/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/>
          </a:p>
          <a:p>
            <a:r>
              <a:rPr lang="es-MX" dirty="0" smtClean="0"/>
              <a:t>B </a:t>
            </a:r>
            <a:r>
              <a:rPr lang="es-MX" b="1" dirty="0"/>
              <a:t>Presentaciones en diapositivas</a:t>
            </a:r>
            <a:r>
              <a:rPr lang="es-MX" dirty="0"/>
              <a:t>: Permite dividir el contenido en diapositivas individuales, lo que ayuda a organizar la información de manera lógica y estructurada.</a:t>
            </a:r>
          </a:p>
          <a:p>
            <a:r>
              <a:rPr lang="es-MX" b="1" dirty="0"/>
              <a:t>Facilidad de uso</a:t>
            </a:r>
            <a:r>
              <a:rPr lang="es-MX" dirty="0"/>
              <a:t>: Su interfaz es sencilla e intuitiva, lo que hace que sea accesible para usuarios de todos los niveles. </a:t>
            </a:r>
          </a:p>
          <a:p>
            <a:r>
              <a:rPr lang="es-MX" b="1" dirty="0"/>
              <a:t>2. Diseño y personalización</a:t>
            </a:r>
          </a:p>
          <a:p>
            <a:r>
              <a:rPr lang="es-MX" b="1" dirty="0"/>
              <a:t>Plantillas y temas</a:t>
            </a:r>
            <a:r>
              <a:rPr lang="es-MX" dirty="0"/>
              <a:t>: Ofrece una amplia gama de plantillas y temas prediseñados para que las presentaciones tengan un aspecto profesional y consistente. Además, puedes personalizarlos o crear tus propios temas.</a:t>
            </a:r>
          </a:p>
          <a:p>
            <a:r>
              <a:rPr lang="es-MX" b="1" dirty="0"/>
              <a:t>Maestro de diapositivas</a:t>
            </a:r>
            <a:r>
              <a:rPr lang="es-MX" dirty="0"/>
              <a:t>: Esta función permite definir un diseño maestro, como fuentes, colores y fondos, que se aplica de manera uniforme a todas las diapositivas, garantizando la coherencia visual. </a:t>
            </a:r>
          </a:p>
          <a:p>
            <a:r>
              <a:rPr lang="es-MX" b="1" dirty="0"/>
              <a:t>3. Contenido visual y multimedia</a:t>
            </a:r>
          </a:p>
          <a:p>
            <a:r>
              <a:rPr lang="es-MX" b="1" dirty="0"/>
              <a:t>Integración multimedia</a:t>
            </a:r>
            <a:r>
              <a:rPr lang="es-MX" dirty="0"/>
              <a:t>: Permite insertar y editar diversos elementos como imágenes, videos, audio y gráficos para enriquecer el contenido.</a:t>
            </a:r>
          </a:p>
          <a:p>
            <a:r>
              <a:rPr lang="es-MX" b="1" dirty="0"/>
              <a:t>Gráficos y SmartArt</a:t>
            </a:r>
            <a:r>
              <a:rPr lang="es-MX" dirty="0"/>
              <a:t>: Facilita la creación de representaciones visuales de datos y procesos complejos, como diagramas, organigramas y tablas. </a:t>
            </a:r>
          </a:p>
          <a:p>
            <a:r>
              <a:rPr lang="es-MX" b="1" dirty="0"/>
              <a:t>4. Dinamismo y efectos</a:t>
            </a:r>
          </a:p>
          <a:p>
            <a:r>
              <a:rPr lang="es-MX" b="1" dirty="0"/>
              <a:t>Animaciones</a:t>
            </a:r>
            <a:r>
              <a:rPr lang="es-MX" dirty="0"/>
              <a:t>: Permite animar objetos, textos y elementos de las diapositivas para enfatizar puntos clave y crear un flujo dinámico.</a:t>
            </a:r>
          </a:p>
          <a:p>
            <a:r>
              <a:rPr lang="es-MX" b="1" dirty="0"/>
              <a:t>Transiciones</a:t>
            </a:r>
            <a:r>
              <a:rPr lang="es-MX" dirty="0"/>
              <a:t>: Ofrece efectos para el paso de una diapositiva a otra, como desvanecimientos, barridos o zooms, que hacen la presentación más fluida e interesante.</a:t>
            </a:r>
          </a:p>
          <a:p>
            <a:r>
              <a:rPr lang="es-MX" b="1" dirty="0"/>
              <a:t>Transición 'Transformación'</a:t>
            </a:r>
            <a:r>
              <a:rPr lang="es-MX" dirty="0"/>
              <a:t>: Una función moderna que crea animaciones fluidas y elegantes entre diapositivas con elementos en común, logrando efectos de movimiento cinematográficos. </a:t>
            </a:r>
          </a:p>
          <a:p>
            <a:r>
              <a:rPr lang="es-MX" b="1" dirty="0"/>
              <a:t>5. Herramientas de presentación y colaboración</a:t>
            </a:r>
          </a:p>
          <a:p>
            <a:r>
              <a:rPr lang="es-MX" b="1" dirty="0"/>
              <a:t>Vista de moderador</a:t>
            </a:r>
            <a:r>
              <a:rPr lang="es-MX" dirty="0"/>
              <a:t>: Permite al presentador ver sus notas, la diapositiva actual y la siguiente en una pantalla, mientras la audiencia solo ve la presentación.</a:t>
            </a:r>
          </a:p>
          <a:p>
            <a:r>
              <a:rPr lang="es-MX" b="1" dirty="0"/>
              <a:t>Colaboración en tiempo real</a:t>
            </a:r>
            <a:r>
              <a:rPr lang="es-MX" dirty="0"/>
              <a:t>: Permite a varios usuarios trabajar en la misma presentación de forma simultánea, facilitando el trabajo en equipo.</a:t>
            </a:r>
          </a:p>
          <a:p>
            <a:r>
              <a:rPr lang="es-MX" b="1" dirty="0"/>
              <a:t>Notas del orador</a:t>
            </a:r>
            <a:r>
              <a:rPr lang="es-MX" dirty="0"/>
              <a:t>: Ofrece un espacio para añadir notas que sirven de apoyo al presentador durante la exposición. </a:t>
            </a:r>
          </a:p>
          <a:p>
            <a:r>
              <a:rPr lang="es-MX" b="1" dirty="0"/>
              <a:t>6. Versatilidad y accesibilidad</a:t>
            </a:r>
          </a:p>
          <a:p>
            <a:r>
              <a:rPr lang="es-MX" b="1" dirty="0"/>
              <a:t>Compatibilidad multiplataforma</a:t>
            </a:r>
            <a:r>
              <a:rPr lang="es-MX" dirty="0"/>
              <a:t>: Es compatible con diferentes dispositivos y sistemas operativos, lo que facilita compartir y editar presentaciones en distintos entornos.</a:t>
            </a:r>
          </a:p>
          <a:p>
            <a:r>
              <a:rPr lang="es-MX" b="1" dirty="0"/>
              <a:t>Portabilidad</a:t>
            </a:r>
            <a:r>
              <a:rPr lang="es-MX" dirty="0"/>
              <a:t>: Las presentaciones pueden guardarse y compartirse fácilmente con otros usuarios y ser modificadas según sea necesario. </a:t>
            </a:r>
          </a:p>
          <a:p>
            <a:r>
              <a:rPr lang="es-MX" dirty="0"/>
              <a:t/>
            </a:r>
            <a:br>
              <a:rPr lang="es-MX" dirty="0"/>
            </a:br>
            <a:r>
              <a:rPr lang="es-MX" dirty="0" smtClean="0"/>
              <a:t> </a:t>
            </a:r>
            <a:r>
              <a:rPr lang="es-MX" dirty="0">
                <a:hlinkClick r:id="rId2"/>
              </a:rPr>
              <a:t>https://www.google.com/search?sca_esv=09f2b9d0e2ee4b15&amp;udm=2&amp;fbs</a:t>
            </a:r>
            <a:r>
              <a:rPr lang="es-MX" dirty="0" smtClean="0"/>
              <a:t>=</a:t>
            </a:r>
          </a:p>
          <a:p>
            <a:endParaRPr lang="es-AR" dirty="0"/>
          </a:p>
        </p:txBody>
      </p:sp>
      <p:sp>
        <p:nvSpPr>
          <p:cNvPr id="4" name="AutoShape 2" descr="Microsoft Power Point | PPTX | Computing | Technology &amp; Computing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s-AR" dirty="0"/>
          </a:p>
        </p:txBody>
      </p:sp>
      <p:pic>
        <p:nvPicPr>
          <p:cNvPr id="4101" name="Picture 5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64088" y="7937"/>
            <a:ext cx="3600400" cy="17648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877018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1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1519" y="1484784"/>
            <a:ext cx="6905995" cy="504056"/>
          </a:xfrm>
        </p:spPr>
        <p:txBody>
          <a:bodyPr>
            <a:normAutofit fontScale="90000"/>
          </a:bodyPr>
          <a:lstStyle/>
          <a:p>
            <a:r>
              <a:rPr lang="es-MX" dirty="0" smtClean="0"/>
              <a:t>C. ELEMENTOS DE </a:t>
            </a:r>
            <a:br>
              <a:rPr lang="es-MX" dirty="0" smtClean="0"/>
            </a:br>
            <a:r>
              <a:rPr lang="es-MX" dirty="0" smtClean="0"/>
              <a:t>POWER POINT</a:t>
            </a:r>
            <a:r>
              <a:rPr lang="es-MX" dirty="0" smtClean="0"/>
              <a:t/>
            </a:r>
            <a:br>
              <a:rPr lang="es-MX" dirty="0" smtClean="0"/>
            </a:br>
            <a:r>
              <a:rPr lang="es-MX" dirty="0" smtClean="0"/>
              <a:t>FUNCIONES DE </a:t>
            </a:r>
            <a:br>
              <a:rPr lang="es-MX" dirty="0" smtClean="0"/>
            </a:br>
            <a:r>
              <a:rPr lang="es-MX" dirty="0" smtClean="0"/>
              <a:t>CADA UNA</a:t>
            </a:r>
            <a:br>
              <a:rPr lang="es-MX" dirty="0" smtClean="0"/>
            </a:b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179512" y="2348880"/>
            <a:ext cx="9073008" cy="4752528"/>
          </a:xfrm>
        </p:spPr>
        <p:txBody>
          <a:bodyPr>
            <a:normAutofit fontScale="32500" lnSpcReduction="20000"/>
          </a:bodyPr>
          <a:lstStyle/>
          <a:p>
            <a:pPr marL="64008" indent="0">
              <a:buNone/>
            </a:pPr>
            <a:endParaRPr lang="es-MX" dirty="0" smtClean="0"/>
          </a:p>
          <a:p>
            <a:endParaRPr lang="es-MX" dirty="0" smtClean="0"/>
          </a:p>
          <a:p>
            <a:pPr fontAlgn="ctr"/>
            <a:r>
              <a:rPr lang="es-MX" b="1" dirty="0"/>
              <a:t>Barra de título:</a:t>
            </a:r>
            <a:r>
              <a:rPr lang="es-MX" dirty="0"/>
              <a:t> Muestra el nombre del archivo de la presentación y el programa. </a:t>
            </a:r>
          </a:p>
          <a:p>
            <a:pPr fontAlgn="ctr"/>
            <a:r>
              <a:rPr lang="es-MX" b="1" dirty="0"/>
              <a:t>Barra de herramientas de acceso rápido:</a:t>
            </a:r>
            <a:r>
              <a:rPr lang="es-MX" dirty="0"/>
              <a:t> Contiene comandos de uso frecuente, como guardar o deshacer. </a:t>
            </a:r>
          </a:p>
          <a:p>
            <a:pPr fontAlgn="ctr"/>
            <a:r>
              <a:rPr lang="es-MX" b="1" dirty="0"/>
              <a:t>Cinta de opciones:</a:t>
            </a:r>
            <a:r>
              <a:rPr lang="es-MX" dirty="0"/>
              <a:t> Contiene las pestañas principales (Inicio, Insertar, Diseño, etc.) con comandos para cada función. </a:t>
            </a:r>
          </a:p>
          <a:p>
            <a:pPr fontAlgn="ctr"/>
            <a:r>
              <a:rPr lang="es-MX" b="1" dirty="0"/>
              <a:t>Panel de diapositivas:</a:t>
            </a:r>
            <a:r>
              <a:rPr lang="es-MX" dirty="0"/>
              <a:t> Muestra una vista en miniatura de todas las diapositivas, facilitando la navegación y organización. </a:t>
            </a:r>
          </a:p>
          <a:p>
            <a:pPr fontAlgn="ctr"/>
            <a:r>
              <a:rPr lang="es-MX" b="1" dirty="0"/>
              <a:t>Área de trabajo/diapositiva:</a:t>
            </a:r>
            <a:r>
              <a:rPr lang="es-MX" dirty="0"/>
              <a:t> Es el lienzo principal donde se crea y edita el contenido de la diapositiva actual. </a:t>
            </a:r>
          </a:p>
          <a:p>
            <a:pPr fontAlgn="ctr"/>
            <a:r>
              <a:rPr lang="es-MX" b="1" dirty="0"/>
              <a:t>Barra de estado:</a:t>
            </a:r>
            <a:r>
              <a:rPr lang="es-MX" dirty="0"/>
              <a:t> Ubicada en la parte inferior, muestra información como el número de la diapositiva actual, el total y el control de zoom. </a:t>
            </a:r>
          </a:p>
          <a:p>
            <a:r>
              <a:rPr lang="es-MX" b="1" dirty="0"/>
              <a:t>Funciones de los elementos y pestañas</a:t>
            </a:r>
          </a:p>
          <a:p>
            <a:r>
              <a:rPr lang="es-MX" b="1" dirty="0"/>
              <a:t>Inicio:</a:t>
            </a:r>
            <a:r>
              <a:rPr lang="es-MX" dirty="0"/>
              <a:t> </a:t>
            </a:r>
          </a:p>
          <a:p>
            <a:pPr fontAlgn="ctr"/>
            <a:r>
              <a:rPr lang="es-MX" dirty="0"/>
              <a:t>Incluye herramientas para cortar, pegar, formatear texto (fuente, párrafo) y organizar diapositivas. </a:t>
            </a:r>
          </a:p>
          <a:p>
            <a:r>
              <a:rPr lang="es-MX" b="1" dirty="0"/>
              <a:t>Insertar:</a:t>
            </a:r>
            <a:r>
              <a:rPr lang="es-MX" dirty="0"/>
              <a:t> </a:t>
            </a:r>
          </a:p>
          <a:p>
            <a:pPr fontAlgn="ctr"/>
            <a:r>
              <a:rPr lang="es-MX" dirty="0"/>
              <a:t>Permite agregar a la diapositiva todo tipo de elementos, como imágenes, gráficos, tablas, formas, audio, video, etc. </a:t>
            </a:r>
          </a:p>
          <a:p>
            <a:r>
              <a:rPr lang="es-MX" b="1" dirty="0"/>
              <a:t>Diseño:</a:t>
            </a:r>
            <a:r>
              <a:rPr lang="es-MX" dirty="0"/>
              <a:t> </a:t>
            </a:r>
          </a:p>
          <a:p>
            <a:pPr fontAlgn="ctr"/>
            <a:r>
              <a:rPr lang="es-MX" dirty="0"/>
              <a:t>Permite elegir temas, combinaciones de colores o dar formato al fondo de la diapositiva. </a:t>
            </a:r>
          </a:p>
          <a:p>
            <a:r>
              <a:rPr lang="es-MX" b="1" dirty="0"/>
              <a:t>Transiciones:</a:t>
            </a:r>
            <a:r>
              <a:rPr lang="es-MX" dirty="0"/>
              <a:t> </a:t>
            </a:r>
          </a:p>
          <a:p>
            <a:pPr fontAlgn="ctr"/>
            <a:r>
              <a:rPr lang="es-MX" dirty="0"/>
              <a:t>Configura los efectos visuales que ocurren al pasar de una diapositiva a la siguiente. </a:t>
            </a:r>
          </a:p>
          <a:p>
            <a:r>
              <a:rPr lang="es-MX" b="1" dirty="0"/>
              <a:t>Animaciones:</a:t>
            </a:r>
            <a:r>
              <a:rPr lang="es-MX" dirty="0"/>
              <a:t> </a:t>
            </a:r>
          </a:p>
          <a:p>
            <a:pPr fontAlgn="ctr"/>
            <a:r>
              <a:rPr lang="es-MX" dirty="0"/>
              <a:t>Permite aplicar efectos de movimiento a elementos individuales dentro de una diapositiva. </a:t>
            </a:r>
          </a:p>
          <a:p>
            <a:r>
              <a:rPr lang="es-MX" b="1" dirty="0"/>
              <a:t>Presentación con diapositivas:</a:t>
            </a:r>
            <a:r>
              <a:rPr lang="es-MX" dirty="0"/>
              <a:t> </a:t>
            </a:r>
          </a:p>
          <a:p>
            <a:pPr fontAlgn="ctr"/>
            <a:r>
              <a:rPr lang="es-MX" dirty="0"/>
              <a:t>Configura cómo se mostrará la presentación al público, incluyendo opciones para iniciarla. </a:t>
            </a:r>
          </a:p>
          <a:p>
            <a:r>
              <a:rPr lang="es-MX" b="1" dirty="0"/>
              <a:t>Revisar:</a:t>
            </a:r>
            <a:r>
              <a:rPr lang="es-MX" dirty="0"/>
              <a:t> </a:t>
            </a:r>
          </a:p>
          <a:p>
            <a:pPr fontAlgn="ctr"/>
            <a:r>
              <a:rPr lang="es-MX" dirty="0"/>
              <a:t>Contiene herramientas para la revisión, como el corrector ortográfico, comentarios y la comparación de presentaciones. </a:t>
            </a:r>
          </a:p>
          <a:p>
            <a:r>
              <a:rPr lang="es-MX" b="1" dirty="0"/>
              <a:t>Vista:</a:t>
            </a:r>
            <a:r>
              <a:rPr lang="es-MX" dirty="0"/>
              <a:t> </a:t>
            </a:r>
          </a:p>
          <a:p>
            <a:pPr fontAlgn="ctr"/>
            <a:r>
              <a:rPr lang="es-MX" dirty="0"/>
              <a:t>Permite ver la presentación de diferentes maneras (vista normal, vista de lectura, etc.) y usar herramientas como la regla, la cuadrícula o el zoom. </a:t>
            </a:r>
          </a:p>
          <a:p>
            <a:r>
              <a:rPr lang="es-MX" b="1" dirty="0"/>
              <a:t>Notas del orador:</a:t>
            </a:r>
            <a:r>
              <a:rPr lang="es-MX" dirty="0"/>
              <a:t> </a:t>
            </a:r>
          </a:p>
          <a:p>
            <a:r>
              <a:rPr lang="es-MX" dirty="0"/>
              <a:t>Un área para que el presentador escriba notas que solo él puede ver durante la presentación. </a:t>
            </a:r>
          </a:p>
          <a:p>
            <a:pPr marL="64008" indent="0">
              <a:buNone/>
            </a:pPr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endParaRPr lang="es-AR" dirty="0"/>
          </a:p>
        </p:txBody>
      </p:sp>
      <p:pic>
        <p:nvPicPr>
          <p:cNvPr id="5124" name="Picture 4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71030" y="404664"/>
            <a:ext cx="3972970" cy="180329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417146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51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0" y="1933997"/>
            <a:ext cx="9522295" cy="5582295"/>
          </a:xfrm>
        </p:spPr>
        <p:txBody>
          <a:bodyPr>
            <a:normAutofit fontScale="47500" lnSpcReduction="20000"/>
          </a:bodyPr>
          <a:lstStyle/>
          <a:p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D </a:t>
            </a:r>
            <a:r>
              <a:rPr lang="es-MX" b="1" dirty="0"/>
              <a:t>Vista Normal:</a:t>
            </a:r>
            <a:r>
              <a:rPr lang="es-MX" dirty="0"/>
              <a:t> Es la vista principal para editar y diseñar la presentación, y la que se abre por defecto. Se divide en tres paneles:</a:t>
            </a:r>
          </a:p>
          <a:p>
            <a:pPr lvl="1"/>
            <a:r>
              <a:rPr lang="es-MX" b="1" dirty="0"/>
              <a:t>Panel de miniaturas:</a:t>
            </a:r>
            <a:r>
              <a:rPr lang="es-MX" dirty="0"/>
              <a:t> Muestra miniaturas de todas las diapositivas para navegar rápidamente entre ellas.</a:t>
            </a:r>
          </a:p>
          <a:p>
            <a:pPr lvl="1"/>
            <a:r>
              <a:rPr lang="es-MX" b="1" dirty="0"/>
              <a:t>Panel de diapositivas:</a:t>
            </a:r>
            <a:r>
              <a:rPr lang="es-MX" dirty="0"/>
              <a:t> Muestra la diapositiva actual a tamaño completo, donde se puede editar el contenido.</a:t>
            </a:r>
          </a:p>
          <a:p>
            <a:pPr lvl="1"/>
            <a:r>
              <a:rPr lang="es-MX" b="1" dirty="0"/>
              <a:t>Panel de notas:</a:t>
            </a:r>
            <a:r>
              <a:rPr lang="es-MX" dirty="0"/>
              <a:t> Permite añadir notas para el presentador, que son visibles en la vista Moderador, pero no para la audiencia.</a:t>
            </a:r>
          </a:p>
          <a:p>
            <a:r>
              <a:rPr lang="es-MX" b="1" dirty="0"/>
              <a:t>Vista Esquema:</a:t>
            </a:r>
            <a:r>
              <a:rPr lang="es-MX" dirty="0"/>
              <a:t> Muestra el contenido de la presentación en un formato de esquema, centrándose solo en el texto (títulos y contenido) de cada diapositiva. Es útil para:</a:t>
            </a:r>
          </a:p>
          <a:p>
            <a:pPr lvl="1"/>
            <a:r>
              <a:rPr lang="es-MX" dirty="0"/>
              <a:t>Organizar la estructura y el flujo de la presentación.</a:t>
            </a:r>
          </a:p>
          <a:p>
            <a:pPr lvl="1"/>
            <a:r>
              <a:rPr lang="es-MX" dirty="0"/>
              <a:t>Editar el texto rápidamente sin distracciones visuales.</a:t>
            </a:r>
          </a:p>
          <a:p>
            <a:r>
              <a:rPr lang="es-MX" b="1" dirty="0"/>
              <a:t>Vista Clasificador de diapositivas:</a:t>
            </a:r>
            <a:r>
              <a:rPr lang="es-MX" dirty="0"/>
              <a:t> Muestra todas las diapositivas de la presentación en miniatura, dispuestas en una cuadrícula. Es ideal para:</a:t>
            </a:r>
          </a:p>
          <a:p>
            <a:pPr lvl="1"/>
            <a:r>
              <a:rPr lang="es-MX" dirty="0"/>
              <a:t>Reorganizar las diapositivas arrastrándolas y soltándolas.</a:t>
            </a:r>
          </a:p>
          <a:p>
            <a:pPr lvl="1"/>
            <a:r>
              <a:rPr lang="es-MX" dirty="0"/>
              <a:t>Modificar el orden de las secciones.</a:t>
            </a:r>
          </a:p>
          <a:p>
            <a:pPr lvl="1"/>
            <a:r>
              <a:rPr lang="es-MX" dirty="0"/>
              <a:t>Visualizar y gestionar las transiciones y animaciones entre diapositivas.</a:t>
            </a:r>
          </a:p>
          <a:p>
            <a:r>
              <a:rPr lang="es-MX" b="1" dirty="0"/>
              <a:t>Vista Página de notas:</a:t>
            </a:r>
            <a:r>
              <a:rPr lang="es-MX" dirty="0"/>
              <a:t> Muestra cómo se verían las notas de la diapositiva impresa. Es útil para revisar y editar las notas del orador, asegurándose de que estén bien formateadas para la impresión.</a:t>
            </a:r>
          </a:p>
          <a:p>
            <a:r>
              <a:rPr lang="es-MX" b="1" dirty="0"/>
              <a:t>Vista Patrón de diapositivas:</a:t>
            </a:r>
            <a:r>
              <a:rPr lang="es-MX" dirty="0"/>
              <a:t> Permite modificar el diseño de las diapositivas y sus elementos de manera uniforme en toda la presentación. Es la vista para hacer cambios en el diseño de fondo, fuentes y marcadores de posición que se aplican a todas las diapositivas que utilizan ese patrón. </a:t>
            </a:r>
          </a:p>
          <a:p>
            <a:r>
              <a:rPr lang="es-MX" b="1" dirty="0"/>
              <a:t>Vistas de </a:t>
            </a:r>
            <a:r>
              <a:rPr lang="es-MX" b="1" dirty="0" err="1" smtClean="0"/>
              <a:t>presentación</a:t>
            </a:r>
            <a:r>
              <a:rPr lang="es-MX" dirty="0" err="1" smtClean="0"/>
              <a:t>en</a:t>
            </a:r>
            <a:r>
              <a:rPr lang="es-MX" dirty="0" smtClean="0"/>
              <a:t> </a:t>
            </a:r>
            <a:r>
              <a:rPr lang="es-MX" dirty="0"/>
              <a:t>un entorno de pantalla completa similar a la vista de presentación, pero con más controles de navegación.</a:t>
            </a:r>
          </a:p>
          <a:p>
            <a:r>
              <a:rPr lang="es-MX" b="1" dirty="0"/>
              <a:t>Vista Presentación con diapositivas:</a:t>
            </a:r>
            <a:r>
              <a:rPr lang="es-MX" dirty="0"/>
              <a:t> Muestra la presentación a pantalla completa para la audiencia, ocultando la interfaz de PowerPoint. Es la vista final para mostrar el trabajo terminado a la audiencia.</a:t>
            </a:r>
          </a:p>
          <a:p>
            <a:pPr marL="64008" indent="0">
              <a:buNone/>
            </a:pPr>
            <a:endParaRPr lang="es-MX" dirty="0" smtClean="0"/>
          </a:p>
          <a:p>
            <a:endParaRPr lang="es-AR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88023" y="133191"/>
            <a:ext cx="4248473" cy="18173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5" name="4 Título"/>
          <p:cNvSpPr>
            <a:spLocks noGrp="1"/>
          </p:cNvSpPr>
          <p:nvPr>
            <p:ph type="title"/>
          </p:nvPr>
        </p:nvSpPr>
        <p:spPr>
          <a:xfrm>
            <a:off x="0" y="0"/>
            <a:ext cx="4211960" cy="1666526"/>
          </a:xfrm>
        </p:spPr>
        <p:txBody>
          <a:bodyPr/>
          <a:lstStyle/>
          <a:p>
            <a:r>
              <a:rPr lang="es-MX" dirty="0" smtClean="0"/>
              <a:t>TIPODE VISTAS</a:t>
            </a:r>
            <a:endParaRPr lang="es-AR" dirty="0"/>
          </a:p>
        </p:txBody>
      </p:sp>
    </p:spTree>
    <p:extLst>
      <p:ext uri="{BB962C8B-B14F-4D97-AF65-F5344CB8AC3E}">
        <p14:creationId xmlns:p14="http://schemas.microsoft.com/office/powerpoint/2010/main" val="6129321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-11360" y="116632"/>
            <a:ext cx="9155360" cy="2304256"/>
          </a:xfrm>
        </p:spPr>
        <p:txBody>
          <a:bodyPr/>
          <a:lstStyle/>
          <a:p>
            <a:r>
              <a:rPr lang="es-MX" dirty="0" smtClean="0"/>
              <a:t>E.ANIMACION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01752" y="1527048"/>
            <a:ext cx="8503920" cy="5214320"/>
          </a:xfrm>
        </p:spPr>
        <p:txBody>
          <a:bodyPr>
            <a:normAutofit fontScale="85000" lnSpcReduction="20000"/>
          </a:bodyPr>
          <a:lstStyle/>
          <a:p>
            <a:endParaRPr lang="es-MX" dirty="0" smtClean="0"/>
          </a:p>
          <a:p>
            <a:endParaRPr lang="es-MX" dirty="0" smtClean="0"/>
          </a:p>
          <a:p>
            <a:endParaRPr lang="es-MX" dirty="0" smtClean="0"/>
          </a:p>
          <a:p>
            <a:r>
              <a:rPr lang="es-MX" dirty="0" smtClean="0"/>
              <a:t>E  </a:t>
            </a:r>
            <a:r>
              <a:rPr lang="es-MX" dirty="0"/>
              <a:t> puedes aplicar efectos de entrada, salida, énfasis o trayectoria de movimiento a objetos seleccionándolos y usando la pestaña "Animaciones". Para animar cada viñeta de una lista por separado, selecciónalas todas, elige un efecto de animación, y luego, en el panel de animación, usa las opciones de tiempo para configurar el inicio "Después del anterior" y un retraso para cada una. También es posible agregar múltiples animaciones al mismo objeto siguiendo los pasos en los que se utiliza "Agregar animación</a:t>
            </a:r>
            <a:endParaRPr lang="es-MX" dirty="0" smtClean="0"/>
          </a:p>
          <a:p>
            <a:endParaRPr lang="es-AR" dirty="0"/>
          </a:p>
        </p:txBody>
      </p:sp>
      <p:pic>
        <p:nvPicPr>
          <p:cNvPr id="614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76056" y="0"/>
            <a:ext cx="3240360" cy="221517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51946738"/>
      </p:ext>
    </p:extLst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14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9552" y="260648"/>
            <a:ext cx="4464496" cy="1399032"/>
          </a:xfrm>
        </p:spPr>
        <p:txBody>
          <a:bodyPr/>
          <a:lstStyle/>
          <a:p>
            <a:r>
              <a:rPr lang="es-MX" dirty="0" smtClean="0"/>
              <a:t>TRACICION  </a:t>
            </a:r>
            <a:endParaRPr lang="es-AR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s-MX" dirty="0" smtClean="0"/>
              <a:t>E  </a:t>
            </a:r>
            <a:r>
              <a:rPr lang="es-MX" dirty="0"/>
              <a:t>Las transiciones de PowerPoint son efectos visuales que se usan al pasar de una diapositiva a otra, se agregan desde la pestaña "Transiciones", donde se puede seleccionar una de la galería y personalizarla con "Opciones de efecto". Para aplicarla a todas las diapositivas, usa el botón "Aplicar a todo". Puedes controlar la duración y el tiempo de inicio (manual o automático) desde la misma pestaña</a:t>
            </a:r>
            <a:endParaRPr lang="es-AR" dirty="0"/>
          </a:p>
        </p:txBody>
      </p:sp>
      <p:pic>
        <p:nvPicPr>
          <p:cNvPr id="1026" name="Picture 2" descr="Transiciones de Diapositiva | CustomGuid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44007" y="114300"/>
            <a:ext cx="4176465" cy="2162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03399525"/>
      </p:ext>
    </p:extLst>
  </p:cSld>
  <p:clrMapOvr>
    <a:masterClrMapping/>
  </p:clrMapOvr>
  <p:transition spd="slow">
    <p:wipe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Brío">
  <a:themeElements>
    <a:clrScheme name="Brío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Brío">
      <a:majorFont>
        <a:latin typeface="Century Gothic"/>
        <a:ea typeface=""/>
        <a:cs typeface=""/>
        <a:font script="Jpan" typeface="HGｺﾞｼｯｸM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río">
      <a:fillStyleLst>
        <a:solidFill>
          <a:schemeClr val="phClr"/>
        </a:solidFill>
        <a:gradFill rotWithShape="1">
          <a:gsLst>
            <a:gs pos="0">
              <a:schemeClr val="phClr">
                <a:tint val="10000"/>
                <a:satMod val="300000"/>
              </a:schemeClr>
            </a:gs>
            <a:gs pos="34000">
              <a:schemeClr val="phClr">
                <a:tint val="13500"/>
                <a:satMod val="250000"/>
              </a:schemeClr>
            </a:gs>
            <a:gs pos="100000">
              <a:schemeClr val="phClr">
                <a:tint val="60000"/>
                <a:satMod val="200000"/>
              </a:schemeClr>
            </a:gs>
          </a:gsLst>
          <a:path path="circle">
            <a:fillToRect l="50000" t="155000" r="50000" b="-55000"/>
          </a:path>
        </a:gradFill>
        <a:gradFill rotWithShape="1">
          <a:gsLst>
            <a:gs pos="0">
              <a:schemeClr val="phClr">
                <a:tint val="60000"/>
                <a:satMod val="160000"/>
              </a:schemeClr>
            </a:gs>
            <a:gs pos="46000">
              <a:schemeClr val="phClr">
                <a:tint val="86000"/>
                <a:satMod val="160000"/>
              </a:schemeClr>
            </a:gs>
            <a:gs pos="100000">
              <a:schemeClr val="phClr">
                <a:shade val="40000"/>
                <a:satMod val="160000"/>
              </a:schemeClr>
            </a:gs>
          </a:gsLst>
          <a:path path="circle">
            <a:fillToRect l="50000" t="155000" r="50000" b="-55000"/>
          </a:path>
        </a:gradFill>
      </a:fillStyleLst>
      <a:lnStyleLst>
        <a:ln w="9525" cap="flat" cmpd="sng" algn="ctr">
          <a:solidFill>
            <a:schemeClr val="phClr">
              <a:satMod val="12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147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50800" dist="38100" dir="14700000" algn="t" rotWithShape="0">
              <a:srgbClr val="000000">
                <a:alpha val="6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3600000"/>
            </a:lightRig>
          </a:scene3d>
          <a:sp3d prstMaterial="plastic">
            <a:bevelT w="127000" h="38200" prst="relaxedInset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8000"/>
                <a:satMod val="230000"/>
              </a:schemeClr>
            </a:gs>
            <a:gs pos="60000">
              <a:schemeClr val="phClr">
                <a:shade val="92000"/>
                <a:satMod val="230000"/>
              </a:schemeClr>
            </a:gs>
            <a:gs pos="100000">
              <a:schemeClr val="phClr">
                <a:tint val="85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1200"/>
                <a:satMod val="150000"/>
              </a:schemeClr>
              <a:schemeClr val="phClr">
                <a:tint val="90000"/>
                <a:satMod val="150000"/>
              </a:schemeClr>
            </a:duotone>
          </a:blip>
          <a:tile tx="0" ty="0" sx="70000" sy="7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Verve</Template>
  <TotalTime>312</TotalTime>
  <Words>134</Words>
  <Application>Microsoft Office PowerPoint</Application>
  <PresentationFormat>Presentación en pantalla (4:3)</PresentationFormat>
  <Paragraphs>120</Paragraphs>
  <Slides>8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9" baseType="lpstr">
      <vt:lpstr>Brío</vt:lpstr>
      <vt:lpstr>POWER POINT     </vt:lpstr>
      <vt:lpstr>Imagen</vt:lpstr>
      <vt:lpstr>Definición de power point y su utilidad</vt:lpstr>
      <vt:lpstr>B. Características mas importantes, nómbrelas</vt:lpstr>
      <vt:lpstr>C. ELEMENTOS DE  POWER POINT FUNCIONES DE  CADA UNA </vt:lpstr>
      <vt:lpstr>TIPODE VISTAS</vt:lpstr>
      <vt:lpstr>E.ANIMACION </vt:lpstr>
      <vt:lpstr>TRACICION 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Secundaria</dc:creator>
  <cp:lastModifiedBy>pepe</cp:lastModifiedBy>
  <cp:revision>29</cp:revision>
  <dcterms:created xsi:type="dcterms:W3CDTF">2025-10-08T19:01:00Z</dcterms:created>
  <dcterms:modified xsi:type="dcterms:W3CDTF">2025-10-27T20:11:19Z</dcterms:modified>
</cp:coreProperties>
</file>