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0"/>
  </p:notesMasterIdLst>
  <p:sldIdLst>
    <p:sldId id="256" r:id="rId2"/>
    <p:sldId id="258" r:id="rId3"/>
    <p:sldId id="257" r:id="rId4"/>
    <p:sldId id="280" r:id="rId5"/>
    <p:sldId id="263" r:id="rId6"/>
    <p:sldId id="264" r:id="rId7"/>
    <p:sldId id="282" r:id="rId8"/>
    <p:sldId id="260" r:id="rId9"/>
    <p:sldId id="261" r:id="rId10"/>
    <p:sldId id="262" r:id="rId11"/>
    <p:sldId id="265" r:id="rId12"/>
    <p:sldId id="284" r:id="rId13"/>
    <p:sldId id="266" r:id="rId14"/>
    <p:sldId id="267" r:id="rId15"/>
    <p:sldId id="268" r:id="rId16"/>
    <p:sldId id="269" r:id="rId17"/>
    <p:sldId id="285" r:id="rId18"/>
    <p:sldId id="270" r:id="rId19"/>
    <p:sldId id="271" r:id="rId20"/>
    <p:sldId id="272" r:id="rId21"/>
    <p:sldId id="273" r:id="rId22"/>
    <p:sldId id="286" r:id="rId23"/>
    <p:sldId id="274" r:id="rId24"/>
    <p:sldId id="275" r:id="rId25"/>
    <p:sldId id="276" r:id="rId26"/>
    <p:sldId id="277" r:id="rId27"/>
    <p:sldId id="278" r:id="rId28"/>
    <p:sldId id="279" r:id="rId29"/>
  </p:sldIdLst>
  <p:sldSz cx="9144000" cy="6858000" type="screen4x3"/>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8" autoAdjust="0"/>
    <p:restoredTop sz="94660"/>
  </p:normalViewPr>
  <p:slideViewPr>
    <p:cSldViewPr>
      <p:cViewPr varScale="1">
        <p:scale>
          <a:sx n="69" d="100"/>
          <a:sy n="69" d="100"/>
        </p:scale>
        <p:origin x="-1422"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AR"/>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8E6914-C7D2-4088-8D3A-5864E8BA1C08}" type="datetimeFigureOut">
              <a:rPr lang="es-AR" smtClean="0"/>
              <a:t>27/10/2025</a:t>
            </a:fld>
            <a:endParaRPr lang="es-AR"/>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AR"/>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7D291C-3F87-45F2-ADE6-EB02FC118942}" type="slidenum">
              <a:rPr lang="es-AR" smtClean="0"/>
              <a:t>‹Nº›</a:t>
            </a:fld>
            <a:endParaRPr lang="es-AR"/>
          </a:p>
        </p:txBody>
      </p:sp>
    </p:spTree>
    <p:extLst>
      <p:ext uri="{BB962C8B-B14F-4D97-AF65-F5344CB8AC3E}">
        <p14:creationId xmlns:p14="http://schemas.microsoft.com/office/powerpoint/2010/main" val="847453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DC7D291C-3F87-45F2-ADE6-EB02FC118942}" type="slidenum">
              <a:rPr lang="es-AR" smtClean="0"/>
              <a:t>1</a:t>
            </a:fld>
            <a:endParaRPr lang="es-AR"/>
          </a:p>
        </p:txBody>
      </p:sp>
    </p:spTree>
    <p:extLst>
      <p:ext uri="{BB962C8B-B14F-4D97-AF65-F5344CB8AC3E}">
        <p14:creationId xmlns:p14="http://schemas.microsoft.com/office/powerpoint/2010/main" val="2896269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DC7D291C-3F87-45F2-ADE6-EB02FC118942}" type="slidenum">
              <a:rPr lang="es-AR" smtClean="0"/>
              <a:t>7</a:t>
            </a:fld>
            <a:endParaRPr lang="es-AR"/>
          </a:p>
        </p:txBody>
      </p:sp>
    </p:spTree>
    <p:extLst>
      <p:ext uri="{BB962C8B-B14F-4D97-AF65-F5344CB8AC3E}">
        <p14:creationId xmlns:p14="http://schemas.microsoft.com/office/powerpoint/2010/main" val="2606729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DC7D291C-3F87-45F2-ADE6-EB02FC118942}" type="slidenum">
              <a:rPr lang="es-AR" smtClean="0"/>
              <a:t>15</a:t>
            </a:fld>
            <a:endParaRPr lang="es-AR"/>
          </a:p>
        </p:txBody>
      </p:sp>
    </p:spTree>
    <p:extLst>
      <p:ext uri="{BB962C8B-B14F-4D97-AF65-F5344CB8AC3E}">
        <p14:creationId xmlns:p14="http://schemas.microsoft.com/office/powerpoint/2010/main" val="3076733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6334A7C7-0375-4A63-9760-FAC236CCB64E}" type="datetimeFigureOut">
              <a:rPr lang="es-AR" smtClean="0"/>
              <a:t>27/10/2025</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34B16616-0B21-4262-A4E5-0A5B175413CA}" type="slidenum">
              <a:rPr lang="es-AR" smtClean="0"/>
              <a:t>‹Nº›</a:t>
            </a:fld>
            <a:endParaRPr lang="es-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6334A7C7-0375-4A63-9760-FAC236CCB64E}" type="datetimeFigureOut">
              <a:rPr lang="es-AR" smtClean="0"/>
              <a:t>27/10/2025</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34B16616-0B21-4262-A4E5-0A5B175413CA}" type="slidenum">
              <a:rPr lang="es-AR" smtClean="0"/>
              <a:t>‹Nº›</a:t>
            </a:fld>
            <a:endParaRPr lang="es-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6334A7C7-0375-4A63-9760-FAC236CCB64E}" type="datetimeFigureOut">
              <a:rPr lang="es-AR" smtClean="0"/>
              <a:t>27/10/2025</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34B16616-0B21-4262-A4E5-0A5B175413CA}" type="slidenum">
              <a:rPr lang="es-AR" smtClean="0"/>
              <a:t>‹Nº›</a:t>
            </a:fld>
            <a:endParaRPr lang="es-A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6334A7C7-0375-4A63-9760-FAC236CCB64E}" type="datetimeFigureOut">
              <a:rPr lang="es-AR" smtClean="0"/>
              <a:t>27/10/2025</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34B16616-0B21-4262-A4E5-0A5B175413CA}" type="slidenum">
              <a:rPr lang="es-AR" smtClean="0"/>
              <a:t>‹Nº›</a:t>
            </a:fld>
            <a:endParaRPr lang="es-AR"/>
          </a:p>
        </p:txBody>
      </p:sp>
      <p:sp>
        <p:nvSpPr>
          <p:cNvPr id="7" name="Title 6"/>
          <p:cNvSpPr>
            <a:spLocks noGrp="1"/>
          </p:cNvSpPr>
          <p:nvPr>
            <p:ph type="title"/>
          </p:nvPr>
        </p:nvSpPr>
        <p:spPr/>
        <p:txBody>
          <a:bodyPr/>
          <a:lstStyle/>
          <a:p>
            <a:r>
              <a:rPr lang="es-ES" smtClean="0"/>
              <a:t>Haga clic para modificar el estilo de título del patrón</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6334A7C7-0375-4A63-9760-FAC236CCB64E}" type="datetimeFigureOut">
              <a:rPr lang="es-AR" smtClean="0"/>
              <a:t>27/10/2025</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34B16616-0B21-4262-A4E5-0A5B175413CA}" type="slidenum">
              <a:rPr lang="es-AR" smtClean="0"/>
              <a:t>‹Nº›</a:t>
            </a:fld>
            <a:endParaRPr lang="es-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6334A7C7-0375-4A63-9760-FAC236CCB64E}" type="datetimeFigureOut">
              <a:rPr lang="es-AR" smtClean="0"/>
              <a:t>27/10/2025</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34B16616-0B21-4262-A4E5-0A5B175413CA}" type="slidenum">
              <a:rPr lang="es-AR" smtClean="0"/>
              <a:t>‹Nº›</a:t>
            </a:fld>
            <a:endParaRPr lang="es-AR"/>
          </a:p>
        </p:txBody>
      </p:sp>
      <p:sp>
        <p:nvSpPr>
          <p:cNvPr id="9" name="Content Placeholder 8"/>
          <p:cNvSpPr>
            <a:spLocks noGrp="1"/>
          </p:cNvSpPr>
          <p:nvPr>
            <p:ph sz="quarter" idx="13"/>
          </p:nvPr>
        </p:nvSpPr>
        <p:spPr>
          <a:xfrm>
            <a:off x="676655" y="2679192"/>
            <a:ext cx="3822192" cy="34472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6334A7C7-0375-4A63-9760-FAC236CCB64E}" type="datetimeFigureOut">
              <a:rPr lang="es-AR" smtClean="0"/>
              <a:t>27/10/2025</a:t>
            </a:fld>
            <a:endParaRPr lang="es-AR"/>
          </a:p>
        </p:txBody>
      </p:sp>
      <p:sp>
        <p:nvSpPr>
          <p:cNvPr id="8" name="Footer Placeholder 7"/>
          <p:cNvSpPr>
            <a:spLocks noGrp="1"/>
          </p:cNvSpPr>
          <p:nvPr>
            <p:ph type="ftr" sz="quarter" idx="11"/>
          </p:nvPr>
        </p:nvSpPr>
        <p:spPr/>
        <p:txBody>
          <a:bodyPr/>
          <a:lstStyle/>
          <a:p>
            <a:endParaRPr lang="es-AR"/>
          </a:p>
        </p:txBody>
      </p:sp>
      <p:sp>
        <p:nvSpPr>
          <p:cNvPr id="9" name="Slide Number Placeholder 8"/>
          <p:cNvSpPr>
            <a:spLocks noGrp="1"/>
          </p:cNvSpPr>
          <p:nvPr>
            <p:ph type="sldNum" sz="quarter" idx="12"/>
          </p:nvPr>
        </p:nvSpPr>
        <p:spPr/>
        <p:txBody>
          <a:bodyPr/>
          <a:lstStyle/>
          <a:p>
            <a:fld id="{34B16616-0B21-4262-A4E5-0A5B175413CA}" type="slidenum">
              <a:rPr lang="es-AR" smtClean="0"/>
              <a:t>‹Nº›</a:t>
            </a:fld>
            <a:endParaRPr lang="es-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6334A7C7-0375-4A63-9760-FAC236CCB64E}" type="datetimeFigureOut">
              <a:rPr lang="es-AR" smtClean="0"/>
              <a:t>27/10/2025</a:t>
            </a:fld>
            <a:endParaRPr lang="es-AR"/>
          </a:p>
        </p:txBody>
      </p:sp>
      <p:sp>
        <p:nvSpPr>
          <p:cNvPr id="4" name="Footer Placeholder 3"/>
          <p:cNvSpPr>
            <a:spLocks noGrp="1"/>
          </p:cNvSpPr>
          <p:nvPr>
            <p:ph type="ftr" sz="quarter" idx="11"/>
          </p:nvPr>
        </p:nvSpPr>
        <p:spPr/>
        <p:txBody>
          <a:bodyPr/>
          <a:lstStyle/>
          <a:p>
            <a:endParaRPr lang="es-AR"/>
          </a:p>
        </p:txBody>
      </p:sp>
      <p:sp>
        <p:nvSpPr>
          <p:cNvPr id="5" name="Slide Number Placeholder 4"/>
          <p:cNvSpPr>
            <a:spLocks noGrp="1"/>
          </p:cNvSpPr>
          <p:nvPr>
            <p:ph type="sldNum" sz="quarter" idx="12"/>
          </p:nvPr>
        </p:nvSpPr>
        <p:spPr/>
        <p:txBody>
          <a:bodyPr/>
          <a:lstStyle/>
          <a:p>
            <a:fld id="{34B16616-0B21-4262-A4E5-0A5B175413CA}" type="slidenum">
              <a:rPr lang="es-AR" smtClean="0"/>
              <a:t>‹Nº›</a:t>
            </a:fld>
            <a:endParaRPr lang="es-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6334A7C7-0375-4A63-9760-FAC236CCB64E}" type="datetimeFigureOut">
              <a:rPr lang="es-AR" smtClean="0"/>
              <a:t>27/10/2025</a:t>
            </a:fld>
            <a:endParaRPr lang="es-AR"/>
          </a:p>
        </p:txBody>
      </p:sp>
      <p:sp>
        <p:nvSpPr>
          <p:cNvPr id="3" name="Footer Placeholder 2"/>
          <p:cNvSpPr>
            <a:spLocks noGrp="1"/>
          </p:cNvSpPr>
          <p:nvPr>
            <p:ph type="ftr" sz="quarter" idx="11"/>
          </p:nvPr>
        </p:nvSpPr>
        <p:spPr/>
        <p:txBody>
          <a:bodyPr/>
          <a:lstStyle/>
          <a:p>
            <a:endParaRPr lang="es-AR"/>
          </a:p>
        </p:txBody>
      </p:sp>
      <p:sp>
        <p:nvSpPr>
          <p:cNvPr id="4" name="Slide Number Placeholder 3"/>
          <p:cNvSpPr>
            <a:spLocks noGrp="1"/>
          </p:cNvSpPr>
          <p:nvPr>
            <p:ph type="sldNum" sz="quarter" idx="12"/>
          </p:nvPr>
        </p:nvSpPr>
        <p:spPr/>
        <p:txBody>
          <a:bodyPr/>
          <a:lstStyle/>
          <a:p>
            <a:fld id="{34B16616-0B21-4262-A4E5-0A5B175413CA}" type="slidenum">
              <a:rPr lang="es-AR" smtClean="0"/>
              <a:t>‹Nº›</a:t>
            </a:fld>
            <a:endParaRPr lang="es-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6334A7C7-0375-4A63-9760-FAC236CCB64E}" type="datetimeFigureOut">
              <a:rPr lang="es-AR" smtClean="0"/>
              <a:t>27/10/2025</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34B16616-0B21-4262-A4E5-0A5B175413CA}" type="slidenum">
              <a:rPr lang="es-AR" smtClean="0"/>
              <a:t>‹Nº›</a:t>
            </a:fld>
            <a:endParaRPr lang="es-A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6334A7C7-0375-4A63-9760-FAC236CCB64E}" type="datetimeFigureOut">
              <a:rPr lang="es-AR" smtClean="0"/>
              <a:t>27/10/2025</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34B16616-0B21-4262-A4E5-0A5B175413CA}" type="slidenum">
              <a:rPr lang="es-AR" smtClean="0"/>
              <a:t>‹Nº›</a:t>
            </a:fld>
            <a:endParaRPr lang="es-A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6334A7C7-0375-4A63-9760-FAC236CCB64E}" type="datetimeFigureOut">
              <a:rPr lang="es-AR" smtClean="0"/>
              <a:t>27/10/2025</a:t>
            </a:fld>
            <a:endParaRPr lang="es-A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s-A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34B16616-0B21-4262-A4E5-0A5B175413CA}" type="slidenum">
              <a:rPr lang="es-AR" smtClean="0"/>
              <a:t>‹Nº›</a:t>
            </a:fld>
            <a:endParaRPr lang="es-A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hyperlink" Target="https://www.google.com/search?sca_esv=09f2b9d0e2ee4b15&amp;cs=0&amp;q=Integraci%C3%B3n+con+Microsoft+Office&amp;sa=X&amp;ved=2ahUKEwi3gaKCrZWQAxU-PrkGHf1oLV4QxccNegQIOxAB&amp;mstk=AUtExfDVW5hIIXwUkjlbV0LwroEXxDbrXIIkunYAbxHDetO6SdBdFVM-TM2HuFANOIzs5khrgJhXuPiCgqm9VDbechz6tlRNWQ47H8fNj9hVieiP1jxgVcgDFrieOxtEQpw7M6M&amp;csui=3" TargetMode="External"/><Relationship Id="rId2" Type="http://schemas.openxmlformats.org/officeDocument/2006/relationships/hyperlink" Target="https://www.google.com/search?sca_esv=09f2b9d0e2ee4b15&amp;cs=0&amp;q=Colaboraci%C3%B3n+en+tiempo+real&amp;sa=X&amp;ved=2ahUKEwi3gaKCrZWQAxU-PrkGHf1oLV4QxccNegQIOBAB&amp;mstk=AUtExfDVW5hIIXwUkjlbV0LwroEXxDbrXIIkunYAbxHDetO6SdBdFVM-TM2HuFANOIzs5khrgJhXuPiCgqm9VDbechz6tlRNWQ47H8fNj9hVieiP1jxgVcgDFrieOxtEQpw7M6M&amp;csui=3" TargetMode="External"/><Relationship Id="rId1" Type="http://schemas.openxmlformats.org/officeDocument/2006/relationships/slideLayout" Target="../slideLayouts/slideLayout7.xml"/><Relationship Id="rId4" Type="http://schemas.openxmlformats.org/officeDocument/2006/relationships/hyperlink" Target="https://www.google.com/search?sca_esv=09f2b9d0e2ee4b15&amp;q=caracteristicas+mas+importantes+de+powerpoint+nombrarlas&amp;source=lnms&amp;fbs=AIIjpHx4nJjfGojPVHhEACUHPiMQht6_BFq6vBIoFFRK7qchKEWEvuc0Hbw31oEI7c8o3y7EH2T73cHYgsE1-NZATxMpEZX5iGApNXoQtOTNvMiIjKZWgUwBEjxgbXqOA63Ym7a75gi5ePaAwl78EmrbhXuotfzkEJwZ0kQ9Rh1IK-1jdnjCeyKVGNKU-0lMZ4gGgdLuQNwOcrLDbxp8A2pf1C__V94TucdCyqzlvfOVcPA472kttDc&amp;sa=X&amp;ved=2ahUKEwiM0IT2sZWQAxW8PbkGHeJhNMIQ0pQJegQICRAB&amp;biw=1366&amp;bih=641&amp;dpr=1"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hyperlink" Target="https://www.google.com/search?sca_esv=09f2b9d0e2ee4b15&amp;cs=0&amp;q=Pesta%C3%B1a+Revisar&amp;sa=X&amp;ved=2ahUKEwiVldz3tpWQAxUsHbkGHXGYHXEQxccNegQIKxAB&amp;mstk=AUtExfBb9F8h-qy5IQlKoX6TT6kwQdbosHBzdQpSOForJWMa-BtmjeluIrSc7bk5oEe5Md7mnj-6HbgdWN0Vnd4p8yzUqYdO_oVYu24L6pnYBSzVN8J-0nKUzBwzLnd_n5u8oLo&amp;csui=3" TargetMode="External"/><Relationship Id="rId3" Type="http://schemas.openxmlformats.org/officeDocument/2006/relationships/hyperlink" Target="https://www.google.com/search?sca_esv=09f2b9d0e2ee4b15&amp;cs=0&amp;q=Pesta%C3%B1a+Insertar&amp;sa=X&amp;ved=2ahUKEwiVldz3tpWQAxUsHbkGHXGYHXEQxccNegQIGBAB&amp;mstk=AUtExfBb9F8h-qy5IQlKoX6TT6kwQdbosHBzdQpSOForJWMa-BtmjeluIrSc7bk5oEe5Md7mnj-6HbgdWN0Vnd4p8yzUqYdO_oVYu24L6pnYBSzVN8J-0nKUzBwzLnd_n5u8oLo&amp;csui=3" TargetMode="External"/><Relationship Id="rId7" Type="http://schemas.openxmlformats.org/officeDocument/2006/relationships/hyperlink" Target="https://www.google.com/search?sca_esv=09f2b9d0e2ee4b15&amp;cs=0&amp;q=Pesta%C3%B1a+Presentaci%C3%B3n+con+Diapositivas&amp;sa=X&amp;ved=2ahUKEwiVldz3tpWQAxUsHbkGHXGYHXEQxccNegQIKhAB&amp;mstk=AUtExfBb9F8h-qy5IQlKoX6TT6kwQdbosHBzdQpSOForJWMa-BtmjeluIrSc7bk5oEe5Md7mnj-6HbgdWN0Vnd4p8yzUqYdO_oVYu24L6pnYBSzVN8J-0nKUzBwzLnd_n5u8oLo&amp;csui=3" TargetMode="External"/><Relationship Id="rId2" Type="http://schemas.openxmlformats.org/officeDocument/2006/relationships/hyperlink" Target="https://www.google.com/search?sca_esv=09f2b9d0e2ee4b15&amp;cs=0&amp;q=Pesta%C3%B1a+Inicio&amp;sa=X&amp;ved=2ahUKEwiVldz3tpWQAxUsHbkGHXGYHXEQxccNegQIEhAB&amp;mstk=AUtExfBb9F8h-qy5IQlKoX6TT6kwQdbosHBzdQpSOForJWMa-BtmjeluIrSc7bk5oEe5Md7mnj-6HbgdWN0Vnd4p8yzUqYdO_oVYu24L6pnYBSzVN8J-0nKUzBwzLnd_n5u8oLo&amp;csui=3" TargetMode="External"/><Relationship Id="rId1" Type="http://schemas.openxmlformats.org/officeDocument/2006/relationships/slideLayout" Target="../slideLayouts/slideLayout7.xml"/><Relationship Id="rId6" Type="http://schemas.openxmlformats.org/officeDocument/2006/relationships/hyperlink" Target="https://www.google.com/search?sca_esv=09f2b9d0e2ee4b15&amp;cs=0&amp;q=Pesta%C3%B1a+Animaciones&amp;sa=X&amp;ved=2ahUKEwiVldz3tpWQAxUsHbkGHXGYHXEQxccNegQIMxAB&amp;mstk=AUtExfBb9F8h-qy5IQlKoX6TT6kwQdbosHBzdQpSOForJWMa-BtmjeluIrSc7bk5oEe5Md7mnj-6HbgdWN0Vnd4p8yzUqYdO_oVYu24L6pnYBSzVN8J-0nKUzBwzLnd_n5u8oLo&amp;csui=3" TargetMode="External"/><Relationship Id="rId5" Type="http://schemas.openxmlformats.org/officeDocument/2006/relationships/hyperlink" Target="https://www.google.com/search?sca_esv=09f2b9d0e2ee4b15&amp;cs=0&amp;q=Pesta%C3%B1a+Transiciones&amp;sa=X&amp;ved=2ahUKEwiVldz3tpWQAxUsHbkGHXGYHXEQxccNegQIQxAB&amp;mstk=AUtExfBb9F8h-qy5IQlKoX6TT6kwQdbosHBzdQpSOForJWMa-BtmjeluIrSc7bk5oEe5Md7mnj-6HbgdWN0Vnd4p8yzUqYdO_oVYu24L6pnYBSzVN8J-0nKUzBwzLnd_n5u8oLo&amp;csui=3" TargetMode="External"/><Relationship Id="rId4" Type="http://schemas.openxmlformats.org/officeDocument/2006/relationships/hyperlink" Target="https://www.google.com/search?sca_esv=09f2b9d0e2ee4b15&amp;cs=0&amp;q=Pesta%C3%B1a+Dise%C3%B1o&amp;sa=X&amp;ved=2ahUKEwiVldz3tpWQAxUsHbkGHXGYHXEQxccNegQILhAB&amp;mstk=AUtExfBb9F8h-qy5IQlKoX6TT6kwQdbosHBzdQpSOForJWMa-BtmjeluIrSc7bk5oEe5Md7mnj-6HbgdWN0Vnd4p8yzUqYdO_oVYu24L6pnYBSzVN8J-0nKUzBwzLnd_n5u8oLo&amp;csui=3" TargetMode="External"/><Relationship Id="rId9" Type="http://schemas.openxmlformats.org/officeDocument/2006/relationships/hyperlink" Target="https://www.google.com/search?sca_esv=09f2b9d0e2ee4b15&amp;cs=0&amp;q=Pesta%C3%B1a+Vista&amp;sa=X&amp;ved=2ahUKEwiVldz3tpWQAxUsHbkGHXGYHXEQxccNegQILxAB&amp;mstk=AUtExfBb9F8h-qy5IQlKoX6TT6kwQdbosHBzdQpSOForJWMa-BtmjeluIrSc7bk5oEe5Md7mnj-6HbgdWN0Vnd4p8yzUqYdO_oVYu24L6pnYBSzVN8J-0nKUzBwzLnd_n5u8oLo&amp;csui=3"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google.com/search?q=elementos+de+power+point+y+que+funciones+cumplen+cada+elemento&amp;sca_esv=09f2b9d0e2ee4b15&amp;prmd=ivns&amp;source=lnms&amp;fbs=AIIjpHx4nJjfGojPVHhEACUHPiMQht6_BFq6vBIoFFRK7qchKEWEvuc0Hbw31oEI7c8o3y7EH2T73cHYgsE1-NZATxMpEZX5iGApNXoQtOTNvMiIjKZWgUwBEjxgbXqOA63Ym7a75gi5ePaAwl78EmrbhXuotfzkEJwZ0kQ9Rh1IK-1jdtUdO7v_1eCa__5xCABolP4lzOSktyjD_WQ6QtOypllbmCFQ_CEL8uUrMl22WuWU83P-AIo&amp;sa=X&amp;ved=2ahUKEwi668votpWQAxXvP7kGHWTkLg4Q0pQJegQIBhAG&amp;biw=1366&amp;bih=641&amp;dpr=1"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hyperlink" Target="https://www.google.com/search?q=tipos+de+vistas+de+powerpoint,+explique+cada+una&amp;sca_esv=09f2b9d0e2ee4b15&amp;udm=50&amp;fbs=AIIjpHx4nJjfGojPVHhEACUHPiMQht6_BFq6vBIoFFRK7qchKEWEvuc0Hbw31oEI7c8o3y7EH2T73cHYgsE1-NZATxMpEZX5iGApNXoQtOTNvMiIjKZWgUwBEjxgbXqOA63Ym7a75gi5ePaAwl78EmrbhXuotfzkEJwZ0kQ9Rh1IK-1jdtUdO7v_1eCa__5xCABolP4lzOSktyjD_WQ6QtOypllbmCFQ_CEL8uUrMl22WuWU83P-AIo&amp;aep=1&amp;ntc=1&amp;sa=X&amp;ved=2ahUKEwjiobvduZWQAxUsBLkGHZuLAfEQ2J8OegQIEBAE&amp;biw=1366&amp;bih=641&amp;dpr=1&amp;mstk=AUtExfByWaiMP4hMpbcZyERsNpE_ic8_KjYlSiLXDxRA6mxAdsHJZTMlY-I4VaR7dhLR7ynxlpm6NDx0V69FGb0KLEIpw7L_YLtGnDoViaTl5SdgRJABYdiRzSGxydVv29YvBSGHLj7xfc4uHLLEZeIoUJdRn8ovgOTu2aU&amp;csuir=1"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hyperlink" Target="https://www.google.com/search?q=animacion+y+transici%C3%B3n+de+power+point+explique+cada+uno&amp;sca_esv=09f2b9d0e2ee4b15&amp;prmd=ivns&amp;source=lnms&amp;fbs=AIIjpHx4nJjfGojPVHhEACUHPiMQht6_BFq6vBIoFFRK7qchKEOG9SkJ7ODu_B1g8gyvi7OsPNjpDI3V0JjLtQKJuuQUCQmIylHoYq76JMdTFQQLAtB4icX5Ep6AUUkOMauPmXXNU9K0tAeq74TLz6YnFe8_Of0QSLFJJRm4uqYM8KmYtvvyu_n8WceHx3onAaWuiF2ByMzneRqU4fDZ0blziPTSmGtUGqx554ZLheVkyjF4S9sKJIg&amp;sa=X&amp;ved=2ahUKEwiu1ub2u5WQAxX9IrkGHT1rHT8Q0pQJegQIBhAG&amp;biw=1366&amp;bih=641&amp;dpr=1"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s://www.google.com/search?q=definicion+de+power+point+y+su+utilidad&amp;sa=X&amp;sca_esv=09f2b9d0e2ee4b15&amp;udm=50&amp;source=lnms&amp;fbs=AIIjpHx4nJjfGojPVHhEACUHPiMQht6_BFq6vBIoFFRK7qchKEWEvuc0Hbw31oEI7c8o3y7EH2T73cHYgsE1-NZATxMpGR5vj5F1FSpJQGl9M4am3709kXxFlYHA-KUl_i_ojuEuVN9QL1P066dJEHMqVwEzlYgXNVdNsL2T8_NeYr4xCdP_KipN-Gi8z4Rwbnnw02NNNWhE0nxM2AMFD7-dU7es0ewP5krb_3_3vN7IfGZJXM6wI0Y&amp;aep=1&amp;ntc=1&amp;ved=2ahUKEwi9zLCYq5WQAxXLLbkGHcLmOIEQ2J8OegQIEBAE&amp;mstk=AUtExfCZtrdwSX7EaaPYmpBN1ROL06YtYkkTFzalOm7-3i4yWYZo0w4vuOegk-Icvy8mDVHRUw9q76hloaUfeCEjTT-LbnV59i_qPVCyyhXmvyYCuB4aHCsHZplbbw4HUR3lWZb2wmT3ATgBW9g_wcJDjaGbmN4g7tgokK8&amp;csuir=1&amp;biw=1366&amp;bih=641&amp;dpr=1"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s://www.google.com/search?sca_esv=09f2b9d0e2ee4b15&amp;cs=0&amp;q=Cuadros+de+texto+y+formas&amp;sa=X&amp;ved=2ahUKEwi3gaKCrZWQAxU-PrkGHf1oLV4QxccNegQIDhAB&amp;mstk=AUtExfDVW5hIIXwUkjlbV0LwroEXxDbrXIIkunYAbxHDetO6SdBdFVM-TM2HuFANOIzs5khrgJhXuPiCgqm9VDbechz6tlRNWQ47H8fNj9hVieiP1jxgVcgDFrieOxtEQpw7M6M&amp;csui=3" TargetMode="External"/><Relationship Id="rId2" Type="http://schemas.openxmlformats.org/officeDocument/2006/relationships/hyperlink" Target="https://www.google.com/search?sca_esv=09f2b9d0e2ee4b15&amp;cs=0&amp;q=Plantillas+predise%C3%B1adas&amp;sa=X&amp;ved=2ahUKEwi3gaKCrZWQAxU-PrkGHf1oLV4QxccNegQIDBAB&amp;mstk=AUtExfDVW5hIIXwUkjlbV0LwroEXxDbrXIIkunYAbxHDetO6SdBdFVM-TM2HuFANOIzs5khrgJhXuPiCgqm9VDbechz6tlRNWQ47H8fNj9hVieiP1jxgVcgDFrieOxtEQpw7M6M&amp;csui=3"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www.google.com/search?sca_esv=09f2b9d0e2ee4b15&amp;cs=0&amp;q=Gr%C3%A1ficos+y+diagramas&amp;sa=X&amp;ved=2ahUKEwi3gaKCrZWQAxU-PrkGHf1oLV4QxccNegQIDRAB&amp;mstk=AUtExfDVW5hIIXwUkjlbV0LwroEXxDbrXIIkunYAbxHDetO6SdBdFVM-TM2HuFANOIzs5khrgJhXuPiCgqm9VDbechz6tlRNWQ47H8fNj9hVieiP1jxgVcgDFrieOxtEQpw7M6M&amp;csui=3" TargetMode="External"/><Relationship Id="rId2" Type="http://schemas.openxmlformats.org/officeDocument/2006/relationships/hyperlink" Target="https://www.google.com/search?sca_esv=09f2b9d0e2ee4b15&amp;cs=0&amp;q=Inserci%C3%B3n+multimedia&amp;sa=X&amp;ved=2ahUKEwi3gaKCrZWQAxU-PrkGHf1oLV4QxccNegQIChAB&amp;mstk=AUtExfDVW5hIIXwUkjlbV0LwroEXxDbrXIIkunYAbxHDetO6SdBdFVM-TM2HuFANOIzs5khrgJhXuPiCgqm9VDbechz6tlRNWQ47H8fNj9hVieiP1jxgVcgDFrieOxtEQpw7M6M&amp;csui=3" TargetMode="External"/><Relationship Id="rId1" Type="http://schemas.openxmlformats.org/officeDocument/2006/relationships/slideLayout" Target="../slideLayouts/slideLayout7.xml"/><Relationship Id="rId6" Type="http://schemas.openxmlformats.org/officeDocument/2006/relationships/hyperlink" Target="https://www.google.com/search?sca_esv=09f2b9d0e2ee4b15&amp;cs=0&amp;q=Modo+de+presentador&amp;sa=X&amp;ved=2ahUKEwi3gaKCrZWQAxU-PrkGHf1oLV4QxccNegQIFhAB&amp;mstk=AUtExfDVW5hIIXwUkjlbV0LwroEXxDbrXIIkunYAbxHDetO6SdBdFVM-TM2HuFANOIzs5khrgJhXuPiCgqm9VDbechz6tlRNWQ47H8fNj9hVieiP1jxgVcgDFrieOxtEQpw7M6M&amp;csui=3" TargetMode="External"/><Relationship Id="rId5" Type="http://schemas.openxmlformats.org/officeDocument/2006/relationships/hyperlink" Target="https://www.google.com/search?sca_esv=09f2b9d0e2ee4b15&amp;cs=0&amp;q=Animaciones+y+transiciones&amp;sa=X&amp;ved=2ahUKEwi3gaKCrZWQAxU-PrkGHf1oLV4QxccNegQICxAB&amp;mstk=AUtExfDVW5hIIXwUkjlbV0LwroEXxDbrXIIkunYAbxHDetO6SdBdFVM-TM2HuFANOIzs5khrgJhXuPiCgqm9VDbechz6tlRNWQ47H8fNj9hVieiP1jxgVcgDFrieOxtEQpw7M6M&amp;csui=3" TargetMode="External"/><Relationship Id="rId4" Type="http://schemas.openxmlformats.org/officeDocument/2006/relationships/hyperlink" Target="https://www.google.com/search?sca_esv=09f2b9d0e2ee4b15&amp;cs=0&amp;q=SmartArt&amp;sa=X&amp;ved=2ahUKEwi3gaKCrZWQAxU-PrkGHf1oLV4QxccNegQIDRAC&amp;mstk=AUtExfDVW5hIIXwUkjlbV0LwroEXxDbrXIIkunYAbxHDetO6SdBdFVM-TM2HuFANOIzs5khrgJhXuPiCgqm9VDbechz6tlRNWQ47H8fNj9hVieiP1jxgVcgDFrieOxtEQpw7M6M&amp;csui=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620688"/>
            <a:ext cx="7772400" cy="2759620"/>
          </a:xfrm>
        </p:spPr>
        <p:txBody>
          <a:bodyPr/>
          <a:lstStyle/>
          <a:p>
            <a:r>
              <a:rPr lang="es-MX" dirty="0" err="1" smtClean="0">
                <a:ln w="18415" cmpd="sng">
                  <a:solidFill>
                    <a:srgbClr val="FFFFFF"/>
                  </a:solidFill>
                  <a:prstDash val="solid"/>
                </a:ln>
                <a:effectLst>
                  <a:outerShdw blurRad="63500" dir="3600000" algn="tl" rotWithShape="0">
                    <a:srgbClr val="000000">
                      <a:alpha val="70000"/>
                    </a:srgbClr>
                  </a:outerShdw>
                </a:effectLst>
              </a:rPr>
              <a:t>Power</a:t>
            </a:r>
            <a:r>
              <a:rPr lang="es-MX" dirty="0" smtClean="0">
                <a:ln w="18415" cmpd="sng">
                  <a:solidFill>
                    <a:srgbClr val="FFFFFF"/>
                  </a:solidFill>
                  <a:prstDash val="solid"/>
                </a:ln>
                <a:effectLst>
                  <a:outerShdw blurRad="63500" dir="3600000" algn="tl" rotWithShape="0">
                    <a:srgbClr val="000000">
                      <a:alpha val="70000"/>
                    </a:srgbClr>
                  </a:outerShdw>
                </a:effectLst>
              </a:rPr>
              <a:t> Point</a:t>
            </a:r>
            <a:r>
              <a:rPr lang="es-AR" dirty="0">
                <a:ln w="18415" cmpd="sng">
                  <a:solidFill>
                    <a:srgbClr val="FFFFFF"/>
                  </a:solidFill>
                  <a:prstDash val="solid"/>
                </a:ln>
                <a:effectLst>
                  <a:outerShdw blurRad="63500" dir="3600000" algn="tl" rotWithShape="0">
                    <a:srgbClr val="000000">
                      <a:alpha val="70000"/>
                    </a:srgbClr>
                  </a:outerShdw>
                </a:effectLst>
              </a:rPr>
              <a:t/>
            </a:r>
            <a:br>
              <a:rPr lang="es-AR" dirty="0">
                <a:ln w="18415" cmpd="sng">
                  <a:solidFill>
                    <a:srgbClr val="FFFFFF"/>
                  </a:solidFill>
                  <a:prstDash val="solid"/>
                </a:ln>
                <a:effectLst>
                  <a:outerShdw blurRad="63500" dir="3600000" algn="tl" rotWithShape="0">
                    <a:srgbClr val="000000">
                      <a:alpha val="70000"/>
                    </a:srgbClr>
                  </a:outerShdw>
                </a:effectLst>
              </a:rPr>
            </a:br>
            <a:r>
              <a:rPr lang="es-AR" dirty="0" smtClean="0">
                <a:ln w="18415" cmpd="sng">
                  <a:solidFill>
                    <a:srgbClr val="FFFFFF"/>
                  </a:solidFill>
                  <a:prstDash val="solid"/>
                </a:ln>
                <a:effectLst>
                  <a:outerShdw blurRad="63500" dir="3600000" algn="tl" rotWithShape="0">
                    <a:srgbClr val="000000">
                      <a:alpha val="70000"/>
                    </a:srgbClr>
                  </a:outerShdw>
                </a:effectLst>
              </a:rPr>
              <a:t>Laboratorio de Informática </a:t>
            </a:r>
            <a:endParaRPr lang="es-AR" dirty="0"/>
          </a:p>
        </p:txBody>
      </p:sp>
      <p:sp>
        <p:nvSpPr>
          <p:cNvPr id="3" name="2 Subtítulo"/>
          <p:cNvSpPr>
            <a:spLocks noGrp="1"/>
          </p:cNvSpPr>
          <p:nvPr>
            <p:ph type="subTitle" idx="1"/>
          </p:nvPr>
        </p:nvSpPr>
        <p:spPr>
          <a:xfrm>
            <a:off x="1371600" y="3556000"/>
            <a:ext cx="6400800" cy="1817215"/>
          </a:xfrm>
        </p:spPr>
        <p:txBody>
          <a:bodyPr>
            <a:normAutofit fontScale="92500" lnSpcReduction="20000"/>
          </a:bodyPr>
          <a:lstStyle/>
          <a:p>
            <a:pPr algn="l"/>
            <a:r>
              <a:rPr lang="es-MX" dirty="0" smtClean="0"/>
              <a:t>Nombre: </a:t>
            </a:r>
            <a:r>
              <a:rPr lang="es-MX" dirty="0"/>
              <a:t>E</a:t>
            </a:r>
            <a:r>
              <a:rPr lang="es-MX" dirty="0" smtClean="0"/>
              <a:t>mily Pasten</a:t>
            </a:r>
          </a:p>
          <a:p>
            <a:pPr algn="l"/>
            <a:r>
              <a:rPr lang="es-MX" dirty="0" smtClean="0"/>
              <a:t>Curso: 1 A</a:t>
            </a:r>
          </a:p>
          <a:p>
            <a:pPr algn="l"/>
            <a:r>
              <a:rPr lang="es-MX" dirty="0" smtClean="0"/>
              <a:t>Profe </a:t>
            </a:r>
            <a:r>
              <a:rPr lang="es-MX" dirty="0"/>
              <a:t>A</a:t>
            </a:r>
            <a:r>
              <a:rPr lang="es-MX" dirty="0" smtClean="0"/>
              <a:t>ndrea </a:t>
            </a:r>
            <a:r>
              <a:rPr lang="es-MX" dirty="0" err="1" smtClean="0"/>
              <a:t>Gomez</a:t>
            </a:r>
            <a:r>
              <a:rPr lang="es-MX" dirty="0" smtClean="0"/>
              <a:t>  </a:t>
            </a:r>
          </a:p>
          <a:p>
            <a:pPr algn="l"/>
            <a:r>
              <a:rPr lang="es-MX" dirty="0" smtClean="0"/>
              <a:t>Tema </a:t>
            </a:r>
            <a:r>
              <a:rPr lang="es-MX" dirty="0" err="1"/>
              <a:t>P</a:t>
            </a:r>
            <a:r>
              <a:rPr lang="es-MX" dirty="0" err="1" smtClean="0"/>
              <a:t>ower</a:t>
            </a:r>
            <a:r>
              <a:rPr lang="es-MX" dirty="0" smtClean="0"/>
              <a:t> </a:t>
            </a:r>
            <a:r>
              <a:rPr lang="es-MX" dirty="0"/>
              <a:t>P</a:t>
            </a:r>
            <a:r>
              <a:rPr lang="es-MX" dirty="0" smtClean="0"/>
              <a:t>oint</a:t>
            </a:r>
          </a:p>
          <a:p>
            <a:pPr algn="l"/>
            <a:r>
              <a:rPr lang="es-MX" dirty="0" smtClean="0"/>
              <a:t>2025</a:t>
            </a:r>
          </a:p>
          <a:p>
            <a:pPr algn="l"/>
            <a:r>
              <a:rPr lang="es-MX" dirty="0" smtClean="0"/>
              <a:t>Colegio del prado</a:t>
            </a:r>
          </a:p>
          <a:p>
            <a:pPr algn="l"/>
            <a:endParaRPr lang="es-AR" dirty="0"/>
          </a:p>
        </p:txBody>
      </p:sp>
      <p:pic>
        <p:nvPicPr>
          <p:cNvPr id="1026" name="Picture 2" descr="GIFs de Cinnamoroll, fondos de pantalla animados | USAGIF.com"/>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8064" y="3429000"/>
            <a:ext cx="2448272" cy="183620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olegio Del Prado SJ | Chimba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536" y="326799"/>
            <a:ext cx="797945" cy="797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2251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arn(inVertical)">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barn(inVertical)">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barn(inVertical)">
                                      <p:cBhvr>
                                        <p:cTn id="34" dur="5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barn(inVertical)">
                                      <p:cBhvr>
                                        <p:cTn id="39" dur="500"/>
                                        <p:tgtEl>
                                          <p:spTgt spid="3">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1026"/>
                                        </p:tgtEl>
                                        <p:attrNameLst>
                                          <p:attrName>style.visibility</p:attrName>
                                        </p:attrNameLst>
                                      </p:cBhvr>
                                      <p:to>
                                        <p:strVal val="visible"/>
                                      </p:to>
                                    </p:set>
                                    <p:animEffect transition="in" filter="fade">
                                      <p:cBhvr>
                                        <p:cTn id="44" dur="1000"/>
                                        <p:tgtEl>
                                          <p:spTgt spid="1026"/>
                                        </p:tgtEl>
                                      </p:cBhvr>
                                    </p:animEffect>
                                    <p:anim calcmode="lin" valueType="num">
                                      <p:cBhvr>
                                        <p:cTn id="45" dur="1000" fill="hold"/>
                                        <p:tgtEl>
                                          <p:spTgt spid="1026"/>
                                        </p:tgtEl>
                                        <p:attrNameLst>
                                          <p:attrName>ppt_x</p:attrName>
                                        </p:attrNameLst>
                                      </p:cBhvr>
                                      <p:tavLst>
                                        <p:tav tm="0">
                                          <p:val>
                                            <p:strVal val="#ppt_x"/>
                                          </p:val>
                                        </p:tav>
                                        <p:tav tm="100000">
                                          <p:val>
                                            <p:strVal val="#ppt_x"/>
                                          </p:val>
                                        </p:tav>
                                      </p:tavLst>
                                    </p:anim>
                                    <p:anim calcmode="lin" valueType="num">
                                      <p:cBhvr>
                                        <p:cTn id="46"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028"/>
                                        </p:tgtEl>
                                        <p:attrNameLst>
                                          <p:attrName>style.visibility</p:attrName>
                                        </p:attrNameLst>
                                      </p:cBhvr>
                                      <p:to>
                                        <p:strVal val="visible"/>
                                      </p:to>
                                    </p:set>
                                    <p:animEffect transition="in" filter="fade">
                                      <p:cBhvr>
                                        <p:cTn id="51"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403648" y="1340768"/>
            <a:ext cx="6174432" cy="2585323"/>
          </a:xfrm>
          <a:prstGeom prst="rect">
            <a:avLst/>
          </a:prstGeom>
        </p:spPr>
        <p:txBody>
          <a:bodyPr wrap="square">
            <a:spAutoFit/>
          </a:bodyPr>
          <a:lstStyle/>
          <a:p>
            <a:r>
              <a:rPr lang="es-MX" b="0" i="0" dirty="0" smtClean="0">
                <a:solidFill>
                  <a:srgbClr val="001D35"/>
                </a:solidFill>
                <a:effectLst/>
                <a:latin typeface="Google Sans"/>
              </a:rPr>
              <a:t>Colaboración e Integración</a:t>
            </a:r>
          </a:p>
          <a:p>
            <a:pPr>
              <a:buFont typeface="Arial"/>
              <a:buChar char="•"/>
            </a:pPr>
            <a:r>
              <a:rPr lang="es-MX" b="1" i="0" dirty="0" smtClean="0">
                <a:solidFill>
                  <a:srgbClr val="001D35"/>
                </a:solidFill>
                <a:effectLst/>
                <a:latin typeface="Google Sans"/>
                <a:hlinkClick r:id="rId2"/>
              </a:rPr>
              <a:t>Colaboración en tiempo real</a:t>
            </a:r>
            <a:r>
              <a:rPr lang="es-MX" b="0" i="0" dirty="0" smtClean="0">
                <a:solidFill>
                  <a:srgbClr val="001D35"/>
                </a:solidFill>
                <a:effectLst/>
                <a:latin typeface="Google Sans"/>
              </a:rPr>
              <a:t>: </a:t>
            </a:r>
          </a:p>
          <a:p>
            <a:pPr fontAlgn="ctr">
              <a:buFont typeface="Arial"/>
              <a:buChar char="•"/>
            </a:pPr>
            <a:r>
              <a:rPr lang="es-MX" b="0" i="0" dirty="0" smtClean="0">
                <a:solidFill>
                  <a:srgbClr val="001D35"/>
                </a:solidFill>
                <a:effectLst/>
                <a:latin typeface="Google Sans"/>
              </a:rPr>
              <a:t>Permite que varios usuarios trabajen en la misma presentación simultáneamente, mejorando la eficiencia del trabajo en equipo. </a:t>
            </a:r>
            <a:endParaRPr lang="es-MX" b="0" i="0" dirty="0" smtClean="0">
              <a:solidFill>
                <a:srgbClr val="0B57D0"/>
              </a:solidFill>
              <a:effectLst/>
              <a:latin typeface="Google Sans"/>
            </a:endParaRPr>
          </a:p>
          <a:p>
            <a:pPr>
              <a:buFont typeface="Arial"/>
              <a:buChar char="•"/>
            </a:pPr>
            <a:r>
              <a:rPr lang="es-MX" b="1" i="0" dirty="0" smtClean="0">
                <a:solidFill>
                  <a:srgbClr val="001D35"/>
                </a:solidFill>
                <a:effectLst/>
                <a:latin typeface="Google Sans"/>
                <a:hlinkClick r:id="rId3"/>
              </a:rPr>
              <a:t>Integración con Microsoft Office</a:t>
            </a:r>
            <a:r>
              <a:rPr lang="es-MX" b="0" i="0" dirty="0" smtClean="0">
                <a:solidFill>
                  <a:srgbClr val="001D35"/>
                </a:solidFill>
                <a:effectLst/>
                <a:latin typeface="Google Sans"/>
              </a:rPr>
              <a:t>: </a:t>
            </a:r>
          </a:p>
          <a:p>
            <a:pPr>
              <a:buFont typeface="Arial"/>
              <a:buChar char="•"/>
            </a:pPr>
            <a:r>
              <a:rPr lang="es-MX" b="0" i="0" dirty="0" smtClean="0">
                <a:solidFill>
                  <a:srgbClr val="001D35"/>
                </a:solidFill>
                <a:effectLst/>
                <a:latin typeface="Google Sans"/>
              </a:rPr>
              <a:t>Se conecta fácilmente con Word, Excel y otras aplicaciones de Office, facilitando la incorporación de contenido de otros documentos. </a:t>
            </a:r>
            <a:endParaRPr lang="es-MX" b="0" i="0" dirty="0">
              <a:solidFill>
                <a:srgbClr val="001D35"/>
              </a:solidFill>
              <a:effectLst/>
              <a:latin typeface="Google Sans"/>
            </a:endParaRPr>
          </a:p>
        </p:txBody>
      </p:sp>
      <p:sp>
        <p:nvSpPr>
          <p:cNvPr id="4" name="3 Rectángulo"/>
          <p:cNvSpPr/>
          <p:nvPr/>
        </p:nvSpPr>
        <p:spPr>
          <a:xfrm>
            <a:off x="1070484" y="3927155"/>
            <a:ext cx="6840760" cy="2964658"/>
          </a:xfrm>
          <a:prstGeom prst="rect">
            <a:avLst/>
          </a:prstGeom>
        </p:spPr>
        <p:txBody>
          <a:bodyPr wrap="square">
            <a:spAutoFit/>
          </a:bodyPr>
          <a:lstStyle/>
          <a:p>
            <a:pPr>
              <a:spcAft>
                <a:spcPts val="0"/>
              </a:spcAft>
            </a:pPr>
            <a:r>
              <a:rPr lang="es-AR" u="sng" dirty="0">
                <a:solidFill>
                  <a:srgbClr val="000000"/>
                </a:solidFill>
                <a:hlinkClick r:id="rId4"/>
              </a:rPr>
              <a:t>https://www.google.com/search?sca_esv=09f2b9d0e2ee4b15&amp;q=caracteristicas+mas+importantes+de+powerpoint+nombrarlas&amp;source=lnms&amp;fbs=AIIjpHx4nJjfGojPVHhEACUHPiMQht6_BFq6vBIoFFRK7qchKEWEvuc0Hbw31oEI7c8o3y7EH2T73cHYgsE1-NZATxMpEZX5iGApNXoQtOTNvMiIjKZWgUwBEjxgbXqOA63Ym7a75gi5ePaAwl78EmrbhXuotfzkEJwZ0kQ9Rh1IK-1jdnjCeyKVGNKU-0lMZ4gGgdLuQNwOcrLDbxp8A2pf1C__V94TucdCyqzlvfOVcPA472kttDc&amp;sa=X&amp;ved=2ahUKEwiM0IT2sZWQAxW8PbkGHeJhNMIQ0pQJegQICRAB&amp;biw=1366&amp;bih=641&amp;dpr=1</a:t>
            </a:r>
            <a:endParaRPr lang="es-AR" sz="1200" dirty="0">
              <a:latin typeface="Times New Roman"/>
              <a:ea typeface="Times New Roman"/>
            </a:endParaRPr>
          </a:p>
          <a:p>
            <a:pPr>
              <a:spcAft>
                <a:spcPts val="0"/>
              </a:spcAft>
            </a:pPr>
            <a:r>
              <a:rPr lang="es-AR" sz="1200" dirty="0">
                <a:latin typeface="Times New Roman"/>
                <a:ea typeface="Times New Roman"/>
              </a:rPr>
              <a:t> </a:t>
            </a:r>
          </a:p>
          <a:p>
            <a:pPr>
              <a:lnSpc>
                <a:spcPct val="115000"/>
              </a:lnSpc>
              <a:spcAft>
                <a:spcPts val="1000"/>
              </a:spcAft>
            </a:pPr>
            <a:r>
              <a:rPr lang="es-AR" sz="1100" dirty="0">
                <a:latin typeface="Calibri"/>
                <a:ea typeface="Calibri"/>
                <a:cs typeface="Times New Roman"/>
              </a:rPr>
              <a:t> </a:t>
            </a:r>
            <a:endParaRPr lang="es-AR" sz="1100" dirty="0">
              <a:effectLst/>
              <a:latin typeface="Calibri"/>
              <a:ea typeface="Calibri"/>
              <a:cs typeface="Times New Roman"/>
            </a:endParaRPr>
          </a:p>
        </p:txBody>
      </p:sp>
    </p:spTree>
    <p:extLst>
      <p:ext uri="{BB962C8B-B14F-4D97-AF65-F5344CB8AC3E}">
        <p14:creationId xmlns:p14="http://schemas.microsoft.com/office/powerpoint/2010/main" val="738280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Las 10 características de PowerPoint que no deberías usar en tus  presentaciones - Presentástic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844824"/>
            <a:ext cx="6946063" cy="4536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8623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circle(in)">
                                      <p:cBhvr>
                                        <p:cTn id="7" dur="20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Elementos de </a:t>
            </a:r>
            <a:r>
              <a:rPr lang="es-MX" dirty="0" err="1" smtClean="0"/>
              <a:t>Powerpoint</a:t>
            </a:r>
            <a:endParaRPr lang="es-AR" dirty="0"/>
          </a:p>
        </p:txBody>
      </p:sp>
      <p:pic>
        <p:nvPicPr>
          <p:cNvPr id="2050" name="Picture 2" descr="Gif Meme GIFs | Teno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2636912"/>
            <a:ext cx="3967707" cy="3967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106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fade">
                                      <p:cBhvr>
                                        <p:cTn id="14" dur="1000"/>
                                        <p:tgtEl>
                                          <p:spTgt spid="2050"/>
                                        </p:tgtEl>
                                      </p:cBhvr>
                                    </p:animEffect>
                                    <p:anim calcmode="lin" valueType="num">
                                      <p:cBhvr>
                                        <p:cTn id="15" dur="1000" fill="hold"/>
                                        <p:tgtEl>
                                          <p:spTgt spid="2050"/>
                                        </p:tgtEl>
                                        <p:attrNameLst>
                                          <p:attrName>ppt_x</p:attrName>
                                        </p:attrNameLst>
                                      </p:cBhvr>
                                      <p:tavLst>
                                        <p:tav tm="0">
                                          <p:val>
                                            <p:strVal val="#ppt_x"/>
                                          </p:val>
                                        </p:tav>
                                        <p:tav tm="100000">
                                          <p:val>
                                            <p:strVal val="#ppt_x"/>
                                          </p:val>
                                        </p:tav>
                                      </p:tavLst>
                                    </p:anim>
                                    <p:anim calcmode="lin" valueType="num">
                                      <p:cBhvr>
                                        <p:cTn id="16"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931168" y="1916832"/>
            <a:ext cx="7416824" cy="4524315"/>
          </a:xfrm>
          <a:prstGeom prst="rect">
            <a:avLst/>
          </a:prstGeom>
        </p:spPr>
        <p:txBody>
          <a:bodyPr wrap="square">
            <a:spAutoFit/>
          </a:bodyPr>
          <a:lstStyle/>
          <a:p>
            <a:pPr fontAlgn="ctr"/>
            <a:r>
              <a:rPr lang="es-MX" dirty="0" smtClean="0">
                <a:solidFill>
                  <a:srgbClr val="001D35"/>
                </a:solidFill>
                <a:effectLst/>
              </a:rPr>
              <a:t>Los elementos clave de PowerPoint incluyen diapositivas (páginas de la presentación), la Cinta de Opciones con sus pestañas (Inicio, Insertar, etc.) para acceder a funciones, y el panel de diapositivas para organizar el contenido. Las funciones principales son: agregar y dar formato a texto, insertar imágenes y multimedia, aplicar diseños y temas, crear transiciones entre diapositivas y animaciones a elementos individuales, y usar la Vista de Presentador para proyectar con notas. </a:t>
            </a:r>
            <a:endParaRPr lang="es-MX" dirty="0" smtClean="0">
              <a:solidFill>
                <a:srgbClr val="0B57D0"/>
              </a:solidFill>
              <a:effectLst/>
            </a:endParaRPr>
          </a:p>
          <a:p>
            <a:r>
              <a:rPr lang="es-MX" b="0" dirty="0" smtClean="0">
                <a:solidFill>
                  <a:srgbClr val="001D35"/>
                </a:solidFill>
                <a:effectLst/>
              </a:rPr>
              <a:t>Elementos de la Interfaz y sus Funciones</a:t>
            </a:r>
          </a:p>
          <a:p>
            <a:pPr>
              <a:buFont typeface="Arial"/>
              <a:buChar char="•"/>
            </a:pPr>
            <a:r>
              <a:rPr lang="es-MX" b="1" dirty="0" smtClean="0">
                <a:solidFill>
                  <a:srgbClr val="001D35"/>
                </a:solidFill>
                <a:effectLst/>
              </a:rPr>
              <a:t>Diapositivas:</a:t>
            </a:r>
            <a:r>
              <a:rPr lang="es-MX" b="0" dirty="0" smtClean="0">
                <a:solidFill>
                  <a:srgbClr val="001D35"/>
                </a:solidFill>
                <a:effectLst/>
              </a:rPr>
              <a:t> </a:t>
            </a:r>
          </a:p>
          <a:p>
            <a:pPr fontAlgn="ctr">
              <a:buFont typeface="Arial"/>
              <a:buChar char="•"/>
            </a:pPr>
            <a:r>
              <a:rPr lang="es-MX" dirty="0" smtClean="0">
                <a:solidFill>
                  <a:srgbClr val="001D35"/>
                </a:solidFill>
                <a:effectLst/>
              </a:rPr>
              <a:t>Son las "páginas" donde se desarrolla todo el contenido visual de la presentación. </a:t>
            </a:r>
            <a:endParaRPr lang="es-MX" dirty="0" smtClean="0">
              <a:solidFill>
                <a:srgbClr val="0B57D0"/>
              </a:solidFill>
              <a:effectLst/>
            </a:endParaRPr>
          </a:p>
          <a:p>
            <a:pPr>
              <a:buFont typeface="Arial"/>
              <a:buChar char="•"/>
            </a:pPr>
            <a:r>
              <a:rPr lang="es-MX" b="1" dirty="0" smtClean="0">
                <a:solidFill>
                  <a:srgbClr val="001D35"/>
                </a:solidFill>
                <a:effectLst/>
              </a:rPr>
              <a:t>Cinta de Opciones:</a:t>
            </a:r>
            <a:r>
              <a:rPr lang="es-MX" b="0" dirty="0" smtClean="0">
                <a:solidFill>
                  <a:srgbClr val="001D35"/>
                </a:solidFill>
                <a:effectLst/>
              </a:rPr>
              <a:t> </a:t>
            </a:r>
          </a:p>
          <a:p>
            <a:pPr fontAlgn="ctr">
              <a:buFont typeface="Arial"/>
              <a:buChar char="•"/>
            </a:pPr>
            <a:r>
              <a:rPr lang="es-MX" b="0" i="0" dirty="0" smtClean="0">
                <a:solidFill>
                  <a:srgbClr val="001D35"/>
                </a:solidFill>
                <a:effectLst/>
                <a:latin typeface="Google Sans"/>
              </a:rPr>
              <a:t>La barra superior que agrupa los comandos en pestañas como "Inicio", "Insertar" y "Diseño", facilitando el acceso a las herramientas. </a:t>
            </a:r>
            <a:endParaRPr lang="es-MX" b="0" i="0" dirty="0" smtClean="0">
              <a:solidFill>
                <a:srgbClr val="0B57D0"/>
              </a:solidFill>
              <a:effectLst/>
              <a:latin typeface="Google Sans"/>
            </a:endParaRPr>
          </a:p>
          <a:p>
            <a:r>
              <a:rPr lang="es-MX" b="0" i="0" dirty="0" smtClean="0">
                <a:solidFill>
                  <a:srgbClr val="001D35"/>
                </a:solidFill>
                <a:effectLst/>
                <a:latin typeface="Google Sans"/>
              </a:rPr>
              <a:t/>
            </a:r>
            <a:br>
              <a:rPr lang="es-MX" b="0" i="0" dirty="0" smtClean="0">
                <a:solidFill>
                  <a:srgbClr val="001D35"/>
                </a:solidFill>
                <a:effectLst/>
                <a:latin typeface="Google Sans"/>
              </a:rPr>
            </a:br>
            <a:endParaRPr lang="es-AR" dirty="0"/>
          </a:p>
        </p:txBody>
      </p:sp>
    </p:spTree>
    <p:extLst>
      <p:ext uri="{BB962C8B-B14F-4D97-AF65-F5344CB8AC3E}">
        <p14:creationId xmlns:p14="http://schemas.microsoft.com/office/powerpoint/2010/main" val="3947544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313803" y="1820028"/>
            <a:ext cx="7128792" cy="5078313"/>
          </a:xfrm>
          <a:prstGeom prst="rect">
            <a:avLst/>
          </a:prstGeom>
        </p:spPr>
        <p:txBody>
          <a:bodyPr wrap="square">
            <a:spAutoFit/>
          </a:bodyPr>
          <a:lstStyle/>
          <a:p>
            <a:pPr fontAlgn="ctr"/>
            <a:r>
              <a:rPr lang="es-MX" b="1" dirty="0">
                <a:hlinkClick r:id="rId2"/>
              </a:rPr>
              <a:t>Pestaña Inicio</a:t>
            </a:r>
            <a:r>
              <a:rPr lang="es-MX" b="1" dirty="0"/>
              <a:t>:</a:t>
            </a:r>
            <a:r>
              <a:rPr lang="es-MX" dirty="0"/>
              <a:t> Permite cortar, copiar, pegar y aplicar formato al texto y párrafo. </a:t>
            </a:r>
          </a:p>
          <a:p>
            <a:pPr fontAlgn="ctr"/>
            <a:r>
              <a:rPr lang="es-MX" b="1" dirty="0">
                <a:hlinkClick r:id="rId3"/>
              </a:rPr>
              <a:t>Pestaña Insertar</a:t>
            </a:r>
            <a:r>
              <a:rPr lang="es-MX" b="1" dirty="0"/>
              <a:t>:</a:t>
            </a:r>
            <a:r>
              <a:rPr lang="es-MX" dirty="0"/>
              <a:t> Se usa para añadir elementos como tablas, imágenes, formas, videos, audio y gráficos. </a:t>
            </a:r>
          </a:p>
          <a:p>
            <a:pPr fontAlgn="ctr"/>
            <a:r>
              <a:rPr lang="es-MX" b="1" dirty="0">
                <a:hlinkClick r:id="rId4"/>
              </a:rPr>
              <a:t>Pestaña Diseño</a:t>
            </a:r>
            <a:r>
              <a:rPr lang="es-MX" b="1" dirty="0"/>
              <a:t>:</a:t>
            </a:r>
            <a:r>
              <a:rPr lang="es-MX" dirty="0"/>
              <a:t> Ofrece opciones para elegir un tema, colores, y dar formato al fondo de la diapositiva. </a:t>
            </a:r>
          </a:p>
          <a:p>
            <a:pPr fontAlgn="ctr"/>
            <a:r>
              <a:rPr lang="es-MX" b="1" dirty="0">
                <a:hlinkClick r:id="rId5"/>
              </a:rPr>
              <a:t>Pestaña Transiciones</a:t>
            </a:r>
            <a:r>
              <a:rPr lang="es-MX" b="1" dirty="0"/>
              <a:t>:</a:t>
            </a:r>
            <a:r>
              <a:rPr lang="es-MX" dirty="0"/>
              <a:t> Configura los efectos visuales al pasar de una diapositiva a otra. </a:t>
            </a:r>
          </a:p>
          <a:p>
            <a:pPr fontAlgn="ctr"/>
            <a:r>
              <a:rPr lang="es-MX" b="1" dirty="0">
                <a:hlinkClick r:id="rId6"/>
              </a:rPr>
              <a:t>Pestaña Animaciones</a:t>
            </a:r>
            <a:r>
              <a:rPr lang="es-MX" b="1" dirty="0"/>
              <a:t>:</a:t>
            </a:r>
            <a:r>
              <a:rPr lang="es-MX" dirty="0"/>
              <a:t> Permite aplicar efectos de movimiento a objetos específicos dentro de una diapositiva. </a:t>
            </a:r>
          </a:p>
          <a:p>
            <a:pPr fontAlgn="ctr"/>
            <a:r>
              <a:rPr lang="es-MX" b="1" dirty="0">
                <a:hlinkClick r:id="rId7"/>
              </a:rPr>
              <a:t>Pestaña Presentación con Diapositivas</a:t>
            </a:r>
            <a:r>
              <a:rPr lang="es-MX" b="1" dirty="0"/>
              <a:t>:</a:t>
            </a:r>
            <a:r>
              <a:rPr lang="es-MX" dirty="0"/>
              <a:t> Permite configurar cómo se verá y se proyectará la presentación. </a:t>
            </a:r>
          </a:p>
          <a:p>
            <a:pPr fontAlgn="ctr"/>
            <a:r>
              <a:rPr lang="es-MX" b="1" dirty="0">
                <a:hlinkClick r:id="rId8"/>
              </a:rPr>
              <a:t>Pestaña Revisar</a:t>
            </a:r>
            <a:r>
              <a:rPr lang="es-MX" b="1" dirty="0"/>
              <a:t>:</a:t>
            </a:r>
            <a:r>
              <a:rPr lang="es-MX" dirty="0"/>
              <a:t> Facilita la revisión de la ortografía y la adición de comentarios. </a:t>
            </a:r>
          </a:p>
          <a:p>
            <a:pPr fontAlgn="ctr"/>
            <a:r>
              <a:rPr lang="es-MX" b="1" dirty="0">
                <a:hlinkClick r:id="rId9"/>
              </a:rPr>
              <a:t>Pestaña Vista</a:t>
            </a:r>
            <a:r>
              <a:rPr lang="es-MX" b="1" dirty="0"/>
              <a:t>:</a:t>
            </a:r>
            <a:r>
              <a:rPr lang="es-MX" dirty="0"/>
              <a:t> Ofrece diferentes modos para ver la presentación (normal, clasificador de diapositivas, lectura, presentación). </a:t>
            </a:r>
          </a:p>
          <a:p>
            <a:r>
              <a:rPr lang="es-MX" dirty="0"/>
              <a:t/>
            </a:r>
            <a:br>
              <a:rPr lang="es-MX" dirty="0"/>
            </a:br>
            <a:endParaRPr lang="es-AR" dirty="0"/>
          </a:p>
        </p:txBody>
      </p:sp>
    </p:spTree>
    <p:extLst>
      <p:ext uri="{BB962C8B-B14F-4D97-AF65-F5344CB8AC3E}">
        <p14:creationId xmlns:p14="http://schemas.microsoft.com/office/powerpoint/2010/main" val="40262569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370948" y="1165257"/>
            <a:ext cx="7295164" cy="3139321"/>
          </a:xfrm>
          <a:prstGeom prst="rect">
            <a:avLst/>
          </a:prstGeom>
        </p:spPr>
        <p:txBody>
          <a:bodyPr wrap="square">
            <a:spAutoFit/>
          </a:bodyPr>
          <a:lstStyle/>
          <a:p>
            <a:r>
              <a:rPr lang="es-MX" b="1" dirty="0"/>
              <a:t>Panel de Diapositivas:</a:t>
            </a:r>
            <a:r>
              <a:rPr lang="es-MX" dirty="0"/>
              <a:t> </a:t>
            </a:r>
          </a:p>
          <a:p>
            <a:pPr fontAlgn="ctr"/>
            <a:r>
              <a:rPr lang="es-MX" dirty="0"/>
              <a:t>Un panel lateral que muestra miniaturas de todas las diapositivas de la presentación, permitiendo reorganizarlas fácilmente. </a:t>
            </a:r>
          </a:p>
          <a:p>
            <a:r>
              <a:rPr lang="es-MX" b="1" dirty="0"/>
              <a:t>Área de Trabajo o Panel de Diapositiva:</a:t>
            </a:r>
            <a:r>
              <a:rPr lang="es-MX" dirty="0"/>
              <a:t> </a:t>
            </a:r>
          </a:p>
          <a:p>
            <a:pPr fontAlgn="ctr"/>
            <a:r>
              <a:rPr lang="es-MX" dirty="0"/>
              <a:t>El espacio principal donde se edita la diapositiva seleccionada. </a:t>
            </a:r>
          </a:p>
          <a:p>
            <a:r>
              <a:rPr lang="es-MX" b="1" dirty="0"/>
              <a:t>Barra de Estado:</a:t>
            </a:r>
            <a:r>
              <a:rPr lang="es-MX" dirty="0"/>
              <a:t> </a:t>
            </a:r>
          </a:p>
          <a:p>
            <a:pPr fontAlgn="ctr"/>
            <a:r>
              <a:rPr lang="es-MX" dirty="0"/>
              <a:t>La franja en la parte inferior que muestra información como el número de diapositivas y permite hacer zoom. </a:t>
            </a:r>
          </a:p>
          <a:p>
            <a:r>
              <a:rPr lang="es-MX" b="1" dirty="0"/>
              <a:t>Notas del Orador:</a:t>
            </a:r>
            <a:r>
              <a:rPr lang="es-MX" dirty="0"/>
              <a:t> </a:t>
            </a:r>
          </a:p>
          <a:p>
            <a:r>
              <a:rPr lang="es-MX" dirty="0"/>
              <a:t>Un espacio debajo de cada diapositiva para escribir notas privadas que solo el presentador puede ver. </a:t>
            </a:r>
          </a:p>
        </p:txBody>
      </p:sp>
      <p:sp>
        <p:nvSpPr>
          <p:cNvPr id="4" name="3 Rectángulo"/>
          <p:cNvSpPr/>
          <p:nvPr/>
        </p:nvSpPr>
        <p:spPr>
          <a:xfrm>
            <a:off x="454195" y="4304577"/>
            <a:ext cx="8689805" cy="3139321"/>
          </a:xfrm>
          <a:prstGeom prst="rect">
            <a:avLst/>
          </a:prstGeom>
        </p:spPr>
        <p:txBody>
          <a:bodyPr wrap="square">
            <a:spAutoFit/>
          </a:bodyPr>
          <a:lstStyle/>
          <a:p>
            <a:r>
              <a:rPr lang="es-AR" u="sng" dirty="0">
                <a:hlinkClick r:id="rId3"/>
              </a:rPr>
              <a:t>https://www.google.com/search?q=elementos+de+power+point+y+que+funciones+cumplen+cada+elemento&amp;sca_esv=09f2b9d0e2ee4b15&amp;prmd=ivns&amp;source=lnms&amp;fbs=AIIjpHx4nJjfGojPVHhEACUHPiMQht6_BFq6vBIoFFRK7qchKEWEvuc0Hbw31oEI7c8o3y7EH2T73cHYgsE1-NZATxMpEZX5iGApNXoQtOTNvMiIjKZWgUwBEjxgbXqOA63Ym7a75gi5ePaAwl78EmrbhXuotfzkEJwZ0kQ9Rh1IK-1jdtUdO7v_1eCa__5xCABolP4lzOSktyjD_WQ6QtOypllbmCFQ_CEL8uUrMl22WuWU83P-AIo&amp;sa=X&amp;ved=2ahUKEwi668votpWQAxXvP7kGHWTkLg4Q0pQJegQIBhAG&amp;biw=1366&amp;bih=641&amp;dpr=1</a:t>
            </a:r>
            <a:endParaRPr lang="es-AR" dirty="0"/>
          </a:p>
          <a:p>
            <a:r>
              <a:rPr lang="es-AR" dirty="0"/>
              <a:t> </a:t>
            </a:r>
          </a:p>
          <a:p>
            <a:r>
              <a:rPr lang="es-AR" dirty="0"/>
              <a:t> </a:t>
            </a:r>
          </a:p>
        </p:txBody>
      </p:sp>
    </p:spTree>
    <p:extLst>
      <p:ext uri="{BB962C8B-B14F-4D97-AF65-F5344CB8AC3E}">
        <p14:creationId xmlns:p14="http://schemas.microsoft.com/office/powerpoint/2010/main" val="1354405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Partes de la ventana de power point 2010 | PPTX"/>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sp>
        <p:nvSpPr>
          <p:cNvPr id="3" name="AutoShape 4" descr="Partes de la ventana de power point 2010 | PPTX"/>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pic>
        <p:nvPicPr>
          <p:cNvPr id="12293"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1792663"/>
            <a:ext cx="6624056" cy="4665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96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293"/>
                                        </p:tgtEl>
                                        <p:attrNameLst>
                                          <p:attrName>style.visibility</p:attrName>
                                        </p:attrNameLst>
                                      </p:cBhvr>
                                      <p:to>
                                        <p:strVal val="visible"/>
                                      </p:to>
                                    </p:set>
                                    <p:anim calcmode="lin" valueType="num">
                                      <p:cBhvr additive="base">
                                        <p:cTn id="7" dur="500" fill="hold"/>
                                        <p:tgtEl>
                                          <p:spTgt spid="12293"/>
                                        </p:tgtEl>
                                        <p:attrNameLst>
                                          <p:attrName>ppt_x</p:attrName>
                                        </p:attrNameLst>
                                      </p:cBhvr>
                                      <p:tavLst>
                                        <p:tav tm="0">
                                          <p:val>
                                            <p:strVal val="#ppt_x"/>
                                          </p:val>
                                        </p:tav>
                                        <p:tav tm="100000">
                                          <p:val>
                                            <p:strVal val="#ppt_x"/>
                                          </p:val>
                                        </p:tav>
                                      </p:tavLst>
                                    </p:anim>
                                    <p:anim calcmode="lin" valueType="num">
                                      <p:cBhvr additive="base">
                                        <p:cTn id="8" dur="500" fill="hold"/>
                                        <p:tgtEl>
                                          <p:spTgt spid="122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Vistas de </a:t>
            </a:r>
            <a:r>
              <a:rPr lang="es-MX" dirty="0" err="1"/>
              <a:t>P</a:t>
            </a:r>
            <a:r>
              <a:rPr lang="es-MX" dirty="0" err="1" smtClean="0"/>
              <a:t>owerpoint</a:t>
            </a:r>
            <a:r>
              <a:rPr lang="es-MX" dirty="0" smtClean="0"/>
              <a:t> </a:t>
            </a:r>
            <a:endParaRPr lang="es-AR" dirty="0"/>
          </a:p>
        </p:txBody>
      </p:sp>
      <p:pic>
        <p:nvPicPr>
          <p:cNvPr id="3074" name="Picture 2" descr="Flaming Elmo Flaming Elmo Meme GIF - Flaming Elmo Flaming Elmo Meme Flaming  - Discover &amp; Share GIF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2852936"/>
            <a:ext cx="4950597" cy="3372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7872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arn(inVertical)">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395536" y="1746742"/>
            <a:ext cx="8568952" cy="4247317"/>
          </a:xfrm>
          <a:prstGeom prst="rect">
            <a:avLst/>
          </a:prstGeom>
        </p:spPr>
        <p:txBody>
          <a:bodyPr wrap="square">
            <a:spAutoFit/>
          </a:bodyPr>
          <a:lstStyle/>
          <a:p>
            <a:r>
              <a:rPr lang="es-MX" dirty="0" smtClean="0"/>
              <a:t>En PowerPoint, las distintas vistas permiten trabajar en la presentación de diferentes maneras, según la tarea que se esté realizando, ya sea escribir, editar, organizar o presentar. </a:t>
            </a:r>
          </a:p>
          <a:p>
            <a:r>
              <a:rPr lang="es-MX" dirty="0" smtClean="0"/>
              <a:t>Vistas principales</a:t>
            </a:r>
          </a:p>
          <a:p>
            <a:r>
              <a:rPr lang="es-MX" dirty="0" smtClean="0">
                <a:solidFill>
                  <a:srgbClr val="0070C0"/>
                </a:solidFill>
              </a:rPr>
              <a:t>Vista normal:</a:t>
            </a:r>
            <a:r>
              <a:rPr lang="es-MX" dirty="0" smtClean="0"/>
              <a:t> Es la vista predeterminada y la que más se usa para crear y editar el contenido de las diapositivas. Se divide en tres paneles:</a:t>
            </a:r>
          </a:p>
          <a:p>
            <a:r>
              <a:rPr lang="es-MX" dirty="0" smtClean="0"/>
              <a:t>Panel de la izquierda: Muestra miniaturas de todas las diapositivas para que puedas navegar por ellas y seleccionarlas.</a:t>
            </a:r>
          </a:p>
          <a:p>
            <a:r>
              <a:rPr lang="es-MX" dirty="0" smtClean="0">
                <a:solidFill>
                  <a:srgbClr val="7030A0"/>
                </a:solidFill>
              </a:rPr>
              <a:t>Panel central: </a:t>
            </a:r>
            <a:r>
              <a:rPr lang="es-MX" dirty="0" smtClean="0"/>
              <a:t>Muestra la diapositiva en la que estás trabajando en grande.</a:t>
            </a:r>
          </a:p>
          <a:p>
            <a:r>
              <a:rPr lang="es-MX" dirty="0" smtClean="0"/>
              <a:t>Panel de notas: Permite añadir notas del orador que no son visibles durante la presentación, pero que sirven como guía para el expositor.</a:t>
            </a:r>
          </a:p>
          <a:p>
            <a:r>
              <a:rPr lang="es-MX" dirty="0" smtClean="0">
                <a:solidFill>
                  <a:srgbClr val="C00000"/>
                </a:solidFill>
              </a:rPr>
              <a:t>Vista esquema: </a:t>
            </a:r>
            <a:r>
              <a:rPr lang="es-MX" dirty="0" smtClean="0"/>
              <a:t>Se enfoca en la estructura y el texto de la presentación. En lugar de las miniaturas, el panel de la izquierda muestra un esquema del texto y los títulos de cada diapositiva, lo que facilita organizar las ideas, editar el texto sin distracciones visuales y reorganizar las diapositivas.</a:t>
            </a:r>
            <a:endParaRPr lang="es-AR" dirty="0"/>
          </a:p>
        </p:txBody>
      </p:sp>
    </p:spTree>
    <p:extLst>
      <p:ext uri="{BB962C8B-B14F-4D97-AF65-F5344CB8AC3E}">
        <p14:creationId xmlns:p14="http://schemas.microsoft.com/office/powerpoint/2010/main" val="1847259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1556792"/>
            <a:ext cx="9051776" cy="5078313"/>
          </a:xfrm>
          <a:prstGeom prst="rect">
            <a:avLst/>
          </a:prstGeom>
        </p:spPr>
        <p:txBody>
          <a:bodyPr wrap="square">
            <a:spAutoFit/>
          </a:bodyPr>
          <a:lstStyle/>
          <a:p>
            <a:r>
              <a:rPr lang="es-MX" dirty="0" smtClean="0">
                <a:solidFill>
                  <a:srgbClr val="FF0000"/>
                </a:solidFill>
              </a:rPr>
              <a:t>Clasificador de diapositivas</a:t>
            </a:r>
            <a:r>
              <a:rPr lang="es-MX" dirty="0" smtClean="0"/>
              <a:t>: Muestra todas las diapositivas en miniatura en una cuadrícula. Es ideal para tener una visión general de toda la presentación y reorganizar el orden de las diapositivas simplemente arrastrándolas y soltándolas.</a:t>
            </a:r>
          </a:p>
          <a:p>
            <a:r>
              <a:rPr lang="es-MX" dirty="0" smtClean="0">
                <a:solidFill>
                  <a:srgbClr val="FFC000"/>
                </a:solidFill>
              </a:rPr>
              <a:t>Página de notas: </a:t>
            </a:r>
            <a:r>
              <a:rPr lang="es-MX" dirty="0" smtClean="0"/>
              <a:t>Permite ver cómo se imprimirán las páginas de notas. Cada página muestra una miniatura de la diapositiva en la parte superior y las notas del orador correspondientes en la parte inferior, listas para ser impresas o revisadas en detalle.</a:t>
            </a:r>
          </a:p>
          <a:p>
            <a:r>
              <a:rPr lang="es-MX" dirty="0" smtClean="0">
                <a:solidFill>
                  <a:srgbClr val="92D050"/>
                </a:solidFill>
              </a:rPr>
              <a:t>Vista de lectura: </a:t>
            </a:r>
            <a:r>
              <a:rPr lang="es-MX" dirty="0" smtClean="0"/>
              <a:t>Muestra la presentación a pantalla completa con controles de navegación sencillos en la parte inferior, pero sin ocultar la barra de tareas de Windows. Es útil para revisar la presentación o mostrarla a otra persona en el mismo equipo sin necesidad de entrar en el modo de presentación completo. </a:t>
            </a:r>
          </a:p>
          <a:p>
            <a:r>
              <a:rPr lang="es-MX" dirty="0" smtClean="0"/>
              <a:t>Vistas para presentar</a:t>
            </a:r>
          </a:p>
          <a:p>
            <a:r>
              <a:rPr lang="es-MX" dirty="0" smtClean="0"/>
              <a:t>Presentación con diapositivas: Esta es la vista que se utiliza para proyectar la presentación final. Ocupa toda la pantalla, sin mostrar ninguna de las interfaces de edición, transiciones ni botones, para que la audiencia se concentre solo en el contenido.</a:t>
            </a:r>
          </a:p>
          <a:p>
            <a:r>
              <a:rPr lang="es-MX" dirty="0" smtClean="0">
                <a:solidFill>
                  <a:srgbClr val="00B0F0"/>
                </a:solidFill>
              </a:rPr>
              <a:t>Vista moderador: </a:t>
            </a:r>
            <a:r>
              <a:rPr lang="es-MX" dirty="0" smtClean="0"/>
              <a:t>Requiere </a:t>
            </a:r>
            <a:r>
              <a:rPr lang="es-MX" dirty="0" smtClean="0"/>
              <a:t>el uso de dos monitores (uno para la audiencia y otro para el presentador). Mientras la audiencia solo ve la presentación con diapositivas, el presentador ve en su pantalla la diapositiva actual, la siguiente, el tiempo transcurrido y las notas del orador. Esto permite un control total y una presentación más fluida. </a:t>
            </a:r>
            <a:endParaRPr lang="es-AR" dirty="0"/>
          </a:p>
        </p:txBody>
      </p:sp>
    </p:spTree>
    <p:extLst>
      <p:ext uri="{BB962C8B-B14F-4D97-AF65-F5344CB8AC3E}">
        <p14:creationId xmlns:p14="http://schemas.microsoft.com/office/powerpoint/2010/main" val="3141057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233" y="1721087"/>
            <a:ext cx="7486798" cy="4405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0458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down)">
                                      <p:cBhvr>
                                        <p:cTn id="7" dur="580">
                                          <p:stCondLst>
                                            <p:cond delay="0"/>
                                          </p:stCondLst>
                                        </p:cTn>
                                        <p:tgtEl>
                                          <p:spTgt spid="4098"/>
                                        </p:tgtEl>
                                      </p:cBhvr>
                                    </p:animEffect>
                                    <p:anim calcmode="lin" valueType="num">
                                      <p:cBhvr>
                                        <p:cTn id="8" dur="1822" tmFilter="0,0; 0.14,0.36; 0.43,0.73; 0.71,0.91; 1.0,1.0">
                                          <p:stCondLst>
                                            <p:cond delay="0"/>
                                          </p:stCondLst>
                                        </p:cTn>
                                        <p:tgtEl>
                                          <p:spTgt spid="409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09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09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09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098"/>
                                        </p:tgtEl>
                                        <p:attrNameLst>
                                          <p:attrName>ppt_y</p:attrName>
                                        </p:attrNameLst>
                                      </p:cBhvr>
                                      <p:tavLst>
                                        <p:tav tm="0" fmla="#ppt_y-sin(pi*$)/81">
                                          <p:val>
                                            <p:fltVal val="0"/>
                                          </p:val>
                                        </p:tav>
                                        <p:tav tm="100000">
                                          <p:val>
                                            <p:fltVal val="1"/>
                                          </p:val>
                                        </p:tav>
                                      </p:tavLst>
                                    </p:anim>
                                    <p:animScale>
                                      <p:cBhvr>
                                        <p:cTn id="13" dur="26">
                                          <p:stCondLst>
                                            <p:cond delay="650"/>
                                          </p:stCondLst>
                                        </p:cTn>
                                        <p:tgtEl>
                                          <p:spTgt spid="4098"/>
                                        </p:tgtEl>
                                      </p:cBhvr>
                                      <p:to x="100000" y="60000"/>
                                    </p:animScale>
                                    <p:animScale>
                                      <p:cBhvr>
                                        <p:cTn id="14" dur="166" decel="50000">
                                          <p:stCondLst>
                                            <p:cond delay="676"/>
                                          </p:stCondLst>
                                        </p:cTn>
                                        <p:tgtEl>
                                          <p:spTgt spid="4098"/>
                                        </p:tgtEl>
                                      </p:cBhvr>
                                      <p:to x="100000" y="100000"/>
                                    </p:animScale>
                                    <p:animScale>
                                      <p:cBhvr>
                                        <p:cTn id="15" dur="26">
                                          <p:stCondLst>
                                            <p:cond delay="1312"/>
                                          </p:stCondLst>
                                        </p:cTn>
                                        <p:tgtEl>
                                          <p:spTgt spid="4098"/>
                                        </p:tgtEl>
                                      </p:cBhvr>
                                      <p:to x="100000" y="80000"/>
                                    </p:animScale>
                                    <p:animScale>
                                      <p:cBhvr>
                                        <p:cTn id="16" dur="166" decel="50000">
                                          <p:stCondLst>
                                            <p:cond delay="1338"/>
                                          </p:stCondLst>
                                        </p:cTn>
                                        <p:tgtEl>
                                          <p:spTgt spid="4098"/>
                                        </p:tgtEl>
                                      </p:cBhvr>
                                      <p:to x="100000" y="100000"/>
                                    </p:animScale>
                                    <p:animScale>
                                      <p:cBhvr>
                                        <p:cTn id="17" dur="26">
                                          <p:stCondLst>
                                            <p:cond delay="1642"/>
                                          </p:stCondLst>
                                        </p:cTn>
                                        <p:tgtEl>
                                          <p:spTgt spid="4098"/>
                                        </p:tgtEl>
                                      </p:cBhvr>
                                      <p:to x="100000" y="90000"/>
                                    </p:animScale>
                                    <p:animScale>
                                      <p:cBhvr>
                                        <p:cTn id="18" dur="166" decel="50000">
                                          <p:stCondLst>
                                            <p:cond delay="1668"/>
                                          </p:stCondLst>
                                        </p:cTn>
                                        <p:tgtEl>
                                          <p:spTgt spid="4098"/>
                                        </p:tgtEl>
                                      </p:cBhvr>
                                      <p:to x="100000" y="100000"/>
                                    </p:animScale>
                                    <p:animScale>
                                      <p:cBhvr>
                                        <p:cTn id="19" dur="26">
                                          <p:stCondLst>
                                            <p:cond delay="1808"/>
                                          </p:stCondLst>
                                        </p:cTn>
                                        <p:tgtEl>
                                          <p:spTgt spid="4098"/>
                                        </p:tgtEl>
                                      </p:cBhvr>
                                      <p:to x="100000" y="95000"/>
                                    </p:animScale>
                                    <p:animScale>
                                      <p:cBhvr>
                                        <p:cTn id="20" dur="166" decel="50000">
                                          <p:stCondLst>
                                            <p:cond delay="1834"/>
                                          </p:stCondLst>
                                        </p:cTn>
                                        <p:tgtEl>
                                          <p:spTgt spid="409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763688" y="1779687"/>
            <a:ext cx="5976663" cy="5078313"/>
          </a:xfrm>
          <a:prstGeom prst="rect">
            <a:avLst/>
          </a:prstGeom>
        </p:spPr>
        <p:txBody>
          <a:bodyPr wrap="square">
            <a:spAutoFit/>
          </a:bodyPr>
          <a:lstStyle/>
          <a:p>
            <a:r>
              <a:rPr lang="es-AR" u="sng" dirty="0">
                <a:hlinkClick r:id="rId2"/>
              </a:rPr>
              <a:t>https://www.google.com/search?q=tipos+de+vistas+de+powerpoint%2C+explique+cada+una&amp;sca_esv=09f2b9d0e2ee4b15&amp;udm=50&amp;fbs=AIIjpHx4nJjfGojPVHhEACUHPiMQht6_BFq6vBIoFFRK7qchKEWEvuc0Hbw31oEI7c8o3y7EH2T73cHYgsE1-NZATxMpEZX5iGApNXoQtOTNvMiIjKZWgUwBEjxgbXqOA63Ym7a75gi5ePaAwl78EmrbhXuotfzkEJwZ0kQ9Rh1IK-1jdtUdO7v_1eCa__5xCABolP4lzOSktyjD_WQ6QtOypllbmCFQ_CEL8uUrMl22WuWU83P-AIo&amp;aep=1&amp;ntc=1&amp;sa=X&amp;ved=2ahUKEwjiobvduZWQAxUsBLkGHZuLAfEQ2J8OegQIEBAE&amp;biw=1366&amp;bih=641&amp;dpr=1&amp;mstk=AUtExfByWaiMP4hMpbcZyERsNpE_ic8_KjYlSiLXDxRA6mxAdsHJZTMlY-I4VaR7dhLR7ynxlpm6NDx0V69FGb0KLEIpw7L_YLtGnDoViaTl5SdgRJABYdiRzSGxydVv29YvBSGHLj7xfc4uHLLEZeIoUJdRn8ovgOTu2aU&amp;csuir=1</a:t>
            </a:r>
            <a:endParaRPr lang="es-AR" dirty="0"/>
          </a:p>
          <a:p>
            <a:r>
              <a:rPr lang="es-AR" dirty="0"/>
              <a:t> </a:t>
            </a:r>
          </a:p>
          <a:p>
            <a:r>
              <a:rPr lang="es-AR" dirty="0"/>
              <a:t> </a:t>
            </a:r>
          </a:p>
        </p:txBody>
      </p:sp>
    </p:spTree>
    <p:extLst>
      <p:ext uri="{BB962C8B-B14F-4D97-AF65-F5344CB8AC3E}">
        <p14:creationId xmlns:p14="http://schemas.microsoft.com/office/powerpoint/2010/main" val="2168970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988840"/>
            <a:ext cx="7920880"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5100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p:cTn id="7" dur="500" fill="hold"/>
                                        <p:tgtEl>
                                          <p:spTgt spid="14338"/>
                                        </p:tgtEl>
                                        <p:attrNameLst>
                                          <p:attrName>ppt_w</p:attrName>
                                        </p:attrNameLst>
                                      </p:cBhvr>
                                      <p:tavLst>
                                        <p:tav tm="0">
                                          <p:val>
                                            <p:fltVal val="0"/>
                                          </p:val>
                                        </p:tav>
                                        <p:tav tm="100000">
                                          <p:val>
                                            <p:strVal val="#ppt_w"/>
                                          </p:val>
                                        </p:tav>
                                      </p:tavLst>
                                    </p:anim>
                                    <p:anim calcmode="lin" valueType="num">
                                      <p:cBhvr>
                                        <p:cTn id="8" dur="500" fill="hold"/>
                                        <p:tgtEl>
                                          <p:spTgt spid="14338"/>
                                        </p:tgtEl>
                                        <p:attrNameLst>
                                          <p:attrName>ppt_h</p:attrName>
                                        </p:attrNameLst>
                                      </p:cBhvr>
                                      <p:tavLst>
                                        <p:tav tm="0">
                                          <p:val>
                                            <p:fltVal val="0"/>
                                          </p:val>
                                        </p:tav>
                                        <p:tav tm="100000">
                                          <p:val>
                                            <p:strVal val="#ppt_h"/>
                                          </p:val>
                                        </p:tav>
                                      </p:tavLst>
                                    </p:anim>
                                    <p:animEffect transition="in" filter="fade">
                                      <p:cBhvr>
                                        <p:cTn id="9"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Las </a:t>
            </a:r>
            <a:r>
              <a:rPr lang="es-MX" dirty="0" smtClean="0"/>
              <a:t>transiciones</a:t>
            </a:r>
            <a:endParaRPr lang="es-AR" dirty="0"/>
          </a:p>
        </p:txBody>
      </p:sp>
      <p:pic>
        <p:nvPicPr>
          <p:cNvPr id="4098" name="Picture 2" descr="Someone Just Bought A GIF For Half A Million Dollars – PRINT Magazin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2708920"/>
            <a:ext cx="5513209" cy="3243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9438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50671" y="1700808"/>
            <a:ext cx="8352928" cy="3693319"/>
          </a:xfrm>
          <a:prstGeom prst="rect">
            <a:avLst/>
          </a:prstGeom>
        </p:spPr>
        <p:txBody>
          <a:bodyPr wrap="square">
            <a:spAutoFit/>
          </a:bodyPr>
          <a:lstStyle/>
          <a:p>
            <a:r>
              <a:rPr lang="es-MX" b="0" i="0" dirty="0" smtClean="0">
                <a:solidFill>
                  <a:srgbClr val="001D35"/>
                </a:solidFill>
                <a:effectLst/>
                <a:latin typeface="Google Sans"/>
              </a:rPr>
              <a:t>Transiciones</a:t>
            </a:r>
          </a:p>
          <a:p>
            <a:pPr>
              <a:buFont typeface="Arial"/>
              <a:buChar char="•"/>
            </a:pPr>
            <a:r>
              <a:rPr lang="es-MX" b="1" i="0" dirty="0" smtClean="0">
                <a:solidFill>
                  <a:srgbClr val="001D35"/>
                </a:solidFill>
                <a:effectLst/>
                <a:latin typeface="Google Sans"/>
              </a:rPr>
              <a:t>¿Qué son?</a:t>
            </a:r>
            <a:r>
              <a:rPr lang="es-MX" b="0" i="0" dirty="0" smtClean="0">
                <a:solidFill>
                  <a:srgbClr val="001D35"/>
                </a:solidFill>
                <a:effectLst/>
                <a:latin typeface="Google Sans"/>
              </a:rPr>
              <a:t> </a:t>
            </a:r>
          </a:p>
          <a:p>
            <a:pPr fontAlgn="ctr">
              <a:buFont typeface="Arial"/>
              <a:buChar char="•"/>
            </a:pPr>
            <a:r>
              <a:rPr lang="es-MX" b="0" i="0" dirty="0" smtClean="0">
                <a:solidFill>
                  <a:srgbClr val="001D35"/>
                </a:solidFill>
                <a:effectLst/>
                <a:latin typeface="Google Sans"/>
              </a:rPr>
              <a:t>Efectos de movimiento que controlan la forma en que una diapositiva sale y la siguiente entra en escena. </a:t>
            </a:r>
            <a:endParaRPr lang="es-MX" b="0" i="0" dirty="0" smtClean="0">
              <a:solidFill>
                <a:srgbClr val="0B57D0"/>
              </a:solidFill>
              <a:effectLst/>
              <a:latin typeface="Google Sans"/>
            </a:endParaRPr>
          </a:p>
          <a:p>
            <a:pPr>
              <a:buFont typeface="Arial"/>
              <a:buChar char="•"/>
            </a:pPr>
            <a:r>
              <a:rPr lang="es-MX" b="1" i="0" dirty="0" smtClean="0">
                <a:solidFill>
                  <a:srgbClr val="001D35"/>
                </a:solidFill>
                <a:effectLst/>
                <a:latin typeface="Google Sans"/>
              </a:rPr>
              <a:t>Cómo aplicarlas:</a:t>
            </a:r>
            <a:endParaRPr lang="es-MX" b="0" i="0" dirty="0" smtClean="0">
              <a:solidFill>
                <a:srgbClr val="001D35"/>
              </a:solidFill>
              <a:effectLst/>
              <a:latin typeface="Google Sans"/>
            </a:endParaRPr>
          </a:p>
          <a:p>
            <a:pPr fontAlgn="ctr">
              <a:buFont typeface="Arial"/>
              <a:buChar char="•"/>
            </a:pPr>
            <a:r>
              <a:rPr lang="es-MX" b="0" i="0" dirty="0" smtClean="0">
                <a:solidFill>
                  <a:srgbClr val="001D35"/>
                </a:solidFill>
                <a:effectLst/>
                <a:latin typeface="Google Sans"/>
              </a:rPr>
              <a:t>Selecciona la diapositiva deseada en el panel de miniaturas. </a:t>
            </a:r>
            <a:endParaRPr lang="es-MX" b="0" i="0" dirty="0" smtClean="0">
              <a:solidFill>
                <a:srgbClr val="0B57D0"/>
              </a:solidFill>
              <a:effectLst/>
              <a:latin typeface="Google Sans"/>
            </a:endParaRPr>
          </a:p>
          <a:p>
            <a:pPr fontAlgn="ctr">
              <a:buFont typeface="Arial"/>
              <a:buChar char="•"/>
            </a:pPr>
            <a:r>
              <a:rPr lang="es-MX" b="0" i="0" dirty="0" smtClean="0">
                <a:solidFill>
                  <a:srgbClr val="001D35"/>
                </a:solidFill>
                <a:effectLst/>
                <a:latin typeface="Google Sans"/>
              </a:rPr>
              <a:t>Ve a la pestaña Transiciones. </a:t>
            </a:r>
            <a:endParaRPr lang="es-MX" b="0" i="0" dirty="0" smtClean="0">
              <a:solidFill>
                <a:srgbClr val="0B57D0"/>
              </a:solidFill>
              <a:effectLst/>
              <a:latin typeface="Google Sans"/>
            </a:endParaRPr>
          </a:p>
          <a:p>
            <a:pPr fontAlgn="ctr">
              <a:buFont typeface="Arial"/>
              <a:buChar char="•"/>
            </a:pPr>
            <a:r>
              <a:rPr lang="es-MX" b="0" i="0" dirty="0" smtClean="0">
                <a:solidFill>
                  <a:srgbClr val="001D35"/>
                </a:solidFill>
                <a:effectLst/>
                <a:latin typeface="Google Sans"/>
              </a:rPr>
              <a:t>Elige un efecto de la galería de transiciones. </a:t>
            </a:r>
            <a:endParaRPr lang="es-MX" b="0" i="0" dirty="0" smtClean="0">
              <a:solidFill>
                <a:srgbClr val="0B57D0"/>
              </a:solidFill>
              <a:effectLst/>
              <a:latin typeface="Google Sans"/>
            </a:endParaRPr>
          </a:p>
          <a:p>
            <a:pPr fontAlgn="ctr">
              <a:buFont typeface="Arial"/>
              <a:buChar char="•"/>
            </a:pPr>
            <a:r>
              <a:rPr lang="es-MX" b="0" i="0" dirty="0" smtClean="0">
                <a:solidFill>
                  <a:srgbClr val="001D35"/>
                </a:solidFill>
                <a:effectLst/>
                <a:latin typeface="Google Sans"/>
              </a:rPr>
              <a:t>Puedes usar Opciones de efectos para modificar la dirección o el comportamiento. </a:t>
            </a:r>
            <a:endParaRPr lang="es-MX" b="0" i="0" dirty="0" smtClean="0">
              <a:solidFill>
                <a:srgbClr val="0B57D0"/>
              </a:solidFill>
              <a:effectLst/>
              <a:latin typeface="Google Sans"/>
            </a:endParaRPr>
          </a:p>
          <a:p>
            <a:pPr>
              <a:buFont typeface="Arial"/>
              <a:buChar char="•"/>
            </a:pPr>
            <a:r>
              <a:rPr lang="es-MX" b="1" i="0" dirty="0" smtClean="0">
                <a:solidFill>
                  <a:srgbClr val="001D35"/>
                </a:solidFill>
                <a:effectLst/>
                <a:latin typeface="Google Sans"/>
              </a:rPr>
              <a:t>Ejemplos:</a:t>
            </a:r>
            <a:r>
              <a:rPr lang="es-MX" b="0" i="0" dirty="0" smtClean="0">
                <a:solidFill>
                  <a:srgbClr val="001D35"/>
                </a:solidFill>
                <a:effectLst/>
                <a:latin typeface="Google Sans"/>
              </a:rPr>
              <a:t> </a:t>
            </a:r>
          </a:p>
          <a:p>
            <a:pPr>
              <a:buFont typeface="Arial"/>
              <a:buChar char="•"/>
            </a:pPr>
            <a:r>
              <a:rPr lang="es-MX" b="0" i="0" dirty="0" smtClean="0">
                <a:solidFill>
                  <a:srgbClr val="001D35"/>
                </a:solidFill>
                <a:effectLst/>
                <a:latin typeface="Google Sans"/>
              </a:rPr>
              <a:t>Se encuentran efectos sutiles, llamativos y de contenido dinámico que afectan solo a texto o imágenes. </a:t>
            </a:r>
            <a:endParaRPr lang="es-MX" b="0" i="0" dirty="0">
              <a:solidFill>
                <a:srgbClr val="001D35"/>
              </a:solidFill>
              <a:effectLst/>
              <a:latin typeface="Google Sans"/>
            </a:endParaRPr>
          </a:p>
        </p:txBody>
      </p:sp>
    </p:spTree>
    <p:extLst>
      <p:ext uri="{BB962C8B-B14F-4D97-AF65-F5344CB8AC3E}">
        <p14:creationId xmlns:p14="http://schemas.microsoft.com/office/powerpoint/2010/main" val="223461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99592" y="1772816"/>
            <a:ext cx="6912768" cy="4247317"/>
          </a:xfrm>
          <a:prstGeom prst="rect">
            <a:avLst/>
          </a:prstGeom>
        </p:spPr>
        <p:txBody>
          <a:bodyPr wrap="square">
            <a:spAutoFit/>
          </a:bodyPr>
          <a:lstStyle/>
          <a:p>
            <a:r>
              <a:rPr lang="es-MX" b="0" i="0" dirty="0" smtClean="0">
                <a:solidFill>
                  <a:srgbClr val="001D35"/>
                </a:solidFill>
                <a:effectLst/>
                <a:latin typeface="Google Sans"/>
              </a:rPr>
              <a:t>Animaciones</a:t>
            </a:r>
          </a:p>
          <a:p>
            <a:pPr>
              <a:buFont typeface="Arial"/>
              <a:buChar char="•"/>
            </a:pPr>
            <a:r>
              <a:rPr lang="es-MX" b="1" i="0" dirty="0" smtClean="0">
                <a:solidFill>
                  <a:srgbClr val="001D35"/>
                </a:solidFill>
                <a:effectLst/>
                <a:latin typeface="Google Sans"/>
              </a:rPr>
              <a:t>¿Qué son?</a:t>
            </a:r>
            <a:r>
              <a:rPr lang="es-MX" b="0" i="0" dirty="0" smtClean="0">
                <a:solidFill>
                  <a:srgbClr val="001D35"/>
                </a:solidFill>
                <a:effectLst/>
                <a:latin typeface="Google Sans"/>
              </a:rPr>
              <a:t> </a:t>
            </a:r>
          </a:p>
          <a:p>
            <a:pPr fontAlgn="ctr">
              <a:buFont typeface="Arial"/>
              <a:buChar char="•"/>
            </a:pPr>
            <a:r>
              <a:rPr lang="es-MX" b="0" i="0" dirty="0" smtClean="0">
                <a:solidFill>
                  <a:srgbClr val="001D35"/>
                </a:solidFill>
                <a:effectLst/>
                <a:latin typeface="Google Sans"/>
              </a:rPr>
              <a:t>Efectos especiales que se aplican a objetos específicos como texto, imágenes o gráficos dentro de una diapositiva. </a:t>
            </a:r>
            <a:endParaRPr lang="es-MX" b="0" i="0" dirty="0" smtClean="0">
              <a:solidFill>
                <a:srgbClr val="0B57D0"/>
              </a:solidFill>
              <a:effectLst/>
              <a:latin typeface="Google Sans"/>
            </a:endParaRPr>
          </a:p>
          <a:p>
            <a:pPr>
              <a:buFont typeface="Arial"/>
              <a:buChar char="•"/>
            </a:pPr>
            <a:r>
              <a:rPr lang="es-MX" b="1" i="0" dirty="0" smtClean="0">
                <a:solidFill>
                  <a:srgbClr val="001D35"/>
                </a:solidFill>
                <a:effectLst/>
                <a:latin typeface="Google Sans"/>
              </a:rPr>
              <a:t>Cómo aplicarlas:</a:t>
            </a:r>
            <a:endParaRPr lang="es-MX" b="0" i="0" dirty="0" smtClean="0">
              <a:solidFill>
                <a:srgbClr val="001D35"/>
              </a:solidFill>
              <a:effectLst/>
              <a:latin typeface="Google Sans"/>
            </a:endParaRPr>
          </a:p>
          <a:p>
            <a:pPr fontAlgn="ctr">
              <a:buFont typeface="Arial"/>
              <a:buChar char="•"/>
            </a:pPr>
            <a:r>
              <a:rPr lang="es-MX" b="0" i="0" dirty="0" smtClean="0">
                <a:solidFill>
                  <a:srgbClr val="001D35"/>
                </a:solidFill>
                <a:effectLst/>
                <a:latin typeface="Google Sans"/>
              </a:rPr>
              <a:t>Selecciona el objeto al que quieres aplicar la animación. </a:t>
            </a:r>
            <a:endParaRPr lang="es-MX" b="0" i="0" dirty="0" smtClean="0">
              <a:solidFill>
                <a:srgbClr val="0B57D0"/>
              </a:solidFill>
              <a:effectLst/>
              <a:latin typeface="Google Sans"/>
            </a:endParaRPr>
          </a:p>
          <a:p>
            <a:pPr fontAlgn="ctr">
              <a:buFont typeface="Arial"/>
              <a:buChar char="•"/>
            </a:pPr>
            <a:r>
              <a:rPr lang="es-MX" b="0" i="0" dirty="0" smtClean="0">
                <a:solidFill>
                  <a:srgbClr val="001D35"/>
                </a:solidFill>
                <a:effectLst/>
                <a:latin typeface="Google Sans"/>
              </a:rPr>
              <a:t>Ve a la pestaña Animaciones. </a:t>
            </a:r>
            <a:endParaRPr lang="es-MX" b="0" i="0" dirty="0" smtClean="0">
              <a:solidFill>
                <a:srgbClr val="0B57D0"/>
              </a:solidFill>
              <a:effectLst/>
              <a:latin typeface="Google Sans"/>
            </a:endParaRPr>
          </a:p>
          <a:p>
            <a:pPr fontAlgn="ctr">
              <a:buFont typeface="Arial"/>
              <a:buChar char="•"/>
            </a:pPr>
            <a:r>
              <a:rPr lang="es-MX" b="0" i="0" dirty="0" smtClean="0">
                <a:solidFill>
                  <a:srgbClr val="001D35"/>
                </a:solidFill>
                <a:effectLst/>
                <a:latin typeface="Google Sans"/>
              </a:rPr>
              <a:t>Selecciona una animación de entrada, énfasis o salida. </a:t>
            </a:r>
            <a:endParaRPr lang="es-MX" b="0" i="0" dirty="0" smtClean="0">
              <a:solidFill>
                <a:srgbClr val="0B57D0"/>
              </a:solidFill>
              <a:effectLst/>
              <a:latin typeface="Google Sans"/>
            </a:endParaRPr>
          </a:p>
          <a:p>
            <a:pPr fontAlgn="ctr">
              <a:buFont typeface="Arial"/>
              <a:buChar char="•"/>
            </a:pPr>
            <a:r>
              <a:rPr lang="es-MX" b="0" i="0" dirty="0" smtClean="0">
                <a:solidFill>
                  <a:srgbClr val="001D35"/>
                </a:solidFill>
                <a:effectLst/>
                <a:latin typeface="Google Sans"/>
              </a:rPr>
              <a:t>Puedes configurar el momento en que se ejecuta la animación (al hacer clic, con la anterior o después de la anterior) en el panel de animación. </a:t>
            </a:r>
            <a:endParaRPr lang="es-MX" b="0" i="0" dirty="0" smtClean="0">
              <a:solidFill>
                <a:srgbClr val="0B57D0"/>
              </a:solidFill>
              <a:effectLst/>
              <a:latin typeface="Google Sans"/>
            </a:endParaRPr>
          </a:p>
          <a:p>
            <a:pPr>
              <a:buFont typeface="Arial"/>
              <a:buChar char="•"/>
            </a:pPr>
            <a:r>
              <a:rPr lang="es-MX" b="1" i="0" dirty="0" smtClean="0">
                <a:solidFill>
                  <a:srgbClr val="001D35"/>
                </a:solidFill>
                <a:effectLst/>
                <a:latin typeface="Google Sans"/>
              </a:rPr>
              <a:t>Ejemplos:</a:t>
            </a:r>
            <a:r>
              <a:rPr lang="es-MX" b="0" i="0" dirty="0" smtClean="0">
                <a:solidFill>
                  <a:srgbClr val="001D35"/>
                </a:solidFill>
                <a:effectLst/>
                <a:latin typeface="Google Sans"/>
              </a:rPr>
              <a:t> </a:t>
            </a:r>
          </a:p>
          <a:p>
            <a:pPr>
              <a:buFont typeface="Arial"/>
              <a:buChar char="•"/>
            </a:pPr>
            <a:r>
              <a:rPr lang="es-MX" b="0" i="0" dirty="0" smtClean="0">
                <a:solidFill>
                  <a:srgbClr val="001D35"/>
                </a:solidFill>
                <a:effectLst/>
                <a:latin typeface="Google Sans"/>
              </a:rPr>
              <a:t>Pueden ser efectos de entrada como "aparecer", efectos de énfasis como "tambalear", o efectos de salida como "desvanecer". </a:t>
            </a:r>
            <a:endParaRPr lang="es-MX" b="0" i="0" dirty="0">
              <a:solidFill>
                <a:srgbClr val="001D35"/>
              </a:solidFill>
              <a:effectLst/>
              <a:latin typeface="Google Sans"/>
            </a:endParaRPr>
          </a:p>
        </p:txBody>
      </p:sp>
    </p:spTree>
    <p:extLst>
      <p:ext uri="{BB962C8B-B14F-4D97-AF65-F5344CB8AC3E}">
        <p14:creationId xmlns:p14="http://schemas.microsoft.com/office/powerpoint/2010/main" val="177729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051720" y="2187039"/>
            <a:ext cx="4950296" cy="3795654"/>
          </a:xfrm>
          <a:prstGeom prst="rect">
            <a:avLst/>
          </a:prstGeom>
        </p:spPr>
        <p:txBody>
          <a:bodyPr wrap="square">
            <a:spAutoFit/>
          </a:bodyPr>
          <a:lstStyle/>
          <a:p>
            <a:pPr>
              <a:spcAft>
                <a:spcPts val="0"/>
              </a:spcAft>
            </a:pPr>
            <a:r>
              <a:rPr lang="es-AR" u="sng" dirty="0">
                <a:solidFill>
                  <a:srgbClr val="000000"/>
                </a:solidFill>
                <a:latin typeface="Calibri"/>
                <a:ea typeface="Times New Roman"/>
                <a:cs typeface="Times New Roman"/>
                <a:hlinkClick r:id="rId2"/>
              </a:rPr>
              <a:t>https://www.google.com/search?q=animacion+y+transici%C3%B3n+de+power+point+explique+cada+uno&amp;sca_esv=09f2b9d0e2ee4b15&amp;prmd=ivns&amp;source=lnms&amp;fbs=AIIjpHx4nJjfGojPVHhEACUHPiMQht6_BFq6vBIoFFRK7qchKEOG9SkJ7ODu_B1g8gyvi7OsPNjpDI3V0JjLtQKJuuQUCQmIylHoYq76JMdTFQQLAtB4icX5Ep6AUUkOMauPmXXNU9K0tAeq74TLz6YnFe8_Of0QSLFJJRm4uqYM8KmYtvvyu_n8WceHx3onAaWuiF2ByMzneRqU4fDZ0blziPTSmGtUGqx554ZLheVkyjF4S9sKJIg&amp;sa=X&amp;ved=2ahUKEwiu1ub2u5WQAxX9IrkGHT1rHT8Q0pQJegQIBhAG&amp;biw=1366&amp;bih=641&amp;dpr=1</a:t>
            </a:r>
            <a:endParaRPr lang="es-AR" sz="1200" dirty="0">
              <a:latin typeface="Times New Roman"/>
              <a:ea typeface="Times New Roman"/>
            </a:endParaRPr>
          </a:p>
          <a:p>
            <a:pPr>
              <a:spcAft>
                <a:spcPts val="0"/>
              </a:spcAft>
            </a:pPr>
            <a:r>
              <a:rPr lang="es-AR" sz="1200" dirty="0">
                <a:latin typeface="Times New Roman"/>
                <a:ea typeface="Times New Roman"/>
              </a:rPr>
              <a:t> </a:t>
            </a:r>
          </a:p>
          <a:p>
            <a:pPr>
              <a:lnSpc>
                <a:spcPct val="115000"/>
              </a:lnSpc>
              <a:spcAft>
                <a:spcPts val="1000"/>
              </a:spcAft>
            </a:pPr>
            <a:r>
              <a:rPr lang="es-AR" sz="1100" dirty="0">
                <a:latin typeface="Calibri"/>
                <a:ea typeface="Calibri"/>
                <a:cs typeface="Times New Roman"/>
              </a:rPr>
              <a:t> </a:t>
            </a:r>
            <a:endParaRPr lang="es-AR" sz="1100" dirty="0">
              <a:effectLst/>
              <a:latin typeface="Calibri"/>
              <a:ea typeface="Calibri"/>
              <a:cs typeface="Times New Roman"/>
            </a:endParaRPr>
          </a:p>
        </p:txBody>
      </p:sp>
    </p:spTree>
    <p:extLst>
      <p:ext uri="{BB962C8B-B14F-4D97-AF65-F5344CB8AC3E}">
        <p14:creationId xmlns:p14="http://schemas.microsoft.com/office/powerpoint/2010/main" val="2032883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844824"/>
            <a:ext cx="6624736" cy="4320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7629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p:cTn id="7" dur="500" fill="hold"/>
                                        <p:tgtEl>
                                          <p:spTgt spid="15362"/>
                                        </p:tgtEl>
                                        <p:attrNameLst>
                                          <p:attrName>ppt_w</p:attrName>
                                        </p:attrNameLst>
                                      </p:cBhvr>
                                      <p:tavLst>
                                        <p:tav tm="0">
                                          <p:val>
                                            <p:fltVal val="0"/>
                                          </p:val>
                                        </p:tav>
                                        <p:tav tm="100000">
                                          <p:val>
                                            <p:strVal val="#ppt_w"/>
                                          </p:val>
                                        </p:tav>
                                      </p:tavLst>
                                    </p:anim>
                                    <p:anim calcmode="lin" valueType="num">
                                      <p:cBhvr>
                                        <p:cTn id="8" dur="500" fill="hold"/>
                                        <p:tgtEl>
                                          <p:spTgt spid="15362"/>
                                        </p:tgtEl>
                                        <p:attrNameLst>
                                          <p:attrName>ppt_h</p:attrName>
                                        </p:attrNameLst>
                                      </p:cBhvr>
                                      <p:tavLst>
                                        <p:tav tm="0">
                                          <p:val>
                                            <p:fltVal val="0"/>
                                          </p:val>
                                        </p:tav>
                                        <p:tav tm="100000">
                                          <p:val>
                                            <p:strVal val="#ppt_h"/>
                                          </p:val>
                                        </p:tav>
                                      </p:tavLst>
                                    </p:anim>
                                    <p:animEffect transition="in" filter="fade">
                                      <p:cBhvr>
                                        <p:cTn id="9" dur="5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828800"/>
            <a:ext cx="6480720" cy="44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9893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p:cTn id="7" dur="500" fill="hold"/>
                                        <p:tgtEl>
                                          <p:spTgt spid="16386"/>
                                        </p:tgtEl>
                                        <p:attrNameLst>
                                          <p:attrName>ppt_w</p:attrName>
                                        </p:attrNameLst>
                                      </p:cBhvr>
                                      <p:tavLst>
                                        <p:tav tm="0">
                                          <p:val>
                                            <p:fltVal val="0"/>
                                          </p:val>
                                        </p:tav>
                                        <p:tav tm="100000">
                                          <p:val>
                                            <p:strVal val="#ppt_w"/>
                                          </p:val>
                                        </p:tav>
                                      </p:tavLst>
                                    </p:anim>
                                    <p:anim calcmode="lin" valueType="num">
                                      <p:cBhvr>
                                        <p:cTn id="8" dur="500" fill="hold"/>
                                        <p:tgtEl>
                                          <p:spTgt spid="16386"/>
                                        </p:tgtEl>
                                        <p:attrNameLst>
                                          <p:attrName>ppt_h</p:attrName>
                                        </p:attrNameLst>
                                      </p:cBhvr>
                                      <p:tavLst>
                                        <p:tav tm="0">
                                          <p:val>
                                            <p:fltVal val="0"/>
                                          </p:val>
                                        </p:tav>
                                        <p:tav tm="100000">
                                          <p:val>
                                            <p:strVal val="#ppt_h"/>
                                          </p:val>
                                        </p:tav>
                                      </p:tavLst>
                                    </p:anim>
                                    <p:animEffect transition="in" filter="fade">
                                      <p:cBhvr>
                                        <p:cTn id="9" dur="5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750" y="1700808"/>
            <a:ext cx="4762500" cy="476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1896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fade">
                                      <p:cBhvr>
                                        <p:cTn id="7" dur="5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rot="10800000" flipV="1">
            <a:off x="-1942169" y="4149763"/>
            <a:ext cx="6552728" cy="56544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42830" rIns="0" bIns="14283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A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2 Rectángulo"/>
          <p:cNvSpPr/>
          <p:nvPr/>
        </p:nvSpPr>
        <p:spPr>
          <a:xfrm>
            <a:off x="1334195" y="1671191"/>
            <a:ext cx="4572000" cy="923330"/>
          </a:xfrm>
          <a:prstGeom prst="rect">
            <a:avLst/>
          </a:prstGeom>
        </p:spPr>
        <p:txBody>
          <a:bodyPr>
            <a:spAutoFit/>
          </a:bodyPr>
          <a:lstStyle/>
          <a:p>
            <a:r>
              <a:rPr lang="es-MX" b="1" dirty="0"/>
              <a:t>Qué es y para qué sirve PowerPoint</a:t>
            </a:r>
          </a:p>
          <a:p>
            <a:r>
              <a:rPr lang="es-MX" dirty="0" smtClean="0"/>
              <a:t/>
            </a:r>
            <a:br>
              <a:rPr lang="es-MX" dirty="0" smtClean="0"/>
            </a:br>
            <a:endParaRPr lang="es-AR" dirty="0"/>
          </a:p>
        </p:txBody>
      </p:sp>
      <p:sp>
        <p:nvSpPr>
          <p:cNvPr id="5" name="4 Rectángulo"/>
          <p:cNvSpPr/>
          <p:nvPr/>
        </p:nvSpPr>
        <p:spPr>
          <a:xfrm>
            <a:off x="300753" y="2103512"/>
            <a:ext cx="8663735" cy="2585323"/>
          </a:xfrm>
          <a:prstGeom prst="rect">
            <a:avLst/>
          </a:prstGeom>
        </p:spPr>
        <p:txBody>
          <a:bodyPr wrap="square">
            <a:spAutoFit/>
          </a:bodyPr>
          <a:lstStyle/>
          <a:p>
            <a:r>
              <a:rPr lang="es-MX" dirty="0"/>
              <a:t>Utilidad de PowerPoint</a:t>
            </a:r>
          </a:p>
          <a:p>
            <a:r>
              <a:rPr lang="es-MX" dirty="0"/>
              <a:t>La utilidad de PowerPoint se extiende a múltiples ámbitos, tanto educativos como profesionales, gracias a su capacidad para comunicar información de manera visual y estructurada. </a:t>
            </a:r>
          </a:p>
          <a:p>
            <a:r>
              <a:rPr lang="es-MX" dirty="0"/>
              <a:t>En el ámbito educativo:</a:t>
            </a:r>
          </a:p>
          <a:p>
            <a:r>
              <a:rPr lang="es-MX" dirty="0"/>
              <a:t>Apoyo visual: Los profesores lo utilizan como herramienta de apoyo para complementar sus explicaciones en el aula.</a:t>
            </a:r>
          </a:p>
          <a:p>
            <a:r>
              <a:rPr lang="es-MX" dirty="0"/>
              <a:t>Creación de materiales: Sirve para reforzar conocimientos, crear materiales didácticos, guías de estudio y resúmenes visuales.</a:t>
            </a:r>
            <a:endParaRPr lang="es-AR" dirty="0"/>
          </a:p>
        </p:txBody>
      </p:sp>
      <p:sp>
        <p:nvSpPr>
          <p:cNvPr id="6" name="5 Rectángulo"/>
          <p:cNvSpPr/>
          <p:nvPr/>
        </p:nvSpPr>
        <p:spPr>
          <a:xfrm>
            <a:off x="300753" y="4581128"/>
            <a:ext cx="8568951" cy="2031325"/>
          </a:xfrm>
          <a:prstGeom prst="rect">
            <a:avLst/>
          </a:prstGeom>
        </p:spPr>
        <p:txBody>
          <a:bodyPr wrap="square">
            <a:spAutoFit/>
          </a:bodyPr>
          <a:lstStyle/>
          <a:p>
            <a:r>
              <a:rPr lang="es-MX" dirty="0"/>
              <a:t>Trabajos y proyectos: Los estudiantes pueden crear presentaciones para exponer proyectos y trabajos de manera clara y organizada. </a:t>
            </a:r>
          </a:p>
          <a:p>
            <a:r>
              <a:rPr lang="es-MX" dirty="0"/>
              <a:t>En el ámbito laboral:</a:t>
            </a:r>
          </a:p>
          <a:p>
            <a:r>
              <a:rPr lang="es-MX" dirty="0"/>
              <a:t>Presentaciones de negocios: Es la herramienta estándar para crear presentaciones estratégicas, informes de resultados y planes de negocio en reuniones.</a:t>
            </a:r>
          </a:p>
          <a:p>
            <a:r>
              <a:rPr lang="es-MX" dirty="0"/>
              <a:t>Capacitación y formación: Se utiliza para capacitar a empleados, explicar nuevos procesos o impartir talleres de formación.</a:t>
            </a:r>
            <a:endParaRPr lang="es-AR" dirty="0"/>
          </a:p>
        </p:txBody>
      </p:sp>
    </p:spTree>
    <p:extLst>
      <p:ext uri="{BB962C8B-B14F-4D97-AF65-F5344CB8AC3E}">
        <p14:creationId xmlns:p14="http://schemas.microsoft.com/office/powerpoint/2010/main" val="3581473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83568" y="1628800"/>
            <a:ext cx="7920880" cy="3970318"/>
          </a:xfrm>
          <a:prstGeom prst="rect">
            <a:avLst/>
          </a:prstGeom>
        </p:spPr>
        <p:txBody>
          <a:bodyPr wrap="square">
            <a:spAutoFit/>
          </a:bodyPr>
          <a:lstStyle/>
          <a:p>
            <a:r>
              <a:rPr lang="es-MX" dirty="0"/>
              <a:t>Reportes y resultados: Permite presentar datos complejos (como cifras financieras o de ventas) de forma visual, utilizando gráficos y tablas fáciles de interpretar. </a:t>
            </a:r>
          </a:p>
          <a:p>
            <a:r>
              <a:rPr lang="es-MX" dirty="0"/>
              <a:t>Funcionalidades clave que amplían su utilidad:</a:t>
            </a:r>
          </a:p>
          <a:p>
            <a:r>
              <a:rPr lang="es-MX" dirty="0"/>
              <a:t>Personalización: Ofrece una gran variedad de herramientas para personalizar el diseño, los esquemas de color y la estructura de las diapositivas.</a:t>
            </a:r>
          </a:p>
          <a:p>
            <a:r>
              <a:rPr lang="es-MX" dirty="0"/>
              <a:t>Integración multimedia: Facilita la incorporación de diversos elementos visuales y auditivos para hacer las presentaciones más atractivas y dinámicas.</a:t>
            </a:r>
          </a:p>
          <a:p>
            <a:r>
              <a:rPr lang="es-MX" dirty="0"/>
              <a:t>Animaciones y transiciones: Permite agregar movimiento a los elementos y a las diapositivas para guiar la atención de la audiencia.</a:t>
            </a:r>
          </a:p>
          <a:p>
            <a:r>
              <a:rPr lang="es-MX" dirty="0"/>
              <a:t>Colaboración: Permite que varios usuarios trabajen en una misma presentación de forma simultánea, lo que agiliza el trabajo en equipo. </a:t>
            </a:r>
          </a:p>
          <a:p>
            <a:endParaRPr lang="es-MX" dirty="0"/>
          </a:p>
          <a:p>
            <a:endParaRPr lang="es-MX" dirty="0"/>
          </a:p>
        </p:txBody>
      </p:sp>
    </p:spTree>
    <p:extLst>
      <p:ext uri="{BB962C8B-B14F-4D97-AF65-F5344CB8AC3E}">
        <p14:creationId xmlns:p14="http://schemas.microsoft.com/office/powerpoint/2010/main" val="414689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187268" y="1772816"/>
            <a:ext cx="6840760" cy="4680256"/>
          </a:xfrm>
          <a:prstGeom prst="rect">
            <a:avLst/>
          </a:prstGeom>
        </p:spPr>
        <p:txBody>
          <a:bodyPr wrap="square">
            <a:spAutoFit/>
          </a:bodyPr>
          <a:lstStyle/>
          <a:p>
            <a:pPr>
              <a:lnSpc>
                <a:spcPct val="115000"/>
              </a:lnSpc>
              <a:spcAft>
                <a:spcPts val="1000"/>
              </a:spcAft>
            </a:pPr>
            <a:r>
              <a:rPr lang="es-AR" u="sng" dirty="0">
                <a:solidFill>
                  <a:srgbClr val="0000FF"/>
                </a:solidFill>
                <a:latin typeface="Calibri"/>
                <a:ea typeface="Calibri"/>
                <a:cs typeface="Times New Roman"/>
                <a:hlinkClick r:id="rId2"/>
              </a:rPr>
              <a:t>https://www.google.com/search?q=definicion+de+power+point+y+su+utilidad&amp;sa=X&amp;sca_esv=09f2b9d0e2ee4b15&amp;udm=50&amp;source=lnms&amp;fbs=AIIjpHx4nJjfGojPVHhEACUHPiMQht6_BFq6vBIoFFRK7qchKEWEvuc0Hbw31oEI7c8o3y7EH2T73cHYgsE1-NZATxMpGR5vj5F1FSpJQGl9M4am3709kXxFlYHA-KUl_i_ojuEuVN9QL1P066dJEHMqVwEzlYgXNVdNsL2T8_NeYr4xCdP_KipN-Gi8z4Rwbnnw02NNNWhE0nxM2AMFD7-dU7es0ewP5krb_3_3vN7IfGZJXM6wI0Y&amp;aep=1&amp;ntc=1&amp;ved=2ahUKEwi9zLCYq5WQAxXLLbkGHcLmOIEQ2J8OegQIEBAE&amp;mstk=AUtExfCZtrdwSX7EaaPYmpBN1ROL06YtYkkTFzalOm7-3i4yWYZo0w4vuOegk-Icvy8mDVHRUw9q76hloaUfeCEjTT-LbnV59i_qPVCyyhXmvyYCuB4aHCsHZplbbw4HUR3lWZb2wmT3ATgBW9g_wcJDjaGbmN4g7tgokK8&amp;csuir=1&amp;biw=1366&amp;bih=641&amp;dpr=1</a:t>
            </a:r>
            <a:endParaRPr lang="es-AR" dirty="0">
              <a:latin typeface="Calibri"/>
              <a:ea typeface="Calibri"/>
              <a:cs typeface="Times New Roman"/>
            </a:endParaRPr>
          </a:p>
          <a:p>
            <a:pPr>
              <a:lnSpc>
                <a:spcPct val="115000"/>
              </a:lnSpc>
              <a:spcAft>
                <a:spcPts val="1000"/>
              </a:spcAft>
            </a:pPr>
            <a:r>
              <a:rPr lang="es-AR" dirty="0">
                <a:latin typeface="Calibri"/>
                <a:ea typeface="Calibri"/>
                <a:cs typeface="Times New Roman"/>
              </a:rPr>
              <a:t> </a:t>
            </a:r>
            <a:endParaRPr lang="es-AR" dirty="0">
              <a:effectLst/>
              <a:latin typeface="Calibri"/>
              <a:ea typeface="Calibri"/>
              <a:cs typeface="Times New Roman"/>
            </a:endParaRPr>
          </a:p>
        </p:txBody>
      </p:sp>
    </p:spTree>
    <p:extLst>
      <p:ext uri="{BB962C8B-B14F-4D97-AF65-F5344CB8AC3E}">
        <p14:creationId xmlns:p14="http://schemas.microsoft.com/office/powerpoint/2010/main" val="580836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Qué es Microsoft PowerPoint - Apen Informát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6706" y="1771181"/>
            <a:ext cx="6238025" cy="4752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8981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additive="base">
                                        <p:cTn id="7" dur="500" fill="hold"/>
                                        <p:tgtEl>
                                          <p:spTgt spid="8194"/>
                                        </p:tgtEl>
                                        <p:attrNameLst>
                                          <p:attrName>ppt_x</p:attrName>
                                        </p:attrNameLst>
                                      </p:cBhvr>
                                      <p:tavLst>
                                        <p:tav tm="0">
                                          <p:val>
                                            <p:strVal val="#ppt_x"/>
                                          </p:val>
                                        </p:tav>
                                        <p:tav tm="100000">
                                          <p:val>
                                            <p:strVal val="#ppt_x"/>
                                          </p:val>
                                        </p:tav>
                                      </p:tavLst>
                                    </p:anim>
                                    <p:anim calcmode="lin" valueType="num">
                                      <p:cBhvr additive="base">
                                        <p:cTn id="8"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Caracter</a:t>
            </a:r>
            <a:r>
              <a:rPr lang="es-MX" dirty="0" err="1"/>
              <a:t>Í</a:t>
            </a:r>
            <a:r>
              <a:rPr lang="es-MX" dirty="0" err="1" smtClean="0"/>
              <a:t>sticas</a:t>
            </a:r>
            <a:r>
              <a:rPr lang="es-MX" dirty="0" smtClean="0"/>
              <a:t> de </a:t>
            </a:r>
            <a:r>
              <a:rPr lang="es-MX" dirty="0" err="1" smtClean="0"/>
              <a:t>Powerpoint</a:t>
            </a:r>
            <a:r>
              <a:rPr lang="es-MX" dirty="0" smtClean="0"/>
              <a:t> </a:t>
            </a:r>
            <a:endParaRPr lang="es-AR" dirty="0"/>
          </a:p>
        </p:txBody>
      </p:sp>
      <p:pic>
        <p:nvPicPr>
          <p:cNvPr id="1026" name="Picture 2" descr="Meme Memes GIF - Meme Memes - Discover &amp; Share GIF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2780928"/>
            <a:ext cx="5639950" cy="3171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4105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259632" y="1628800"/>
            <a:ext cx="6984776" cy="4801314"/>
          </a:xfrm>
          <a:prstGeom prst="rect">
            <a:avLst/>
          </a:prstGeom>
        </p:spPr>
        <p:txBody>
          <a:bodyPr wrap="square">
            <a:spAutoFit/>
          </a:bodyPr>
          <a:lstStyle/>
          <a:p>
            <a:pPr fontAlgn="ctr"/>
            <a:r>
              <a:rPr lang="es-MX" b="0" i="0" dirty="0" smtClean="0">
                <a:solidFill>
                  <a:srgbClr val="001D35"/>
                </a:solidFill>
                <a:effectLst/>
                <a:latin typeface="Google Sans"/>
              </a:rPr>
              <a:t>Las características más importantes de PowerPoint incluyen el diseño y maquetación de diapositivas con texto, imágenes y gráficos, la inserción de elementos multimedia como videos y audio, animaciones y transiciones para dar dinamismo, herramientas para la colaboración en tiempo real y la integración con otras aplicaciones de Microsoft Office. También cuenta con un modo de presentador para una exposición fluida y el uso de plantillas prediseñadas para facilitar la creación de presentaciones profesionales. </a:t>
            </a:r>
            <a:endParaRPr lang="es-MX" b="0" i="0" dirty="0" smtClean="0">
              <a:solidFill>
                <a:srgbClr val="0B57D0"/>
              </a:solidFill>
              <a:effectLst/>
              <a:latin typeface="Google Sans"/>
            </a:endParaRPr>
          </a:p>
          <a:p>
            <a:r>
              <a:rPr lang="es-MX" b="0" i="0" dirty="0" smtClean="0">
                <a:solidFill>
                  <a:srgbClr val="001D35"/>
                </a:solidFill>
                <a:effectLst/>
                <a:latin typeface="Google Sans"/>
              </a:rPr>
              <a:t>Diseño y Personalización</a:t>
            </a:r>
          </a:p>
          <a:p>
            <a:pPr>
              <a:buFont typeface="Arial"/>
              <a:buChar char="•"/>
            </a:pPr>
            <a:r>
              <a:rPr lang="es-MX" b="1" i="0" dirty="0" smtClean="0">
                <a:solidFill>
                  <a:srgbClr val="001D35"/>
                </a:solidFill>
                <a:effectLst/>
                <a:latin typeface="Google Sans"/>
                <a:hlinkClick r:id="rId2"/>
              </a:rPr>
              <a:t>Plantillas prediseñadas</a:t>
            </a:r>
            <a:r>
              <a:rPr lang="es-MX" b="0" i="0" dirty="0" smtClean="0">
                <a:solidFill>
                  <a:srgbClr val="001D35"/>
                </a:solidFill>
                <a:effectLst/>
                <a:latin typeface="Google Sans"/>
              </a:rPr>
              <a:t>: </a:t>
            </a:r>
          </a:p>
          <a:p>
            <a:pPr fontAlgn="ctr">
              <a:buFont typeface="Arial"/>
              <a:buChar char="•"/>
            </a:pPr>
            <a:r>
              <a:rPr lang="es-MX" b="0" i="0" dirty="0" smtClean="0">
                <a:solidFill>
                  <a:srgbClr val="001D35"/>
                </a:solidFill>
                <a:effectLst/>
                <a:latin typeface="Google Sans"/>
              </a:rPr>
              <a:t>Permiten comenzar rápidamente un proyecto con diseños profesionales y atractivos que se pueden personalizar. </a:t>
            </a:r>
            <a:endParaRPr lang="es-MX" b="0" i="0" dirty="0" smtClean="0">
              <a:solidFill>
                <a:srgbClr val="0B57D0"/>
              </a:solidFill>
              <a:effectLst/>
              <a:latin typeface="Google Sans"/>
            </a:endParaRPr>
          </a:p>
          <a:p>
            <a:pPr>
              <a:buFont typeface="Arial"/>
              <a:buChar char="•"/>
            </a:pPr>
            <a:r>
              <a:rPr lang="es-MX" b="1" i="0" dirty="0" smtClean="0">
                <a:solidFill>
                  <a:srgbClr val="001D35"/>
                </a:solidFill>
                <a:effectLst/>
                <a:latin typeface="Google Sans"/>
                <a:hlinkClick r:id="rId3"/>
              </a:rPr>
              <a:t>Cuadros de texto y formas</a:t>
            </a:r>
            <a:r>
              <a:rPr lang="es-MX" b="0" i="0" dirty="0" smtClean="0">
                <a:solidFill>
                  <a:srgbClr val="001D35"/>
                </a:solidFill>
                <a:effectLst/>
                <a:latin typeface="Google Sans"/>
              </a:rPr>
              <a:t>: </a:t>
            </a:r>
          </a:p>
          <a:p>
            <a:pPr>
              <a:buFont typeface="Arial"/>
              <a:buChar char="•"/>
            </a:pPr>
            <a:r>
              <a:rPr lang="es-MX" b="0" i="0" dirty="0" smtClean="0">
                <a:solidFill>
                  <a:srgbClr val="001D35"/>
                </a:solidFill>
                <a:effectLst/>
                <a:latin typeface="Google Sans"/>
              </a:rPr>
              <a:t>Herramientas para añadir y organizar texto, así como para crear gráficos, diagramas e ilustraciones directamente en las diapositivas. </a:t>
            </a:r>
            <a:endParaRPr lang="es-MX" b="0" i="0" dirty="0">
              <a:solidFill>
                <a:srgbClr val="001D35"/>
              </a:solidFill>
              <a:effectLst/>
              <a:latin typeface="Google Sans"/>
            </a:endParaRPr>
          </a:p>
        </p:txBody>
      </p:sp>
    </p:spTree>
    <p:extLst>
      <p:ext uri="{BB962C8B-B14F-4D97-AF65-F5344CB8AC3E}">
        <p14:creationId xmlns:p14="http://schemas.microsoft.com/office/powerpoint/2010/main" val="1901364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971600" y="1772816"/>
            <a:ext cx="7056784" cy="4247317"/>
          </a:xfrm>
          <a:prstGeom prst="rect">
            <a:avLst/>
          </a:prstGeom>
        </p:spPr>
        <p:txBody>
          <a:bodyPr wrap="square">
            <a:spAutoFit/>
          </a:bodyPr>
          <a:lstStyle/>
          <a:p>
            <a:r>
              <a:rPr lang="es-MX" b="0" i="0" dirty="0" smtClean="0">
                <a:solidFill>
                  <a:srgbClr val="001D35"/>
                </a:solidFill>
                <a:effectLst/>
                <a:latin typeface="Google Sans"/>
              </a:rPr>
              <a:t>Contenido Multimedia</a:t>
            </a:r>
          </a:p>
          <a:p>
            <a:pPr>
              <a:buFont typeface="Arial"/>
              <a:buChar char="•"/>
            </a:pPr>
            <a:r>
              <a:rPr lang="es-MX" b="1" i="0" dirty="0" smtClean="0">
                <a:solidFill>
                  <a:srgbClr val="001D35"/>
                </a:solidFill>
                <a:effectLst/>
                <a:latin typeface="Google Sans"/>
                <a:hlinkClick r:id="rId2"/>
              </a:rPr>
              <a:t>Inserción multimedia</a:t>
            </a:r>
            <a:r>
              <a:rPr lang="es-MX" b="0" i="0" dirty="0" smtClean="0">
                <a:solidFill>
                  <a:srgbClr val="001D35"/>
                </a:solidFill>
                <a:effectLst/>
                <a:latin typeface="Google Sans"/>
              </a:rPr>
              <a:t>: </a:t>
            </a:r>
          </a:p>
          <a:p>
            <a:pPr fontAlgn="ctr">
              <a:buFont typeface="Arial"/>
              <a:buChar char="•"/>
            </a:pPr>
            <a:r>
              <a:rPr lang="es-MX" b="0" i="0" dirty="0" smtClean="0">
                <a:solidFill>
                  <a:srgbClr val="001D35"/>
                </a:solidFill>
                <a:effectLst/>
                <a:latin typeface="Google Sans"/>
              </a:rPr>
              <a:t>Facilita la inclusión de videos, audio, imágenes y otros elementos para enriquecer el contenido. </a:t>
            </a:r>
            <a:endParaRPr lang="es-MX" b="0" i="0" dirty="0" smtClean="0">
              <a:solidFill>
                <a:srgbClr val="0B57D0"/>
              </a:solidFill>
              <a:effectLst/>
              <a:latin typeface="Google Sans"/>
            </a:endParaRPr>
          </a:p>
          <a:p>
            <a:pPr>
              <a:buFont typeface="Arial"/>
              <a:buChar char="•"/>
            </a:pPr>
            <a:r>
              <a:rPr lang="es-MX" b="1" i="0" dirty="0" smtClean="0">
                <a:solidFill>
                  <a:srgbClr val="001D35"/>
                </a:solidFill>
                <a:effectLst/>
                <a:latin typeface="Google Sans"/>
                <a:hlinkClick r:id="rId3"/>
              </a:rPr>
              <a:t>Gráficos y diagramas</a:t>
            </a:r>
            <a:r>
              <a:rPr lang="es-MX" b="1" i="0" dirty="0" smtClean="0">
                <a:solidFill>
                  <a:srgbClr val="001D35"/>
                </a:solidFill>
                <a:effectLst/>
                <a:latin typeface="Google Sans"/>
              </a:rPr>
              <a:t> (</a:t>
            </a:r>
            <a:r>
              <a:rPr lang="es-MX" b="1" i="0" dirty="0" smtClean="0">
                <a:solidFill>
                  <a:srgbClr val="001D35"/>
                </a:solidFill>
                <a:effectLst/>
                <a:latin typeface="Google Sans"/>
                <a:hlinkClick r:id="rId4"/>
              </a:rPr>
              <a:t>SmartArt</a:t>
            </a:r>
            <a:r>
              <a:rPr lang="es-MX" b="1" i="0" dirty="0" smtClean="0">
                <a:solidFill>
                  <a:srgbClr val="001D35"/>
                </a:solidFill>
                <a:effectLst/>
                <a:latin typeface="Google Sans"/>
              </a:rPr>
              <a:t>)</a:t>
            </a:r>
            <a:r>
              <a:rPr lang="es-MX" b="0" i="0" dirty="0" smtClean="0">
                <a:solidFill>
                  <a:srgbClr val="001D35"/>
                </a:solidFill>
                <a:effectLst/>
                <a:latin typeface="Google Sans"/>
              </a:rPr>
              <a:t>: </a:t>
            </a:r>
          </a:p>
          <a:p>
            <a:pPr fontAlgn="ctr">
              <a:buFont typeface="Arial"/>
              <a:buChar char="•"/>
            </a:pPr>
            <a:r>
              <a:rPr lang="es-MX" b="0" i="0" dirty="0" smtClean="0">
                <a:solidFill>
                  <a:srgbClr val="001D35"/>
                </a:solidFill>
                <a:effectLst/>
                <a:latin typeface="Google Sans"/>
              </a:rPr>
              <a:t>Permiten representar información de forma visual y organizada, como organigramas o procesos. </a:t>
            </a:r>
            <a:endParaRPr lang="es-MX" b="0" i="0" dirty="0" smtClean="0">
              <a:solidFill>
                <a:srgbClr val="0B57D0"/>
              </a:solidFill>
              <a:effectLst/>
              <a:latin typeface="Google Sans"/>
            </a:endParaRPr>
          </a:p>
          <a:p>
            <a:pPr fontAlgn="ctr"/>
            <a:r>
              <a:rPr lang="es-MX" b="0" i="0" dirty="0" smtClean="0">
                <a:solidFill>
                  <a:srgbClr val="001D35"/>
                </a:solidFill>
                <a:effectLst/>
                <a:latin typeface="Google Sans"/>
              </a:rPr>
              <a:t>Dinamismo y Presentación </a:t>
            </a:r>
            <a:endParaRPr lang="es-MX" b="0" i="0" dirty="0" smtClean="0">
              <a:solidFill>
                <a:srgbClr val="0B57D0"/>
              </a:solidFill>
              <a:effectLst/>
              <a:latin typeface="Google Sans"/>
            </a:endParaRPr>
          </a:p>
          <a:p>
            <a:pPr>
              <a:buFont typeface="Arial"/>
              <a:buChar char="•"/>
            </a:pPr>
            <a:r>
              <a:rPr lang="es-MX" b="1" i="0" dirty="0" smtClean="0">
                <a:solidFill>
                  <a:srgbClr val="001D35"/>
                </a:solidFill>
                <a:effectLst/>
                <a:latin typeface="Google Sans"/>
                <a:hlinkClick r:id="rId5"/>
              </a:rPr>
              <a:t>Animaciones y transiciones</a:t>
            </a:r>
            <a:r>
              <a:rPr lang="es-MX" b="0" i="0" dirty="0" smtClean="0">
                <a:solidFill>
                  <a:srgbClr val="001D35"/>
                </a:solidFill>
                <a:effectLst/>
                <a:latin typeface="Google Sans"/>
              </a:rPr>
              <a:t>: </a:t>
            </a:r>
          </a:p>
          <a:p>
            <a:pPr>
              <a:buFont typeface="Arial"/>
              <a:buChar char="•"/>
            </a:pPr>
            <a:r>
              <a:rPr lang="es-MX" b="0" i="0" dirty="0" smtClean="0">
                <a:solidFill>
                  <a:srgbClr val="001D35"/>
                </a:solidFill>
                <a:effectLst/>
                <a:latin typeface="Google Sans"/>
              </a:rPr>
              <a:t>Agregan efectos visuales y movimiento a los elementos de las diapositivas y entre ellas, creando una experiencia dinámica.</a:t>
            </a:r>
          </a:p>
          <a:p>
            <a:pPr>
              <a:buFont typeface="Arial"/>
              <a:buChar char="•"/>
            </a:pPr>
            <a:r>
              <a:rPr lang="es-MX" b="1" i="0" dirty="0" smtClean="0">
                <a:solidFill>
                  <a:srgbClr val="001D35"/>
                </a:solidFill>
                <a:effectLst/>
                <a:latin typeface="Google Sans"/>
                <a:hlinkClick r:id="rId6"/>
              </a:rPr>
              <a:t>Modo de presentador</a:t>
            </a:r>
            <a:r>
              <a:rPr lang="es-MX" b="0" i="0" dirty="0" smtClean="0">
                <a:solidFill>
                  <a:srgbClr val="001D35"/>
                </a:solidFill>
                <a:effectLst/>
                <a:latin typeface="Google Sans"/>
              </a:rPr>
              <a:t>: </a:t>
            </a:r>
          </a:p>
          <a:p>
            <a:pPr>
              <a:buFont typeface="Arial"/>
              <a:buChar char="•"/>
            </a:pPr>
            <a:r>
              <a:rPr lang="es-MX" b="0" i="0" dirty="0" smtClean="0">
                <a:solidFill>
                  <a:srgbClr val="001D35"/>
                </a:solidFill>
                <a:effectLst/>
                <a:latin typeface="Google Sans"/>
              </a:rPr>
              <a:t>Muestra las notas del orador y la próxima diapositiva en la pantalla del presentador, mientras que el público solo ve la diapositiva actual.</a:t>
            </a:r>
            <a:endParaRPr lang="es-MX" b="0" i="0" dirty="0">
              <a:solidFill>
                <a:srgbClr val="001D35"/>
              </a:solidFill>
              <a:effectLst/>
              <a:latin typeface="Google Sans"/>
            </a:endParaRPr>
          </a:p>
        </p:txBody>
      </p:sp>
    </p:spTree>
    <p:extLst>
      <p:ext uri="{BB962C8B-B14F-4D97-AF65-F5344CB8AC3E}">
        <p14:creationId xmlns:p14="http://schemas.microsoft.com/office/powerpoint/2010/main" val="2628489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rma de onda">
  <a:themeElements>
    <a:clrScheme name="Forma de onda">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Forma de onda">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orma de onda">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362</TotalTime>
  <Words>804</Words>
  <Application>Microsoft Office PowerPoint</Application>
  <PresentationFormat>Presentación en pantalla (4:3)</PresentationFormat>
  <Paragraphs>123</Paragraphs>
  <Slides>28</Slides>
  <Notes>3</Notes>
  <HiddenSlides>0</HiddenSlides>
  <MMClips>0</MMClips>
  <ScaleCrop>false</ScaleCrop>
  <HeadingPairs>
    <vt:vector size="4" baseType="variant">
      <vt:variant>
        <vt:lpstr>Tema</vt:lpstr>
      </vt:variant>
      <vt:variant>
        <vt:i4>1</vt:i4>
      </vt:variant>
      <vt:variant>
        <vt:lpstr>Títulos de diapositiva</vt:lpstr>
      </vt:variant>
      <vt:variant>
        <vt:i4>28</vt:i4>
      </vt:variant>
    </vt:vector>
  </HeadingPairs>
  <TitlesOfParts>
    <vt:vector size="29" baseType="lpstr">
      <vt:lpstr>Forma de onda</vt:lpstr>
      <vt:lpstr>Power Point Laboratorio de Informática </vt:lpstr>
      <vt:lpstr>Presentación de PowerPoint</vt:lpstr>
      <vt:lpstr>Presentación de PowerPoint</vt:lpstr>
      <vt:lpstr>Presentación de PowerPoint</vt:lpstr>
      <vt:lpstr>Presentación de PowerPoint</vt:lpstr>
      <vt:lpstr>Presentación de PowerPoint</vt:lpstr>
      <vt:lpstr>CaracterÍsticas de Powerpoint </vt:lpstr>
      <vt:lpstr>Presentación de PowerPoint</vt:lpstr>
      <vt:lpstr>Presentación de PowerPoint</vt:lpstr>
      <vt:lpstr>Presentación de PowerPoint</vt:lpstr>
      <vt:lpstr>Presentación de PowerPoint</vt:lpstr>
      <vt:lpstr>Elementos de Powerpoint</vt:lpstr>
      <vt:lpstr>Presentación de PowerPoint</vt:lpstr>
      <vt:lpstr>Presentación de PowerPoint</vt:lpstr>
      <vt:lpstr>Presentación de PowerPoint</vt:lpstr>
      <vt:lpstr>Presentación de PowerPoint</vt:lpstr>
      <vt:lpstr>Vistas de Powerpoint </vt:lpstr>
      <vt:lpstr>Presentación de PowerPoint</vt:lpstr>
      <vt:lpstr>Presentación de PowerPoint</vt:lpstr>
      <vt:lpstr>Presentación de PowerPoint</vt:lpstr>
      <vt:lpstr>Presentación de PowerPoint</vt:lpstr>
      <vt:lpstr>Las transiciones</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 point Taller de Informática</dc:title>
  <dc:creator>Secudaria</dc:creator>
  <cp:lastModifiedBy>Secudaria</cp:lastModifiedBy>
  <cp:revision>23</cp:revision>
  <dcterms:created xsi:type="dcterms:W3CDTF">2025-10-08T18:51:15Z</dcterms:created>
  <dcterms:modified xsi:type="dcterms:W3CDTF">2025-10-27T20:14:41Z</dcterms:modified>
</cp:coreProperties>
</file>