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Lazydog" charset="1" panose="00000000000000000000"/>
      <p:regular r:id="rId19"/>
    </p:embeddedFont>
    <p:embeddedFont>
      <p:font typeface="Glacial Indifference" charset="1" panose="00000000000000000000"/>
      <p:regular r:id="rId20"/>
    </p:embeddedFont>
    <p:embeddedFont>
      <p:font typeface="IM Fell" charset="1" panose="02000000000000000000"/>
      <p:regular r:id="rId21"/>
    </p:embeddedFont>
    <p:embeddedFont>
      <p:font typeface="Open Sans" charset="1" panose="020B0606030504020204"/>
      <p:regular r:id="rId22"/>
    </p:embeddedFont>
    <p:embeddedFont>
      <p:font typeface="Open Sans Bold" charset="1" panose="020B0806030504020204"/>
      <p:regular r:id="rId23"/>
    </p:embeddedFont>
    <p:embeddedFont>
      <p:font typeface="Glacial Indifference Italics" charset="1" panose="000000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25.png" Type="http://schemas.openxmlformats.org/officeDocument/2006/relationships/image"/><Relationship Id="rId13" Target="../media/image26.svg" Type="http://schemas.openxmlformats.org/officeDocument/2006/relationships/image"/><Relationship Id="rId14" Target="../media/image17.png" Type="http://schemas.openxmlformats.org/officeDocument/2006/relationships/image"/><Relationship Id="rId15" Target="../media/image18.svg" Type="http://schemas.openxmlformats.org/officeDocument/2006/relationships/image"/><Relationship Id="rId16" Target="../media/image7.png" Type="http://schemas.openxmlformats.org/officeDocument/2006/relationships/image"/><Relationship Id="rId17" Target="../media/image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25.png" Type="http://schemas.openxmlformats.org/officeDocument/2006/relationships/image"/><Relationship Id="rId13" Target="../media/image26.svg" Type="http://schemas.openxmlformats.org/officeDocument/2006/relationships/image"/><Relationship Id="rId14" Target="../media/image33.jpeg" Type="http://schemas.openxmlformats.org/officeDocument/2006/relationships/image"/><Relationship Id="rId15" Target="../media/image34.jpeg" Type="http://schemas.openxmlformats.org/officeDocument/2006/relationships/image"/><Relationship Id="rId16" Target="../media/image35.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36.png" Type="http://schemas.openxmlformats.org/officeDocument/2006/relationships/image"/><Relationship Id="rId15" Target="../media/image3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7.png" Type="http://schemas.openxmlformats.org/officeDocument/2006/relationships/image"/><Relationship Id="rId15"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9.png" Type="http://schemas.openxmlformats.org/officeDocument/2006/relationships/image"/><Relationship Id="rId15" Target="../media/image20.svg" Type="http://schemas.openxmlformats.org/officeDocument/2006/relationships/image"/><Relationship Id="rId16" Target="../media/image21.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22.png" Type="http://schemas.openxmlformats.org/officeDocument/2006/relationships/image"/><Relationship Id="rId15" Target="../media/image2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24.jpeg" Type="http://schemas.openxmlformats.org/officeDocument/2006/relationships/image"/><Relationship Id="rId13" Target="../media/image25.png" Type="http://schemas.openxmlformats.org/officeDocument/2006/relationships/image"/><Relationship Id="rId14" Target="../media/image2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27.png" Type="http://schemas.openxmlformats.org/officeDocument/2006/relationships/image"/><Relationship Id="rId15" Target="../media/image28.svg" Type="http://schemas.openxmlformats.org/officeDocument/2006/relationships/image"/><Relationship Id="rId16" Target="../media/image29.png" Type="http://schemas.openxmlformats.org/officeDocument/2006/relationships/image"/><Relationship Id="rId17" Target="../media/image30.svg" Type="http://schemas.openxmlformats.org/officeDocument/2006/relationships/image"/><Relationship Id="rId18" Target="../media/image31.png" Type="http://schemas.openxmlformats.org/officeDocument/2006/relationships/image"/><Relationship Id="rId19" Target="../media/image3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25.png" Type="http://schemas.openxmlformats.org/officeDocument/2006/relationships/image"/><Relationship Id="rId13" Target="../media/image26.svg" Type="http://schemas.openxmlformats.org/officeDocument/2006/relationships/image"/><Relationship Id="rId14" Target="../media/image17.png" Type="http://schemas.openxmlformats.org/officeDocument/2006/relationships/image"/><Relationship Id="rId15" Target="../media/image18.svg" Type="http://schemas.openxmlformats.org/officeDocument/2006/relationships/image"/><Relationship Id="rId16" Target="../media/image7.png" Type="http://schemas.openxmlformats.org/officeDocument/2006/relationships/image"/><Relationship Id="rId17" Target="../media/image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25.png" Type="http://schemas.openxmlformats.org/officeDocument/2006/relationships/image"/><Relationship Id="rId13" Target="../media/image26.svg" Type="http://schemas.openxmlformats.org/officeDocument/2006/relationships/image"/><Relationship Id="rId14" Target="../media/image17.png" Type="http://schemas.openxmlformats.org/officeDocument/2006/relationships/image"/><Relationship Id="rId15" Target="../media/image18.svg" Type="http://schemas.openxmlformats.org/officeDocument/2006/relationships/image"/><Relationship Id="rId16" Target="../media/image7.png" Type="http://schemas.openxmlformats.org/officeDocument/2006/relationships/image"/><Relationship Id="rId17" Target="../media/image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BADAED"/>
        </a:solidFill>
      </p:bgPr>
    </p:bg>
    <p:spTree>
      <p:nvGrpSpPr>
        <p:cNvPr id="1" name=""/>
        <p:cNvGrpSpPr/>
        <p:nvPr/>
      </p:nvGrpSpPr>
      <p:grpSpPr>
        <a:xfrm>
          <a:off x="0" y="0"/>
          <a:ext cx="0" cy="0"/>
          <a:chOff x="0" y="0"/>
          <a:chExt cx="0" cy="0"/>
        </a:xfrm>
      </p:grpSpPr>
      <p:sp>
        <p:nvSpPr>
          <p:cNvPr name="Freeform 2" id="2"/>
          <p:cNvSpPr/>
          <p:nvPr/>
        </p:nvSpPr>
        <p:spPr>
          <a:xfrm flipH="false" flipV="false" rot="0">
            <a:off x="-1606543" y="-397854"/>
            <a:ext cx="4360578" cy="4114800"/>
          </a:xfrm>
          <a:custGeom>
            <a:avLst/>
            <a:gdLst/>
            <a:ahLst/>
            <a:cxnLst/>
            <a:rect r="r" b="b" t="t" l="l"/>
            <a:pathLst>
              <a:path h="4114800" w="4360578">
                <a:moveTo>
                  <a:pt x="0" y="0"/>
                </a:moveTo>
                <a:lnTo>
                  <a:pt x="4360578" y="0"/>
                </a:lnTo>
                <a:lnTo>
                  <a:pt x="43605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659925">
            <a:off x="14627618" y="-1060017"/>
            <a:ext cx="4745480" cy="4114800"/>
          </a:xfrm>
          <a:custGeom>
            <a:avLst/>
            <a:gdLst/>
            <a:ahLst/>
            <a:cxnLst/>
            <a:rect r="r" b="b" t="t" l="l"/>
            <a:pathLst>
              <a:path h="4114800" w="4745480">
                <a:moveTo>
                  <a:pt x="0" y="0"/>
                </a:moveTo>
                <a:lnTo>
                  <a:pt x="4745479" y="0"/>
                </a:lnTo>
                <a:lnTo>
                  <a:pt x="474547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00000">
            <a:off x="4316370" y="-2211614"/>
            <a:ext cx="9655259" cy="14710229"/>
          </a:xfrm>
          <a:custGeom>
            <a:avLst/>
            <a:gdLst/>
            <a:ahLst/>
            <a:cxnLst/>
            <a:rect r="r" b="b" t="t" l="l"/>
            <a:pathLst>
              <a:path h="14710229" w="9655259">
                <a:moveTo>
                  <a:pt x="9655260" y="0"/>
                </a:moveTo>
                <a:lnTo>
                  <a:pt x="0" y="0"/>
                </a:lnTo>
                <a:lnTo>
                  <a:pt x="0" y="14710228"/>
                </a:lnTo>
                <a:lnTo>
                  <a:pt x="9655260" y="14710228"/>
                </a:lnTo>
                <a:lnTo>
                  <a:pt x="965526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5234648" y="2819992"/>
            <a:ext cx="1264466" cy="1403014"/>
          </a:xfrm>
          <a:custGeom>
            <a:avLst/>
            <a:gdLst/>
            <a:ahLst/>
            <a:cxnLst/>
            <a:rect r="r" b="b" t="t" l="l"/>
            <a:pathLst>
              <a:path h="1403014" w="1264466">
                <a:moveTo>
                  <a:pt x="0" y="0"/>
                </a:moveTo>
                <a:lnTo>
                  <a:pt x="1264466" y="0"/>
                </a:lnTo>
                <a:lnTo>
                  <a:pt x="1264466" y="1403014"/>
                </a:lnTo>
                <a:lnTo>
                  <a:pt x="0" y="140301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800000">
            <a:off x="2121802" y="4540557"/>
            <a:ext cx="1264466" cy="1403014"/>
          </a:xfrm>
          <a:custGeom>
            <a:avLst/>
            <a:gdLst/>
            <a:ahLst/>
            <a:cxnLst/>
            <a:rect r="r" b="b" t="t" l="l"/>
            <a:pathLst>
              <a:path h="1403014" w="1264466">
                <a:moveTo>
                  <a:pt x="0" y="0"/>
                </a:moveTo>
                <a:lnTo>
                  <a:pt x="1264466" y="0"/>
                </a:lnTo>
                <a:lnTo>
                  <a:pt x="1264466" y="1403014"/>
                </a:lnTo>
                <a:lnTo>
                  <a:pt x="0" y="140301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6813874" y="6172200"/>
            <a:ext cx="3492436" cy="4114800"/>
          </a:xfrm>
          <a:custGeom>
            <a:avLst/>
            <a:gdLst/>
            <a:ahLst/>
            <a:cxnLst/>
            <a:rect r="r" b="b" t="t" l="l"/>
            <a:pathLst>
              <a:path h="4114800" w="3492436">
                <a:moveTo>
                  <a:pt x="0" y="0"/>
                </a:moveTo>
                <a:lnTo>
                  <a:pt x="3492436" y="0"/>
                </a:lnTo>
                <a:lnTo>
                  <a:pt x="3492436"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10612816">
            <a:off x="-302998" y="6367592"/>
            <a:ext cx="1144663" cy="4114800"/>
          </a:xfrm>
          <a:custGeom>
            <a:avLst/>
            <a:gdLst/>
            <a:ahLst/>
            <a:cxnLst/>
            <a:rect r="r" b="b" t="t" l="l"/>
            <a:pathLst>
              <a:path h="4114800" w="1144663">
                <a:moveTo>
                  <a:pt x="0" y="0"/>
                </a:moveTo>
                <a:lnTo>
                  <a:pt x="1144663" y="0"/>
                </a:lnTo>
                <a:lnTo>
                  <a:pt x="1144663"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9" id="9"/>
          <p:cNvSpPr txBox="true"/>
          <p:nvPr/>
        </p:nvSpPr>
        <p:spPr>
          <a:xfrm rot="0">
            <a:off x="2509237" y="3564527"/>
            <a:ext cx="13646171" cy="1576069"/>
          </a:xfrm>
          <a:prstGeom prst="rect">
            <a:avLst/>
          </a:prstGeom>
        </p:spPr>
        <p:txBody>
          <a:bodyPr anchor="t" rtlCol="false" tIns="0" lIns="0" bIns="0" rIns="0">
            <a:spAutoFit/>
          </a:bodyPr>
          <a:lstStyle/>
          <a:p>
            <a:pPr algn="ctr">
              <a:lnSpc>
                <a:spcPts val="12880"/>
              </a:lnSpc>
            </a:pPr>
            <a:r>
              <a:rPr lang="en-US" sz="9200">
                <a:solidFill>
                  <a:srgbClr val="AF805A"/>
                </a:solidFill>
                <a:latin typeface="Lazydog"/>
                <a:ea typeface="Lazydog"/>
                <a:cs typeface="Lazydog"/>
                <a:sym typeface="Lazydog"/>
              </a:rPr>
              <a:t>argentina 1976-1983</a:t>
            </a:r>
          </a:p>
        </p:txBody>
      </p:sp>
      <p:sp>
        <p:nvSpPr>
          <p:cNvPr name="TextBox 10" id="10"/>
          <p:cNvSpPr txBox="true"/>
          <p:nvPr/>
        </p:nvSpPr>
        <p:spPr>
          <a:xfrm rot="0">
            <a:off x="3757543" y="5442873"/>
            <a:ext cx="11713130" cy="2744470"/>
          </a:xfrm>
          <a:prstGeom prst="rect">
            <a:avLst/>
          </a:prstGeom>
        </p:spPr>
        <p:txBody>
          <a:bodyPr anchor="t" rtlCol="false" tIns="0" lIns="0" bIns="0" rIns="0">
            <a:spAutoFit/>
          </a:bodyPr>
          <a:lstStyle/>
          <a:p>
            <a:pPr algn="ctr">
              <a:lnSpc>
                <a:spcPts val="7279"/>
              </a:lnSpc>
            </a:pPr>
            <a:r>
              <a:rPr lang="en-US" sz="5199">
                <a:solidFill>
                  <a:srgbClr val="2A1B15"/>
                </a:solidFill>
                <a:latin typeface="Glacial Indifference"/>
                <a:ea typeface="Glacial Indifference"/>
                <a:cs typeface="Glacial Indifference"/>
                <a:sym typeface="Glacial Indifference"/>
              </a:rPr>
              <a:t>Presentado por: Gomez Luz</a:t>
            </a:r>
          </a:p>
          <a:p>
            <a:pPr algn="ctr">
              <a:lnSpc>
                <a:spcPts val="7279"/>
              </a:lnSpc>
            </a:pPr>
            <a:r>
              <a:rPr lang="en-US" sz="5199">
                <a:solidFill>
                  <a:srgbClr val="2A1B15"/>
                </a:solidFill>
                <a:latin typeface="Glacial Indifference"/>
                <a:ea typeface="Glacial Indifference"/>
                <a:cs typeface="Glacial Indifference"/>
                <a:sym typeface="Glacial Indifference"/>
              </a:rPr>
              <a:t>                                  Peruzzi Ezequiel</a:t>
            </a:r>
          </a:p>
          <a:p>
            <a:pPr algn="ctr">
              <a:lnSpc>
                <a:spcPts val="7279"/>
              </a:lnSpc>
            </a:pPr>
            <a:r>
              <a:rPr lang="en-US" sz="5199">
                <a:solidFill>
                  <a:srgbClr val="2A1B15"/>
                </a:solidFill>
                <a:latin typeface="Glacial Indifference"/>
                <a:ea typeface="Glacial Indifference"/>
                <a:cs typeface="Glacial Indifference"/>
                <a:sym typeface="Glacial Indifference"/>
              </a:rPr>
              <a:t>                                    Andino Valentina</a:t>
            </a:r>
          </a:p>
        </p:txBody>
      </p:sp>
      <p:sp>
        <p:nvSpPr>
          <p:cNvPr name="TextBox 11" id="11"/>
          <p:cNvSpPr txBox="true"/>
          <p:nvPr/>
        </p:nvSpPr>
        <p:spPr>
          <a:xfrm rot="0">
            <a:off x="2754035" y="8482618"/>
            <a:ext cx="2263637" cy="973985"/>
          </a:xfrm>
          <a:prstGeom prst="rect">
            <a:avLst/>
          </a:prstGeom>
        </p:spPr>
        <p:txBody>
          <a:bodyPr anchor="t" rtlCol="false" tIns="0" lIns="0" bIns="0" rIns="0">
            <a:spAutoFit/>
          </a:bodyPr>
          <a:lstStyle/>
          <a:p>
            <a:pPr algn="ctr">
              <a:lnSpc>
                <a:spcPts val="7903"/>
              </a:lnSpc>
            </a:pPr>
            <a:r>
              <a:rPr lang="en-US" sz="5645">
                <a:solidFill>
                  <a:srgbClr val="2A1B15"/>
                </a:solidFill>
                <a:latin typeface="Glacial Indifference"/>
                <a:ea typeface="Glacial Indifference"/>
                <a:cs typeface="Glacial Indifference"/>
                <a:sym typeface="Glacial Indifference"/>
              </a:rPr>
              <a:t>5°B</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BADAED"/>
        </a:solidFill>
      </p:bgPr>
    </p:bg>
    <p:spTree>
      <p:nvGrpSpPr>
        <p:cNvPr id="1" name=""/>
        <p:cNvGrpSpPr/>
        <p:nvPr/>
      </p:nvGrpSpPr>
      <p:grpSpPr>
        <a:xfrm>
          <a:off x="0" y="0"/>
          <a:ext cx="0" cy="0"/>
          <a:chOff x="0" y="0"/>
          <a:chExt cx="0" cy="0"/>
        </a:xfrm>
      </p:grpSpPr>
      <p:sp>
        <p:nvSpPr>
          <p:cNvPr name="Freeform 2" id="2"/>
          <p:cNvSpPr/>
          <p:nvPr/>
        </p:nvSpPr>
        <p:spPr>
          <a:xfrm flipH="false" flipV="false" rot="0">
            <a:off x="-1606543" y="-397854"/>
            <a:ext cx="4360578" cy="4114800"/>
          </a:xfrm>
          <a:custGeom>
            <a:avLst/>
            <a:gdLst/>
            <a:ahLst/>
            <a:cxnLst/>
            <a:rect r="r" b="b" t="t" l="l"/>
            <a:pathLst>
              <a:path h="4114800" w="4360578">
                <a:moveTo>
                  <a:pt x="0" y="0"/>
                </a:moveTo>
                <a:lnTo>
                  <a:pt x="4360578" y="0"/>
                </a:lnTo>
                <a:lnTo>
                  <a:pt x="43605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659925">
            <a:off x="14627618" y="-1060017"/>
            <a:ext cx="4745480" cy="4114800"/>
          </a:xfrm>
          <a:custGeom>
            <a:avLst/>
            <a:gdLst/>
            <a:ahLst/>
            <a:cxnLst/>
            <a:rect r="r" b="b" t="t" l="l"/>
            <a:pathLst>
              <a:path h="4114800" w="4745480">
                <a:moveTo>
                  <a:pt x="0" y="0"/>
                </a:moveTo>
                <a:lnTo>
                  <a:pt x="4745479" y="0"/>
                </a:lnTo>
                <a:lnTo>
                  <a:pt x="474547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00000">
            <a:off x="4316370" y="-2211614"/>
            <a:ext cx="9655259" cy="14710229"/>
          </a:xfrm>
          <a:custGeom>
            <a:avLst/>
            <a:gdLst/>
            <a:ahLst/>
            <a:cxnLst/>
            <a:rect r="r" b="b" t="t" l="l"/>
            <a:pathLst>
              <a:path h="14710229" w="9655259">
                <a:moveTo>
                  <a:pt x="9655260" y="0"/>
                </a:moveTo>
                <a:lnTo>
                  <a:pt x="0" y="0"/>
                </a:lnTo>
                <a:lnTo>
                  <a:pt x="0" y="14710228"/>
                </a:lnTo>
                <a:lnTo>
                  <a:pt x="9655260" y="14710228"/>
                </a:lnTo>
                <a:lnTo>
                  <a:pt x="965526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813874" y="6172200"/>
            <a:ext cx="3492436" cy="4114800"/>
          </a:xfrm>
          <a:custGeom>
            <a:avLst/>
            <a:gdLst/>
            <a:ahLst/>
            <a:cxnLst/>
            <a:rect r="r" b="b" t="t" l="l"/>
            <a:pathLst>
              <a:path h="4114800" w="3492436">
                <a:moveTo>
                  <a:pt x="0" y="0"/>
                </a:moveTo>
                <a:lnTo>
                  <a:pt x="3492436" y="0"/>
                </a:lnTo>
                <a:lnTo>
                  <a:pt x="34924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612816">
            <a:off x="-302998" y="6367592"/>
            <a:ext cx="1144663" cy="4114800"/>
          </a:xfrm>
          <a:custGeom>
            <a:avLst/>
            <a:gdLst/>
            <a:ahLst/>
            <a:cxnLst/>
            <a:rect r="r" b="b" t="t" l="l"/>
            <a:pathLst>
              <a:path h="4114800" w="1144663">
                <a:moveTo>
                  <a:pt x="0" y="0"/>
                </a:moveTo>
                <a:lnTo>
                  <a:pt x="1144663" y="0"/>
                </a:lnTo>
                <a:lnTo>
                  <a:pt x="114466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4818640" y="741757"/>
            <a:ext cx="8650721" cy="2270814"/>
          </a:xfrm>
          <a:custGeom>
            <a:avLst/>
            <a:gdLst/>
            <a:ahLst/>
            <a:cxnLst/>
            <a:rect r="r" b="b" t="t" l="l"/>
            <a:pathLst>
              <a:path h="2270814" w="8650721">
                <a:moveTo>
                  <a:pt x="0" y="0"/>
                </a:moveTo>
                <a:lnTo>
                  <a:pt x="8650720" y="0"/>
                </a:lnTo>
                <a:lnTo>
                  <a:pt x="8650720" y="2270814"/>
                </a:lnTo>
                <a:lnTo>
                  <a:pt x="0" y="227081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5400000">
            <a:off x="6196965" y="-716988"/>
            <a:ext cx="5761866" cy="13778375"/>
          </a:xfrm>
          <a:custGeom>
            <a:avLst/>
            <a:gdLst/>
            <a:ahLst/>
            <a:cxnLst/>
            <a:rect r="r" b="b" t="t" l="l"/>
            <a:pathLst>
              <a:path h="13778375" w="5761866">
                <a:moveTo>
                  <a:pt x="0" y="0"/>
                </a:moveTo>
                <a:lnTo>
                  <a:pt x="5761866" y="0"/>
                </a:lnTo>
                <a:lnTo>
                  <a:pt x="5761866" y="13778376"/>
                </a:lnTo>
                <a:lnTo>
                  <a:pt x="0" y="13778376"/>
                </a:lnTo>
                <a:lnTo>
                  <a:pt x="0" y="0"/>
                </a:lnTo>
                <a:close/>
              </a:path>
            </a:pathLst>
          </a:custGeom>
          <a:blipFill>
            <a:blip r:embed="rId14">
              <a:alphaModFix amt="70000"/>
              <a:extLst>
                <a:ext uri="{96DAC541-7B7A-43D3-8B79-37D633B846F1}">
                  <asvg:svgBlip xmlns:asvg="http://schemas.microsoft.com/office/drawing/2016/SVG/main" r:embed="rId15"/>
                </a:ext>
              </a:extLst>
            </a:blip>
            <a:stretch>
              <a:fillRect l="0" t="0" r="0" b="0"/>
            </a:stretch>
          </a:blipFill>
        </p:spPr>
      </p:sp>
      <p:sp>
        <p:nvSpPr>
          <p:cNvPr name="TextBox 9" id="9"/>
          <p:cNvSpPr txBox="true"/>
          <p:nvPr/>
        </p:nvSpPr>
        <p:spPr>
          <a:xfrm rot="0">
            <a:off x="4365766" y="757030"/>
            <a:ext cx="9099038" cy="2202168"/>
          </a:xfrm>
          <a:prstGeom prst="rect">
            <a:avLst/>
          </a:prstGeom>
        </p:spPr>
        <p:txBody>
          <a:bodyPr anchor="t" rtlCol="false" tIns="0" lIns="0" bIns="0" rIns="0">
            <a:spAutoFit/>
          </a:bodyPr>
          <a:lstStyle/>
          <a:p>
            <a:pPr algn="ctr">
              <a:lnSpc>
                <a:spcPts val="8820"/>
              </a:lnSpc>
            </a:pPr>
            <a:r>
              <a:rPr lang="en-US" sz="6300">
                <a:solidFill>
                  <a:srgbClr val="AF805A"/>
                </a:solidFill>
                <a:latin typeface="Lazydog"/>
                <a:ea typeface="Lazydog"/>
                <a:cs typeface="Lazydog"/>
                <a:sym typeface="Lazydog"/>
              </a:rPr>
              <a:t>los detenidos-desaparecidos</a:t>
            </a:r>
          </a:p>
        </p:txBody>
      </p:sp>
      <p:sp>
        <p:nvSpPr>
          <p:cNvPr name="TextBox 10" id="10"/>
          <p:cNvSpPr txBox="true"/>
          <p:nvPr/>
        </p:nvSpPr>
        <p:spPr>
          <a:xfrm rot="0">
            <a:off x="3150170" y="3746245"/>
            <a:ext cx="12387709" cy="5743576"/>
          </a:xfrm>
          <a:prstGeom prst="rect">
            <a:avLst/>
          </a:prstGeom>
        </p:spPr>
        <p:txBody>
          <a:bodyPr anchor="t" rtlCol="false" tIns="0" lIns="0" bIns="0" rIns="0">
            <a:spAutoFit/>
          </a:bodyPr>
          <a:lstStyle/>
          <a:p>
            <a:pPr algn="ctr">
              <a:lnSpc>
                <a:spcPts val="4199"/>
              </a:lnSpc>
            </a:pPr>
            <a:r>
              <a:rPr lang="en-US" sz="2999">
                <a:solidFill>
                  <a:srgbClr val="405D70"/>
                </a:solidFill>
                <a:latin typeface="Glacial Indifference"/>
                <a:ea typeface="Glacial Indifference"/>
                <a:cs typeface="Glacial Indifference"/>
                <a:sym typeface="Glacial Indifference"/>
              </a:rPr>
              <a:t>Los métodos del terrorismo de Estado en la Argentina generalizaron las desapariciones forzadas de personas; y muchos de los hijos de los desaparecidos de corta edad o nacidos en cautiverio fueron apropiados por las fuerzas represoras. Las capturas de los opositores se hacían sin orden judicial, mediante el secuestro, la mayoría en horas de la noche en sus domicilios, o de día en vías públicas, trabajos, escuelas y dependencias militares donde hacían la coscripción. No se informaba a nadie del destino del secuestrado, que era trasladado a centros clandestinos de tortura e interrogatorios, con el fin de obtener información y finalmente terminar con su dignidad humana. Finalmente hacían desapaecer sus cuerpos para que no existieran pruebas</a:t>
            </a:r>
          </a:p>
        </p:txBody>
      </p:sp>
      <p:sp>
        <p:nvSpPr>
          <p:cNvPr name="Freeform 11" id="11"/>
          <p:cNvSpPr/>
          <p:nvPr/>
        </p:nvSpPr>
        <p:spPr>
          <a:xfrm flipH="false" flipV="false" rot="0">
            <a:off x="15076535" y="3137543"/>
            <a:ext cx="1264466" cy="1403014"/>
          </a:xfrm>
          <a:custGeom>
            <a:avLst/>
            <a:gdLst/>
            <a:ahLst/>
            <a:cxnLst/>
            <a:rect r="r" b="b" t="t" l="l"/>
            <a:pathLst>
              <a:path h="1403014" w="1264466">
                <a:moveTo>
                  <a:pt x="0" y="0"/>
                </a:moveTo>
                <a:lnTo>
                  <a:pt x="1264466" y="0"/>
                </a:lnTo>
                <a:lnTo>
                  <a:pt x="1264466" y="1403014"/>
                </a:lnTo>
                <a:lnTo>
                  <a:pt x="0" y="140301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10800000">
            <a:off x="2320915" y="8086807"/>
            <a:ext cx="1264466" cy="1403014"/>
          </a:xfrm>
          <a:custGeom>
            <a:avLst/>
            <a:gdLst/>
            <a:ahLst/>
            <a:cxnLst/>
            <a:rect r="r" b="b" t="t" l="l"/>
            <a:pathLst>
              <a:path h="1403014" w="1264466">
                <a:moveTo>
                  <a:pt x="0" y="0"/>
                </a:moveTo>
                <a:lnTo>
                  <a:pt x="1264466" y="0"/>
                </a:lnTo>
                <a:lnTo>
                  <a:pt x="1264466" y="1403014"/>
                </a:lnTo>
                <a:lnTo>
                  <a:pt x="0" y="140301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BADAED"/>
        </a:solidFill>
      </p:bgPr>
    </p:bg>
    <p:spTree>
      <p:nvGrpSpPr>
        <p:cNvPr id="1" name=""/>
        <p:cNvGrpSpPr/>
        <p:nvPr/>
      </p:nvGrpSpPr>
      <p:grpSpPr>
        <a:xfrm>
          <a:off x="0" y="0"/>
          <a:ext cx="0" cy="0"/>
          <a:chOff x="0" y="0"/>
          <a:chExt cx="0" cy="0"/>
        </a:xfrm>
      </p:grpSpPr>
      <p:sp>
        <p:nvSpPr>
          <p:cNvPr name="Freeform 2" id="2"/>
          <p:cNvSpPr/>
          <p:nvPr/>
        </p:nvSpPr>
        <p:spPr>
          <a:xfrm flipH="false" flipV="false" rot="0">
            <a:off x="-1606543" y="-397854"/>
            <a:ext cx="4360578" cy="4114800"/>
          </a:xfrm>
          <a:custGeom>
            <a:avLst/>
            <a:gdLst/>
            <a:ahLst/>
            <a:cxnLst/>
            <a:rect r="r" b="b" t="t" l="l"/>
            <a:pathLst>
              <a:path h="4114800" w="4360578">
                <a:moveTo>
                  <a:pt x="0" y="0"/>
                </a:moveTo>
                <a:lnTo>
                  <a:pt x="4360578" y="0"/>
                </a:lnTo>
                <a:lnTo>
                  <a:pt x="43605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659925">
            <a:off x="14627618" y="-1060017"/>
            <a:ext cx="4745480" cy="4114800"/>
          </a:xfrm>
          <a:custGeom>
            <a:avLst/>
            <a:gdLst/>
            <a:ahLst/>
            <a:cxnLst/>
            <a:rect r="r" b="b" t="t" l="l"/>
            <a:pathLst>
              <a:path h="4114800" w="4745480">
                <a:moveTo>
                  <a:pt x="0" y="0"/>
                </a:moveTo>
                <a:lnTo>
                  <a:pt x="4745479" y="0"/>
                </a:lnTo>
                <a:lnTo>
                  <a:pt x="474547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00000">
            <a:off x="4316370" y="-2211614"/>
            <a:ext cx="9655259" cy="14710229"/>
          </a:xfrm>
          <a:custGeom>
            <a:avLst/>
            <a:gdLst/>
            <a:ahLst/>
            <a:cxnLst/>
            <a:rect r="r" b="b" t="t" l="l"/>
            <a:pathLst>
              <a:path h="14710229" w="9655259">
                <a:moveTo>
                  <a:pt x="9655260" y="0"/>
                </a:moveTo>
                <a:lnTo>
                  <a:pt x="0" y="0"/>
                </a:lnTo>
                <a:lnTo>
                  <a:pt x="0" y="14710228"/>
                </a:lnTo>
                <a:lnTo>
                  <a:pt x="9655260" y="14710228"/>
                </a:lnTo>
                <a:lnTo>
                  <a:pt x="965526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813874" y="6172200"/>
            <a:ext cx="3492436" cy="4114800"/>
          </a:xfrm>
          <a:custGeom>
            <a:avLst/>
            <a:gdLst/>
            <a:ahLst/>
            <a:cxnLst/>
            <a:rect r="r" b="b" t="t" l="l"/>
            <a:pathLst>
              <a:path h="4114800" w="3492436">
                <a:moveTo>
                  <a:pt x="0" y="0"/>
                </a:moveTo>
                <a:lnTo>
                  <a:pt x="3492436" y="0"/>
                </a:lnTo>
                <a:lnTo>
                  <a:pt x="34924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612816">
            <a:off x="-302998" y="6367592"/>
            <a:ext cx="1144663" cy="4114800"/>
          </a:xfrm>
          <a:custGeom>
            <a:avLst/>
            <a:gdLst/>
            <a:ahLst/>
            <a:cxnLst/>
            <a:rect r="r" b="b" t="t" l="l"/>
            <a:pathLst>
              <a:path h="4114800" w="1144663">
                <a:moveTo>
                  <a:pt x="0" y="0"/>
                </a:moveTo>
                <a:lnTo>
                  <a:pt x="1144663" y="0"/>
                </a:lnTo>
                <a:lnTo>
                  <a:pt x="114466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1898592" y="8482394"/>
            <a:ext cx="5911662" cy="1551811"/>
          </a:xfrm>
          <a:custGeom>
            <a:avLst/>
            <a:gdLst/>
            <a:ahLst/>
            <a:cxnLst/>
            <a:rect r="r" b="b" t="t" l="l"/>
            <a:pathLst>
              <a:path h="1551811" w="5911662">
                <a:moveTo>
                  <a:pt x="0" y="0"/>
                </a:moveTo>
                <a:lnTo>
                  <a:pt x="5911662" y="0"/>
                </a:lnTo>
                <a:lnTo>
                  <a:pt x="5911662" y="1551812"/>
                </a:lnTo>
                <a:lnTo>
                  <a:pt x="0" y="155181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3624617" y="787396"/>
            <a:ext cx="4823847" cy="4146117"/>
          </a:xfrm>
          <a:custGeom>
            <a:avLst/>
            <a:gdLst/>
            <a:ahLst/>
            <a:cxnLst/>
            <a:rect r="r" b="b" t="t" l="l"/>
            <a:pathLst>
              <a:path h="4146117" w="4823847">
                <a:moveTo>
                  <a:pt x="0" y="0"/>
                </a:moveTo>
                <a:lnTo>
                  <a:pt x="4823847" y="0"/>
                </a:lnTo>
                <a:lnTo>
                  <a:pt x="4823847" y="4146117"/>
                </a:lnTo>
                <a:lnTo>
                  <a:pt x="0" y="4146117"/>
                </a:lnTo>
                <a:lnTo>
                  <a:pt x="0" y="0"/>
                </a:lnTo>
                <a:close/>
              </a:path>
            </a:pathLst>
          </a:custGeom>
          <a:blipFill>
            <a:blip r:embed="rId14"/>
            <a:stretch>
              <a:fillRect l="0" t="0" r="0" b="0"/>
            </a:stretch>
          </a:blipFill>
        </p:spPr>
      </p:sp>
      <p:sp>
        <p:nvSpPr>
          <p:cNvPr name="Freeform 9" id="9"/>
          <p:cNvSpPr/>
          <p:nvPr/>
        </p:nvSpPr>
        <p:spPr>
          <a:xfrm flipH="false" flipV="false" rot="0">
            <a:off x="6036541" y="5192215"/>
            <a:ext cx="5223790" cy="4066085"/>
          </a:xfrm>
          <a:custGeom>
            <a:avLst/>
            <a:gdLst/>
            <a:ahLst/>
            <a:cxnLst/>
            <a:rect r="r" b="b" t="t" l="l"/>
            <a:pathLst>
              <a:path h="4066085" w="5223790">
                <a:moveTo>
                  <a:pt x="0" y="0"/>
                </a:moveTo>
                <a:lnTo>
                  <a:pt x="5223789" y="0"/>
                </a:lnTo>
                <a:lnTo>
                  <a:pt x="5223789" y="4066085"/>
                </a:lnTo>
                <a:lnTo>
                  <a:pt x="0" y="4066085"/>
                </a:lnTo>
                <a:lnTo>
                  <a:pt x="0" y="0"/>
                </a:lnTo>
                <a:close/>
              </a:path>
            </a:pathLst>
          </a:custGeom>
          <a:blipFill>
            <a:blip r:embed="rId15"/>
            <a:stretch>
              <a:fillRect l="0" t="0" r="0" b="0"/>
            </a:stretch>
          </a:blipFill>
        </p:spPr>
      </p:sp>
      <p:sp>
        <p:nvSpPr>
          <p:cNvPr name="Freeform 10" id="10"/>
          <p:cNvSpPr/>
          <p:nvPr/>
        </p:nvSpPr>
        <p:spPr>
          <a:xfrm flipH="false" flipV="false" rot="0">
            <a:off x="9802410" y="997383"/>
            <a:ext cx="5821965" cy="3864889"/>
          </a:xfrm>
          <a:custGeom>
            <a:avLst/>
            <a:gdLst/>
            <a:ahLst/>
            <a:cxnLst/>
            <a:rect r="r" b="b" t="t" l="l"/>
            <a:pathLst>
              <a:path h="3864889" w="5821965">
                <a:moveTo>
                  <a:pt x="0" y="0"/>
                </a:moveTo>
                <a:lnTo>
                  <a:pt x="5821965" y="0"/>
                </a:lnTo>
                <a:lnTo>
                  <a:pt x="5821965" y="3864889"/>
                </a:lnTo>
                <a:lnTo>
                  <a:pt x="0" y="3864889"/>
                </a:lnTo>
                <a:lnTo>
                  <a:pt x="0" y="0"/>
                </a:lnTo>
                <a:close/>
              </a:path>
            </a:pathLst>
          </a:custGeom>
          <a:blipFill>
            <a:blip r:embed="rId16"/>
            <a:stretch>
              <a:fillRect l="0" t="0" r="0" b="0"/>
            </a:stretch>
          </a:blipFill>
        </p:spPr>
      </p:sp>
      <p:sp>
        <p:nvSpPr>
          <p:cNvPr name="TextBox 11" id="11"/>
          <p:cNvSpPr txBox="true"/>
          <p:nvPr/>
        </p:nvSpPr>
        <p:spPr>
          <a:xfrm rot="0">
            <a:off x="12242545" y="8875385"/>
            <a:ext cx="5223757" cy="631211"/>
          </a:xfrm>
          <a:prstGeom prst="rect">
            <a:avLst/>
          </a:prstGeom>
        </p:spPr>
        <p:txBody>
          <a:bodyPr anchor="t" rtlCol="false" tIns="0" lIns="0" bIns="0" rIns="0">
            <a:spAutoFit/>
          </a:bodyPr>
          <a:lstStyle/>
          <a:p>
            <a:pPr algn="ctr">
              <a:lnSpc>
                <a:spcPts val="5108"/>
              </a:lnSpc>
            </a:pPr>
            <a:r>
              <a:rPr lang="en-US" sz="3649">
                <a:solidFill>
                  <a:srgbClr val="2A1B15"/>
                </a:solidFill>
                <a:latin typeface="Glacial Indifference"/>
                <a:ea typeface="Glacial Indifference"/>
                <a:cs typeface="Glacial Indifference"/>
                <a:sym typeface="Glacial Indifference"/>
              </a:rPr>
              <a:t>NUNCA MÁS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BADAED"/>
        </a:solidFill>
      </p:bgPr>
    </p:bg>
    <p:spTree>
      <p:nvGrpSpPr>
        <p:cNvPr id="1" name=""/>
        <p:cNvGrpSpPr/>
        <p:nvPr/>
      </p:nvGrpSpPr>
      <p:grpSpPr>
        <a:xfrm>
          <a:off x="0" y="0"/>
          <a:ext cx="0" cy="0"/>
          <a:chOff x="0" y="0"/>
          <a:chExt cx="0" cy="0"/>
        </a:xfrm>
      </p:grpSpPr>
      <p:sp>
        <p:nvSpPr>
          <p:cNvPr name="Freeform 2" id="2"/>
          <p:cNvSpPr/>
          <p:nvPr/>
        </p:nvSpPr>
        <p:spPr>
          <a:xfrm flipH="false" flipV="false" rot="0">
            <a:off x="-1606543" y="-397854"/>
            <a:ext cx="4360578" cy="4114800"/>
          </a:xfrm>
          <a:custGeom>
            <a:avLst/>
            <a:gdLst/>
            <a:ahLst/>
            <a:cxnLst/>
            <a:rect r="r" b="b" t="t" l="l"/>
            <a:pathLst>
              <a:path h="4114800" w="4360578">
                <a:moveTo>
                  <a:pt x="0" y="0"/>
                </a:moveTo>
                <a:lnTo>
                  <a:pt x="4360578" y="0"/>
                </a:lnTo>
                <a:lnTo>
                  <a:pt x="43605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659925">
            <a:off x="14627618" y="-1060017"/>
            <a:ext cx="4745480" cy="4114800"/>
          </a:xfrm>
          <a:custGeom>
            <a:avLst/>
            <a:gdLst/>
            <a:ahLst/>
            <a:cxnLst/>
            <a:rect r="r" b="b" t="t" l="l"/>
            <a:pathLst>
              <a:path h="4114800" w="4745480">
                <a:moveTo>
                  <a:pt x="0" y="0"/>
                </a:moveTo>
                <a:lnTo>
                  <a:pt x="4745479" y="0"/>
                </a:lnTo>
                <a:lnTo>
                  <a:pt x="474547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00000">
            <a:off x="4316370" y="-2211614"/>
            <a:ext cx="9655259" cy="14710229"/>
          </a:xfrm>
          <a:custGeom>
            <a:avLst/>
            <a:gdLst/>
            <a:ahLst/>
            <a:cxnLst/>
            <a:rect r="r" b="b" t="t" l="l"/>
            <a:pathLst>
              <a:path h="14710229" w="9655259">
                <a:moveTo>
                  <a:pt x="9655260" y="0"/>
                </a:moveTo>
                <a:lnTo>
                  <a:pt x="0" y="0"/>
                </a:lnTo>
                <a:lnTo>
                  <a:pt x="0" y="14710228"/>
                </a:lnTo>
                <a:lnTo>
                  <a:pt x="9655260" y="14710228"/>
                </a:lnTo>
                <a:lnTo>
                  <a:pt x="965526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813874" y="6172200"/>
            <a:ext cx="3492436" cy="4114800"/>
          </a:xfrm>
          <a:custGeom>
            <a:avLst/>
            <a:gdLst/>
            <a:ahLst/>
            <a:cxnLst/>
            <a:rect r="r" b="b" t="t" l="l"/>
            <a:pathLst>
              <a:path h="4114800" w="3492436">
                <a:moveTo>
                  <a:pt x="0" y="0"/>
                </a:moveTo>
                <a:lnTo>
                  <a:pt x="3492436" y="0"/>
                </a:lnTo>
                <a:lnTo>
                  <a:pt x="34924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612816">
            <a:off x="-302998" y="6367592"/>
            <a:ext cx="1144663" cy="4114800"/>
          </a:xfrm>
          <a:custGeom>
            <a:avLst/>
            <a:gdLst/>
            <a:ahLst/>
            <a:cxnLst/>
            <a:rect r="r" b="b" t="t" l="l"/>
            <a:pathLst>
              <a:path h="4114800" w="1144663">
                <a:moveTo>
                  <a:pt x="0" y="0"/>
                </a:moveTo>
                <a:lnTo>
                  <a:pt x="1144663" y="0"/>
                </a:lnTo>
                <a:lnTo>
                  <a:pt x="114466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177239">
            <a:off x="6512771" y="535279"/>
            <a:ext cx="5262458" cy="1381395"/>
          </a:xfrm>
          <a:custGeom>
            <a:avLst/>
            <a:gdLst/>
            <a:ahLst/>
            <a:cxnLst/>
            <a:rect r="r" b="b" t="t" l="l"/>
            <a:pathLst>
              <a:path h="1381395" w="5262458">
                <a:moveTo>
                  <a:pt x="0" y="0"/>
                </a:moveTo>
                <a:lnTo>
                  <a:pt x="5262458" y="0"/>
                </a:lnTo>
                <a:lnTo>
                  <a:pt x="5262458" y="1381395"/>
                </a:lnTo>
                <a:lnTo>
                  <a:pt x="0" y="138139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5400000">
            <a:off x="5490036" y="-142960"/>
            <a:ext cx="7307929" cy="11583172"/>
          </a:xfrm>
          <a:custGeom>
            <a:avLst/>
            <a:gdLst/>
            <a:ahLst/>
            <a:cxnLst/>
            <a:rect r="r" b="b" t="t" l="l"/>
            <a:pathLst>
              <a:path h="11583172" w="7307929">
                <a:moveTo>
                  <a:pt x="0" y="0"/>
                </a:moveTo>
                <a:lnTo>
                  <a:pt x="7307928" y="0"/>
                </a:lnTo>
                <a:lnTo>
                  <a:pt x="7307928" y="11583172"/>
                </a:lnTo>
                <a:lnTo>
                  <a:pt x="0" y="1158317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9" id="9"/>
          <p:cNvSpPr txBox="true"/>
          <p:nvPr/>
        </p:nvSpPr>
        <p:spPr>
          <a:xfrm rot="0">
            <a:off x="4765875" y="613706"/>
            <a:ext cx="8756250" cy="1019006"/>
          </a:xfrm>
          <a:prstGeom prst="rect">
            <a:avLst/>
          </a:prstGeom>
        </p:spPr>
        <p:txBody>
          <a:bodyPr anchor="t" rtlCol="false" tIns="0" lIns="0" bIns="0" rIns="0">
            <a:spAutoFit/>
          </a:bodyPr>
          <a:lstStyle/>
          <a:p>
            <a:pPr algn="ctr">
              <a:lnSpc>
                <a:spcPts val="8264"/>
              </a:lnSpc>
            </a:pPr>
            <a:r>
              <a:rPr lang="en-US" sz="5903">
                <a:solidFill>
                  <a:srgbClr val="AF805A"/>
                </a:solidFill>
                <a:latin typeface="Lazydog"/>
                <a:ea typeface="Lazydog"/>
                <a:cs typeface="Lazydog"/>
                <a:sym typeface="Lazydog"/>
              </a:rPr>
              <a:t>biografía</a:t>
            </a:r>
          </a:p>
        </p:txBody>
      </p:sp>
      <p:sp>
        <p:nvSpPr>
          <p:cNvPr name="TextBox 10" id="10"/>
          <p:cNvSpPr txBox="true"/>
          <p:nvPr/>
        </p:nvSpPr>
        <p:spPr>
          <a:xfrm rot="0">
            <a:off x="4402024" y="2749677"/>
            <a:ext cx="10247688" cy="5451348"/>
          </a:xfrm>
          <a:prstGeom prst="rect">
            <a:avLst/>
          </a:prstGeom>
        </p:spPr>
        <p:txBody>
          <a:bodyPr anchor="t" rtlCol="false" tIns="0" lIns="0" bIns="0" rIns="0">
            <a:spAutoFit/>
          </a:bodyPr>
          <a:lstStyle/>
          <a:p>
            <a:pPr algn="l" marL="734059" indent="-367030" lvl="1">
              <a:lnSpc>
                <a:spcPts val="5405"/>
              </a:lnSpc>
              <a:buFont typeface="Arial"/>
              <a:buChar char="•"/>
            </a:pPr>
            <a:r>
              <a:rPr lang="en-US" sz="3399">
                <a:solidFill>
                  <a:srgbClr val="2A1B15"/>
                </a:solidFill>
                <a:latin typeface="Glacial Indifference"/>
                <a:ea typeface="Glacial Indifference"/>
                <a:cs typeface="Glacial Indifference"/>
                <a:sym typeface="Glacial Indifference"/>
              </a:rPr>
              <a:t>HILB, Claudia “Usos del Pasado” BsAs. Ed, Siglo XXI. 2013. pp17-41</a:t>
            </a:r>
          </a:p>
          <a:p>
            <a:pPr algn="l" marL="734059" indent="-367030" lvl="1">
              <a:lnSpc>
                <a:spcPts val="5405"/>
              </a:lnSpc>
              <a:buFont typeface="Arial"/>
              <a:buChar char="•"/>
            </a:pPr>
            <a:r>
              <a:rPr lang="en-US" sz="3399">
                <a:solidFill>
                  <a:srgbClr val="2A1B15"/>
                </a:solidFill>
                <a:latin typeface="Glacial Indifference"/>
                <a:ea typeface="Glacial Indifference"/>
                <a:cs typeface="Glacial Indifference"/>
                <a:sym typeface="Glacial Indifference"/>
              </a:rPr>
              <a:t>ALONSO, M.E - VÁZQUEZ, E.C “Historia Argentina 1955-1967” BsAs. Ed AIQUE. 2013. pp113</a:t>
            </a:r>
          </a:p>
          <a:p>
            <a:pPr algn="l" marL="734059" indent="-367030" lvl="1">
              <a:lnSpc>
                <a:spcPts val="5405"/>
              </a:lnSpc>
              <a:buFont typeface="Arial"/>
              <a:buChar char="•"/>
            </a:pPr>
            <a:r>
              <a:rPr lang="en-US" sz="3399">
                <a:solidFill>
                  <a:srgbClr val="2A1B15"/>
                </a:solidFill>
                <a:latin typeface="Glacial Indifference"/>
                <a:ea typeface="Glacial Indifference"/>
                <a:cs typeface="Glacial Indifference"/>
                <a:sym typeface="Glacial Indifference"/>
              </a:rPr>
              <a:t>CAMPOS, Esteban - GRINCHPUN, B.M “Historia 5”. Argentina. Ed, Mandioca. 2019 pp173-175</a:t>
            </a:r>
          </a:p>
          <a:p>
            <a:pPr algn="l" marL="734059" indent="-367030" lvl="1">
              <a:lnSpc>
                <a:spcPts val="5405"/>
              </a:lnSpc>
              <a:buFont typeface="Arial"/>
              <a:buChar char="•"/>
            </a:pPr>
            <a:r>
              <a:rPr lang="en-US" sz="3399">
                <a:solidFill>
                  <a:srgbClr val="2A1B15"/>
                </a:solidFill>
                <a:latin typeface="Glacial Indifference"/>
                <a:ea typeface="Glacial Indifference"/>
                <a:cs typeface="Glacial Indifference"/>
                <a:sym typeface="Glacial Indifference"/>
              </a:rPr>
              <a:t>GALLEGO, Marisa. “Historia V”. Bs.As. Ed Maipue. 2011. pp163-177</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BADAED"/>
        </a:solidFill>
      </p:bgPr>
    </p:bg>
    <p:spTree>
      <p:nvGrpSpPr>
        <p:cNvPr id="1" name=""/>
        <p:cNvGrpSpPr/>
        <p:nvPr/>
      </p:nvGrpSpPr>
      <p:grpSpPr>
        <a:xfrm>
          <a:off x="0" y="0"/>
          <a:ext cx="0" cy="0"/>
          <a:chOff x="0" y="0"/>
          <a:chExt cx="0" cy="0"/>
        </a:xfrm>
      </p:grpSpPr>
      <p:sp>
        <p:nvSpPr>
          <p:cNvPr name="Freeform 2" id="2"/>
          <p:cNvSpPr/>
          <p:nvPr/>
        </p:nvSpPr>
        <p:spPr>
          <a:xfrm flipH="false" flipV="false" rot="0">
            <a:off x="-1606543" y="-397854"/>
            <a:ext cx="4360578" cy="4114800"/>
          </a:xfrm>
          <a:custGeom>
            <a:avLst/>
            <a:gdLst/>
            <a:ahLst/>
            <a:cxnLst/>
            <a:rect r="r" b="b" t="t" l="l"/>
            <a:pathLst>
              <a:path h="4114800" w="4360578">
                <a:moveTo>
                  <a:pt x="0" y="0"/>
                </a:moveTo>
                <a:lnTo>
                  <a:pt x="4360578" y="0"/>
                </a:lnTo>
                <a:lnTo>
                  <a:pt x="43605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659925">
            <a:off x="14627618" y="-1060017"/>
            <a:ext cx="4745480" cy="4114800"/>
          </a:xfrm>
          <a:custGeom>
            <a:avLst/>
            <a:gdLst/>
            <a:ahLst/>
            <a:cxnLst/>
            <a:rect r="r" b="b" t="t" l="l"/>
            <a:pathLst>
              <a:path h="4114800" w="4745480">
                <a:moveTo>
                  <a:pt x="0" y="0"/>
                </a:moveTo>
                <a:lnTo>
                  <a:pt x="4745479" y="0"/>
                </a:lnTo>
                <a:lnTo>
                  <a:pt x="474547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00000">
            <a:off x="4316370" y="-2211614"/>
            <a:ext cx="9655259" cy="14710229"/>
          </a:xfrm>
          <a:custGeom>
            <a:avLst/>
            <a:gdLst/>
            <a:ahLst/>
            <a:cxnLst/>
            <a:rect r="r" b="b" t="t" l="l"/>
            <a:pathLst>
              <a:path h="14710229" w="9655259">
                <a:moveTo>
                  <a:pt x="9655260" y="0"/>
                </a:moveTo>
                <a:lnTo>
                  <a:pt x="0" y="0"/>
                </a:lnTo>
                <a:lnTo>
                  <a:pt x="0" y="14710228"/>
                </a:lnTo>
                <a:lnTo>
                  <a:pt x="9655260" y="14710228"/>
                </a:lnTo>
                <a:lnTo>
                  <a:pt x="965526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050564" y="2924317"/>
            <a:ext cx="1264466" cy="1403014"/>
          </a:xfrm>
          <a:custGeom>
            <a:avLst/>
            <a:gdLst/>
            <a:ahLst/>
            <a:cxnLst/>
            <a:rect r="r" b="b" t="t" l="l"/>
            <a:pathLst>
              <a:path h="1403014" w="1264466">
                <a:moveTo>
                  <a:pt x="0" y="0"/>
                </a:moveTo>
                <a:lnTo>
                  <a:pt x="1264467" y="0"/>
                </a:lnTo>
                <a:lnTo>
                  <a:pt x="1264467" y="1403014"/>
                </a:lnTo>
                <a:lnTo>
                  <a:pt x="0" y="140301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800000">
            <a:off x="3209751" y="6230544"/>
            <a:ext cx="1264466" cy="1403014"/>
          </a:xfrm>
          <a:custGeom>
            <a:avLst/>
            <a:gdLst/>
            <a:ahLst/>
            <a:cxnLst/>
            <a:rect r="r" b="b" t="t" l="l"/>
            <a:pathLst>
              <a:path h="1403014" w="1264466">
                <a:moveTo>
                  <a:pt x="0" y="0"/>
                </a:moveTo>
                <a:lnTo>
                  <a:pt x="1264466" y="0"/>
                </a:lnTo>
                <a:lnTo>
                  <a:pt x="1264466" y="1403013"/>
                </a:lnTo>
                <a:lnTo>
                  <a:pt x="0" y="14030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6813874" y="6172200"/>
            <a:ext cx="3492436" cy="4114800"/>
          </a:xfrm>
          <a:custGeom>
            <a:avLst/>
            <a:gdLst/>
            <a:ahLst/>
            <a:cxnLst/>
            <a:rect r="r" b="b" t="t" l="l"/>
            <a:pathLst>
              <a:path h="4114800" w="3492436">
                <a:moveTo>
                  <a:pt x="0" y="0"/>
                </a:moveTo>
                <a:lnTo>
                  <a:pt x="3492436" y="0"/>
                </a:lnTo>
                <a:lnTo>
                  <a:pt x="3492436"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10612816">
            <a:off x="-302998" y="6367592"/>
            <a:ext cx="1144663" cy="4114800"/>
          </a:xfrm>
          <a:custGeom>
            <a:avLst/>
            <a:gdLst/>
            <a:ahLst/>
            <a:cxnLst/>
            <a:rect r="r" b="b" t="t" l="l"/>
            <a:pathLst>
              <a:path h="4114800" w="1144663">
                <a:moveTo>
                  <a:pt x="0" y="0"/>
                </a:moveTo>
                <a:lnTo>
                  <a:pt x="1144663" y="0"/>
                </a:lnTo>
                <a:lnTo>
                  <a:pt x="1144663"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9" id="9"/>
          <p:cNvSpPr txBox="true"/>
          <p:nvPr/>
        </p:nvSpPr>
        <p:spPr>
          <a:xfrm rot="0">
            <a:off x="3091360" y="3759174"/>
            <a:ext cx="12105279" cy="3443751"/>
          </a:xfrm>
          <a:prstGeom prst="rect">
            <a:avLst/>
          </a:prstGeom>
        </p:spPr>
        <p:txBody>
          <a:bodyPr anchor="t" rtlCol="false" tIns="0" lIns="0" bIns="0" rIns="0">
            <a:spAutoFit/>
          </a:bodyPr>
          <a:lstStyle/>
          <a:p>
            <a:pPr algn="ctr">
              <a:lnSpc>
                <a:spcPts val="13302"/>
              </a:lnSpc>
            </a:pPr>
            <a:r>
              <a:rPr lang="en-US" sz="12431">
                <a:solidFill>
                  <a:srgbClr val="AF805A"/>
                </a:solidFill>
                <a:latin typeface="Lazydog"/>
                <a:ea typeface="Lazydog"/>
                <a:cs typeface="Lazydog"/>
                <a:sym typeface="Lazydog"/>
              </a:rPr>
              <a:t>Gracias por</a:t>
            </a:r>
          </a:p>
          <a:p>
            <a:pPr algn="ctr">
              <a:lnSpc>
                <a:spcPts val="13302"/>
              </a:lnSpc>
            </a:pPr>
            <a:r>
              <a:rPr lang="en-US" sz="12431">
                <a:solidFill>
                  <a:srgbClr val="AF805A"/>
                </a:solidFill>
                <a:latin typeface="Lazydog"/>
                <a:ea typeface="Lazydog"/>
                <a:cs typeface="Lazydog"/>
                <a:sym typeface="Lazydog"/>
              </a:rPr>
              <a:t>su atención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BADAED"/>
        </a:solidFill>
      </p:bgPr>
    </p:bg>
    <p:spTree>
      <p:nvGrpSpPr>
        <p:cNvPr id="1" name=""/>
        <p:cNvGrpSpPr/>
        <p:nvPr/>
      </p:nvGrpSpPr>
      <p:grpSpPr>
        <a:xfrm>
          <a:off x="0" y="0"/>
          <a:ext cx="0" cy="0"/>
          <a:chOff x="0" y="0"/>
          <a:chExt cx="0" cy="0"/>
        </a:xfrm>
      </p:grpSpPr>
      <p:sp>
        <p:nvSpPr>
          <p:cNvPr name="Freeform 2" id="2"/>
          <p:cNvSpPr/>
          <p:nvPr/>
        </p:nvSpPr>
        <p:spPr>
          <a:xfrm flipH="false" flipV="false" rot="0">
            <a:off x="-1606543" y="-397854"/>
            <a:ext cx="4360578" cy="4114800"/>
          </a:xfrm>
          <a:custGeom>
            <a:avLst/>
            <a:gdLst/>
            <a:ahLst/>
            <a:cxnLst/>
            <a:rect r="r" b="b" t="t" l="l"/>
            <a:pathLst>
              <a:path h="4114800" w="4360578">
                <a:moveTo>
                  <a:pt x="0" y="0"/>
                </a:moveTo>
                <a:lnTo>
                  <a:pt x="4360578" y="0"/>
                </a:lnTo>
                <a:lnTo>
                  <a:pt x="43605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659925">
            <a:off x="14627618" y="-1060017"/>
            <a:ext cx="4745480" cy="4114800"/>
          </a:xfrm>
          <a:custGeom>
            <a:avLst/>
            <a:gdLst/>
            <a:ahLst/>
            <a:cxnLst/>
            <a:rect r="r" b="b" t="t" l="l"/>
            <a:pathLst>
              <a:path h="4114800" w="4745480">
                <a:moveTo>
                  <a:pt x="0" y="0"/>
                </a:moveTo>
                <a:lnTo>
                  <a:pt x="4745479" y="0"/>
                </a:lnTo>
                <a:lnTo>
                  <a:pt x="474547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00000">
            <a:off x="4316370" y="-2211614"/>
            <a:ext cx="9655259" cy="14710229"/>
          </a:xfrm>
          <a:custGeom>
            <a:avLst/>
            <a:gdLst/>
            <a:ahLst/>
            <a:cxnLst/>
            <a:rect r="r" b="b" t="t" l="l"/>
            <a:pathLst>
              <a:path h="14710229" w="9655259">
                <a:moveTo>
                  <a:pt x="9655260" y="0"/>
                </a:moveTo>
                <a:lnTo>
                  <a:pt x="0" y="0"/>
                </a:lnTo>
                <a:lnTo>
                  <a:pt x="0" y="14710228"/>
                </a:lnTo>
                <a:lnTo>
                  <a:pt x="9655260" y="14710228"/>
                </a:lnTo>
                <a:lnTo>
                  <a:pt x="965526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813874" y="6172200"/>
            <a:ext cx="3492436" cy="4114800"/>
          </a:xfrm>
          <a:custGeom>
            <a:avLst/>
            <a:gdLst/>
            <a:ahLst/>
            <a:cxnLst/>
            <a:rect r="r" b="b" t="t" l="l"/>
            <a:pathLst>
              <a:path h="4114800" w="3492436">
                <a:moveTo>
                  <a:pt x="0" y="0"/>
                </a:moveTo>
                <a:lnTo>
                  <a:pt x="3492436" y="0"/>
                </a:lnTo>
                <a:lnTo>
                  <a:pt x="34924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612816">
            <a:off x="-302998" y="6367592"/>
            <a:ext cx="1144663" cy="4114800"/>
          </a:xfrm>
          <a:custGeom>
            <a:avLst/>
            <a:gdLst/>
            <a:ahLst/>
            <a:cxnLst/>
            <a:rect r="r" b="b" t="t" l="l"/>
            <a:pathLst>
              <a:path h="4114800" w="1144663">
                <a:moveTo>
                  <a:pt x="0" y="0"/>
                </a:moveTo>
                <a:lnTo>
                  <a:pt x="1144663" y="0"/>
                </a:lnTo>
                <a:lnTo>
                  <a:pt x="114466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177239">
            <a:off x="4818640" y="741757"/>
            <a:ext cx="8650721" cy="2270814"/>
          </a:xfrm>
          <a:custGeom>
            <a:avLst/>
            <a:gdLst/>
            <a:ahLst/>
            <a:cxnLst/>
            <a:rect r="r" b="b" t="t" l="l"/>
            <a:pathLst>
              <a:path h="2270814" w="8650721">
                <a:moveTo>
                  <a:pt x="0" y="0"/>
                </a:moveTo>
                <a:lnTo>
                  <a:pt x="8650720" y="0"/>
                </a:lnTo>
                <a:lnTo>
                  <a:pt x="8650720" y="2270814"/>
                </a:lnTo>
                <a:lnTo>
                  <a:pt x="0" y="227081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2144646" y="4730137"/>
            <a:ext cx="7276504" cy="2310290"/>
          </a:xfrm>
          <a:custGeom>
            <a:avLst/>
            <a:gdLst/>
            <a:ahLst/>
            <a:cxnLst/>
            <a:rect r="r" b="b" t="t" l="l"/>
            <a:pathLst>
              <a:path h="2310290" w="7276504">
                <a:moveTo>
                  <a:pt x="0" y="0"/>
                </a:moveTo>
                <a:lnTo>
                  <a:pt x="7276504" y="0"/>
                </a:lnTo>
                <a:lnTo>
                  <a:pt x="7276504" y="2310290"/>
                </a:lnTo>
                <a:lnTo>
                  <a:pt x="0" y="231029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9537411" y="4634887"/>
            <a:ext cx="6648528" cy="2110908"/>
          </a:xfrm>
          <a:custGeom>
            <a:avLst/>
            <a:gdLst/>
            <a:ahLst/>
            <a:cxnLst/>
            <a:rect r="r" b="b" t="t" l="l"/>
            <a:pathLst>
              <a:path h="2110908" w="6648528">
                <a:moveTo>
                  <a:pt x="0" y="0"/>
                </a:moveTo>
                <a:lnTo>
                  <a:pt x="6648527" y="0"/>
                </a:lnTo>
                <a:lnTo>
                  <a:pt x="6648527" y="2110907"/>
                </a:lnTo>
                <a:lnTo>
                  <a:pt x="0" y="211090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2144646" y="7396955"/>
            <a:ext cx="7214060" cy="2290464"/>
          </a:xfrm>
          <a:custGeom>
            <a:avLst/>
            <a:gdLst/>
            <a:ahLst/>
            <a:cxnLst/>
            <a:rect r="r" b="b" t="t" l="l"/>
            <a:pathLst>
              <a:path h="2290464" w="7214060">
                <a:moveTo>
                  <a:pt x="0" y="0"/>
                </a:moveTo>
                <a:lnTo>
                  <a:pt x="7214059" y="0"/>
                </a:lnTo>
                <a:lnTo>
                  <a:pt x="7214059" y="2290464"/>
                </a:lnTo>
                <a:lnTo>
                  <a:pt x="0" y="229046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9565986" y="7396955"/>
            <a:ext cx="6768528" cy="2149008"/>
          </a:xfrm>
          <a:custGeom>
            <a:avLst/>
            <a:gdLst/>
            <a:ahLst/>
            <a:cxnLst/>
            <a:rect r="r" b="b" t="t" l="l"/>
            <a:pathLst>
              <a:path h="2149008" w="6768528">
                <a:moveTo>
                  <a:pt x="0" y="0"/>
                </a:moveTo>
                <a:lnTo>
                  <a:pt x="6768527" y="0"/>
                </a:lnTo>
                <a:lnTo>
                  <a:pt x="6768527" y="2149007"/>
                </a:lnTo>
                <a:lnTo>
                  <a:pt x="0" y="214900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2" id="12"/>
          <p:cNvSpPr txBox="true"/>
          <p:nvPr/>
        </p:nvSpPr>
        <p:spPr>
          <a:xfrm rot="0">
            <a:off x="4765875" y="987002"/>
            <a:ext cx="8756250" cy="1750610"/>
          </a:xfrm>
          <a:prstGeom prst="rect">
            <a:avLst/>
          </a:prstGeom>
        </p:spPr>
        <p:txBody>
          <a:bodyPr anchor="t" rtlCol="false" tIns="0" lIns="0" bIns="0" rIns="0">
            <a:spAutoFit/>
          </a:bodyPr>
          <a:lstStyle/>
          <a:p>
            <a:pPr algn="ctr">
              <a:lnSpc>
                <a:spcPts val="8264"/>
              </a:lnSpc>
            </a:pPr>
            <a:r>
              <a:rPr lang="en-US" sz="5903">
                <a:solidFill>
                  <a:srgbClr val="AF805A"/>
                </a:solidFill>
                <a:latin typeface="Lazydog"/>
                <a:ea typeface="Lazydog"/>
                <a:cs typeface="Lazydog"/>
                <a:sym typeface="Lazydog"/>
              </a:rPr>
              <a:t>usos del pasado</a:t>
            </a:r>
          </a:p>
          <a:p>
            <a:pPr algn="ctr">
              <a:lnSpc>
                <a:spcPts val="5604"/>
              </a:lnSpc>
            </a:pPr>
            <a:r>
              <a:rPr lang="en-US" sz="4003">
                <a:solidFill>
                  <a:srgbClr val="AF805A"/>
                </a:solidFill>
                <a:latin typeface="IM Fell"/>
                <a:ea typeface="IM Fell"/>
                <a:cs typeface="IM Fell"/>
                <a:sym typeface="IM Fell"/>
              </a:rPr>
              <a:t>Claudia Hilb</a:t>
            </a:r>
          </a:p>
        </p:txBody>
      </p:sp>
      <p:sp>
        <p:nvSpPr>
          <p:cNvPr name="TextBox 13" id="13"/>
          <p:cNvSpPr txBox="true"/>
          <p:nvPr/>
        </p:nvSpPr>
        <p:spPr>
          <a:xfrm rot="0">
            <a:off x="2666109" y="4972433"/>
            <a:ext cx="5888285" cy="1471930"/>
          </a:xfrm>
          <a:prstGeom prst="rect">
            <a:avLst/>
          </a:prstGeom>
        </p:spPr>
        <p:txBody>
          <a:bodyPr anchor="t" rtlCol="false" tIns="0" lIns="0" bIns="0" rIns="0">
            <a:spAutoFit/>
          </a:bodyPr>
          <a:lstStyle/>
          <a:p>
            <a:pPr algn="l">
              <a:lnSpc>
                <a:spcPts val="3920"/>
              </a:lnSpc>
            </a:pPr>
            <a:r>
              <a:rPr lang="en-US" sz="2800">
                <a:solidFill>
                  <a:srgbClr val="2A1B15"/>
                </a:solidFill>
                <a:latin typeface="Glacial Indifference"/>
                <a:ea typeface="Glacial Indifference"/>
                <a:cs typeface="Glacial Indifference"/>
                <a:sym typeface="Glacial Indifference"/>
              </a:rPr>
              <a:t>Actores: Ejército</a:t>
            </a:r>
          </a:p>
          <a:p>
            <a:pPr algn="l">
              <a:lnSpc>
                <a:spcPts val="3920"/>
              </a:lnSpc>
            </a:pPr>
            <a:r>
              <a:rPr lang="en-US" sz="2800">
                <a:solidFill>
                  <a:srgbClr val="2A1B15"/>
                </a:solidFill>
                <a:latin typeface="Glacial Indifference"/>
                <a:ea typeface="Glacial Indifference"/>
                <a:cs typeface="Glacial Indifference"/>
                <a:sym typeface="Glacial Indifference"/>
              </a:rPr>
              <a:t>              Jóvenes revolucionarios</a:t>
            </a:r>
          </a:p>
          <a:p>
            <a:pPr algn="l">
              <a:lnSpc>
                <a:spcPts val="3920"/>
              </a:lnSpc>
            </a:pPr>
            <a:r>
              <a:rPr lang="en-US" sz="2800">
                <a:solidFill>
                  <a:srgbClr val="2A1B15"/>
                </a:solidFill>
                <a:latin typeface="Glacial Indifference"/>
                <a:ea typeface="Glacial Indifference"/>
                <a:cs typeface="Glacial Indifference"/>
                <a:sym typeface="Glacial Indifference"/>
              </a:rPr>
              <a:t>              Habitantes</a:t>
            </a:r>
          </a:p>
        </p:txBody>
      </p:sp>
      <p:sp>
        <p:nvSpPr>
          <p:cNvPr name="TextBox 14" id="14"/>
          <p:cNvSpPr txBox="true"/>
          <p:nvPr/>
        </p:nvSpPr>
        <p:spPr>
          <a:xfrm rot="0">
            <a:off x="9682512" y="4704080"/>
            <a:ext cx="5888285" cy="1468120"/>
          </a:xfrm>
          <a:prstGeom prst="rect">
            <a:avLst/>
          </a:prstGeom>
        </p:spPr>
        <p:txBody>
          <a:bodyPr anchor="t" rtlCol="false" tIns="0" lIns="0" bIns="0" rIns="0">
            <a:spAutoFit/>
          </a:bodyPr>
          <a:lstStyle/>
          <a:p>
            <a:pPr algn="ctr">
              <a:lnSpc>
                <a:spcPts val="4759"/>
              </a:lnSpc>
            </a:pPr>
            <a:r>
              <a:rPr lang="en-US" sz="3399">
                <a:solidFill>
                  <a:srgbClr val="2A1B15"/>
                </a:solidFill>
                <a:latin typeface="Glacial Indifference"/>
                <a:ea typeface="Glacial Indifference"/>
                <a:cs typeface="Glacial Indifference"/>
                <a:sym typeface="Glacial Indifference"/>
              </a:rPr>
              <a:t>Violencia Política</a:t>
            </a:r>
          </a:p>
          <a:p>
            <a:pPr algn="ctr">
              <a:lnSpc>
                <a:spcPts val="3500"/>
              </a:lnSpc>
            </a:pPr>
            <a:r>
              <a:rPr lang="en-US" sz="2500">
                <a:solidFill>
                  <a:srgbClr val="2A1B15"/>
                </a:solidFill>
                <a:latin typeface="Glacial Indifference"/>
                <a:ea typeface="Glacial Indifference"/>
                <a:cs typeface="Glacial Indifference"/>
                <a:sym typeface="Glacial Indifference"/>
              </a:rPr>
              <a:t>Cometida bajo la justficación de la defensa de una ideología</a:t>
            </a:r>
          </a:p>
        </p:txBody>
      </p:sp>
      <p:sp>
        <p:nvSpPr>
          <p:cNvPr name="TextBox 15" id="15"/>
          <p:cNvSpPr txBox="true"/>
          <p:nvPr/>
        </p:nvSpPr>
        <p:spPr>
          <a:xfrm rot="0">
            <a:off x="2351308" y="7564302"/>
            <a:ext cx="6517888" cy="1468120"/>
          </a:xfrm>
          <a:prstGeom prst="rect">
            <a:avLst/>
          </a:prstGeom>
        </p:spPr>
        <p:txBody>
          <a:bodyPr anchor="t" rtlCol="false" tIns="0" lIns="0" bIns="0" rIns="0">
            <a:spAutoFit/>
          </a:bodyPr>
          <a:lstStyle/>
          <a:p>
            <a:pPr algn="ctr">
              <a:lnSpc>
                <a:spcPts val="4759"/>
              </a:lnSpc>
            </a:pPr>
            <a:r>
              <a:rPr lang="en-US" sz="3399">
                <a:solidFill>
                  <a:srgbClr val="2A1B15"/>
                </a:solidFill>
                <a:latin typeface="Glacial Indifference"/>
                <a:ea typeface="Glacial Indifference"/>
                <a:cs typeface="Glacial Indifference"/>
                <a:sym typeface="Glacial Indifference"/>
              </a:rPr>
              <a:t>Violencia Reactiva</a:t>
            </a:r>
          </a:p>
          <a:p>
            <a:pPr algn="ctr">
              <a:lnSpc>
                <a:spcPts val="3500"/>
              </a:lnSpc>
            </a:pPr>
            <a:r>
              <a:rPr lang="en-US" sz="2500">
                <a:solidFill>
                  <a:srgbClr val="2A1B15"/>
                </a:solidFill>
                <a:latin typeface="Glacial Indifference"/>
                <a:ea typeface="Glacial Indifference"/>
                <a:cs typeface="Glacial Indifference"/>
                <a:sym typeface="Glacial Indifference"/>
              </a:rPr>
              <a:t>No es pensada, no admite justificación a priori Prolonga la violencia</a:t>
            </a:r>
          </a:p>
        </p:txBody>
      </p:sp>
      <p:sp>
        <p:nvSpPr>
          <p:cNvPr name="TextBox 16" id="16"/>
          <p:cNvSpPr txBox="true"/>
          <p:nvPr/>
        </p:nvSpPr>
        <p:spPr>
          <a:xfrm rot="0">
            <a:off x="10006107" y="7564302"/>
            <a:ext cx="5888285" cy="1468120"/>
          </a:xfrm>
          <a:prstGeom prst="rect">
            <a:avLst/>
          </a:prstGeom>
        </p:spPr>
        <p:txBody>
          <a:bodyPr anchor="t" rtlCol="false" tIns="0" lIns="0" bIns="0" rIns="0">
            <a:spAutoFit/>
          </a:bodyPr>
          <a:lstStyle/>
          <a:p>
            <a:pPr algn="ctr">
              <a:lnSpc>
                <a:spcPts val="4759"/>
              </a:lnSpc>
            </a:pPr>
            <a:r>
              <a:rPr lang="en-US" sz="3399">
                <a:solidFill>
                  <a:srgbClr val="2A1B15"/>
                </a:solidFill>
                <a:latin typeface="Glacial Indifference"/>
                <a:ea typeface="Glacial Indifference"/>
                <a:cs typeface="Glacial Indifference"/>
                <a:sym typeface="Glacial Indifference"/>
              </a:rPr>
              <a:t>Violencia Racionalizada</a:t>
            </a:r>
          </a:p>
          <a:p>
            <a:pPr algn="ctr">
              <a:lnSpc>
                <a:spcPts val="3500"/>
              </a:lnSpc>
            </a:pPr>
            <a:r>
              <a:rPr lang="en-US" sz="2500">
                <a:solidFill>
                  <a:srgbClr val="2A1B15"/>
                </a:solidFill>
                <a:latin typeface="Glacial Indifference"/>
                <a:ea typeface="Glacial Indifference"/>
                <a:cs typeface="Glacial Indifference"/>
                <a:sym typeface="Glacial Indifference"/>
              </a:rPr>
              <a:t>Medio para la obtención de un fin, sustituto de la política</a:t>
            </a:r>
          </a:p>
        </p:txBody>
      </p:sp>
      <p:sp>
        <p:nvSpPr>
          <p:cNvPr name="Freeform 17" id="17"/>
          <p:cNvSpPr/>
          <p:nvPr/>
        </p:nvSpPr>
        <p:spPr>
          <a:xfrm flipH="false" flipV="false" rot="177239">
            <a:off x="6719719" y="3036467"/>
            <a:ext cx="5184598" cy="1360957"/>
          </a:xfrm>
          <a:custGeom>
            <a:avLst/>
            <a:gdLst/>
            <a:ahLst/>
            <a:cxnLst/>
            <a:rect r="r" b="b" t="t" l="l"/>
            <a:pathLst>
              <a:path h="1360957" w="5184598">
                <a:moveTo>
                  <a:pt x="0" y="0"/>
                </a:moveTo>
                <a:lnTo>
                  <a:pt x="5184598" y="0"/>
                </a:lnTo>
                <a:lnTo>
                  <a:pt x="5184598" y="1360958"/>
                </a:lnTo>
                <a:lnTo>
                  <a:pt x="0" y="136095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8" id="18"/>
          <p:cNvSpPr txBox="true"/>
          <p:nvPr/>
        </p:nvSpPr>
        <p:spPr>
          <a:xfrm rot="0">
            <a:off x="7313679" y="3261651"/>
            <a:ext cx="4214943" cy="815339"/>
          </a:xfrm>
          <a:prstGeom prst="rect">
            <a:avLst/>
          </a:prstGeom>
        </p:spPr>
        <p:txBody>
          <a:bodyPr anchor="t" rtlCol="false" tIns="0" lIns="0" bIns="0" rIns="0">
            <a:spAutoFit/>
          </a:bodyPr>
          <a:lstStyle/>
          <a:p>
            <a:pPr algn="ctr">
              <a:lnSpc>
                <a:spcPts val="3360"/>
              </a:lnSpc>
            </a:pPr>
            <a:r>
              <a:rPr lang="en-US" sz="2400">
                <a:solidFill>
                  <a:srgbClr val="000000"/>
                </a:solidFill>
                <a:latin typeface="Open Sans"/>
                <a:ea typeface="Open Sans"/>
                <a:cs typeface="Open Sans"/>
                <a:sym typeface="Open Sans"/>
              </a:rPr>
              <a:t>Aborda la </a:t>
            </a:r>
            <a:r>
              <a:rPr lang="en-US" sz="2400" b="true">
                <a:solidFill>
                  <a:srgbClr val="000000"/>
                </a:solidFill>
                <a:latin typeface="Open Sans Bold"/>
                <a:ea typeface="Open Sans Bold"/>
                <a:cs typeface="Open Sans Bold"/>
                <a:sym typeface="Open Sans Bold"/>
              </a:rPr>
              <a:t>VIOLENCIA</a:t>
            </a:r>
            <a:r>
              <a:rPr lang="en-US" sz="2400">
                <a:solidFill>
                  <a:srgbClr val="000000"/>
                </a:solidFill>
                <a:latin typeface="Open Sans"/>
                <a:ea typeface="Open Sans"/>
                <a:cs typeface="Open Sans"/>
                <a:sym typeface="Open Sans"/>
              </a:rPr>
              <a:t> del período 1976 - 1983</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BADAED"/>
        </a:solidFill>
      </p:bgPr>
    </p:bg>
    <p:spTree>
      <p:nvGrpSpPr>
        <p:cNvPr id="1" name=""/>
        <p:cNvGrpSpPr/>
        <p:nvPr/>
      </p:nvGrpSpPr>
      <p:grpSpPr>
        <a:xfrm>
          <a:off x="0" y="0"/>
          <a:ext cx="0" cy="0"/>
          <a:chOff x="0" y="0"/>
          <a:chExt cx="0" cy="0"/>
        </a:xfrm>
      </p:grpSpPr>
      <p:sp>
        <p:nvSpPr>
          <p:cNvPr name="Freeform 2" id="2"/>
          <p:cNvSpPr/>
          <p:nvPr/>
        </p:nvSpPr>
        <p:spPr>
          <a:xfrm flipH="false" flipV="false" rot="0">
            <a:off x="-1606543" y="-397854"/>
            <a:ext cx="4360578" cy="4114800"/>
          </a:xfrm>
          <a:custGeom>
            <a:avLst/>
            <a:gdLst/>
            <a:ahLst/>
            <a:cxnLst/>
            <a:rect r="r" b="b" t="t" l="l"/>
            <a:pathLst>
              <a:path h="4114800" w="4360578">
                <a:moveTo>
                  <a:pt x="0" y="0"/>
                </a:moveTo>
                <a:lnTo>
                  <a:pt x="4360578" y="0"/>
                </a:lnTo>
                <a:lnTo>
                  <a:pt x="43605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659925">
            <a:off x="14627618" y="-1060017"/>
            <a:ext cx="4745480" cy="4114800"/>
          </a:xfrm>
          <a:custGeom>
            <a:avLst/>
            <a:gdLst/>
            <a:ahLst/>
            <a:cxnLst/>
            <a:rect r="r" b="b" t="t" l="l"/>
            <a:pathLst>
              <a:path h="4114800" w="4745480">
                <a:moveTo>
                  <a:pt x="0" y="0"/>
                </a:moveTo>
                <a:lnTo>
                  <a:pt x="4745479" y="0"/>
                </a:lnTo>
                <a:lnTo>
                  <a:pt x="474547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00000">
            <a:off x="4316370" y="-2211614"/>
            <a:ext cx="9655259" cy="14710229"/>
          </a:xfrm>
          <a:custGeom>
            <a:avLst/>
            <a:gdLst/>
            <a:ahLst/>
            <a:cxnLst/>
            <a:rect r="r" b="b" t="t" l="l"/>
            <a:pathLst>
              <a:path h="14710229" w="9655259">
                <a:moveTo>
                  <a:pt x="9655260" y="0"/>
                </a:moveTo>
                <a:lnTo>
                  <a:pt x="0" y="0"/>
                </a:lnTo>
                <a:lnTo>
                  <a:pt x="0" y="14710228"/>
                </a:lnTo>
                <a:lnTo>
                  <a:pt x="9655260" y="14710228"/>
                </a:lnTo>
                <a:lnTo>
                  <a:pt x="965526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813874" y="6172200"/>
            <a:ext cx="3492436" cy="4114800"/>
          </a:xfrm>
          <a:custGeom>
            <a:avLst/>
            <a:gdLst/>
            <a:ahLst/>
            <a:cxnLst/>
            <a:rect r="r" b="b" t="t" l="l"/>
            <a:pathLst>
              <a:path h="4114800" w="3492436">
                <a:moveTo>
                  <a:pt x="0" y="0"/>
                </a:moveTo>
                <a:lnTo>
                  <a:pt x="3492436" y="0"/>
                </a:lnTo>
                <a:lnTo>
                  <a:pt x="34924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612816">
            <a:off x="-302998" y="6367592"/>
            <a:ext cx="1144663" cy="4114800"/>
          </a:xfrm>
          <a:custGeom>
            <a:avLst/>
            <a:gdLst/>
            <a:ahLst/>
            <a:cxnLst/>
            <a:rect r="r" b="b" t="t" l="l"/>
            <a:pathLst>
              <a:path h="4114800" w="1144663">
                <a:moveTo>
                  <a:pt x="0" y="0"/>
                </a:moveTo>
                <a:lnTo>
                  <a:pt x="1144663" y="0"/>
                </a:lnTo>
                <a:lnTo>
                  <a:pt x="114466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4818640" y="741757"/>
            <a:ext cx="8650721" cy="2270814"/>
          </a:xfrm>
          <a:custGeom>
            <a:avLst/>
            <a:gdLst/>
            <a:ahLst/>
            <a:cxnLst/>
            <a:rect r="r" b="b" t="t" l="l"/>
            <a:pathLst>
              <a:path h="2270814" w="8650721">
                <a:moveTo>
                  <a:pt x="0" y="0"/>
                </a:moveTo>
                <a:lnTo>
                  <a:pt x="8650720" y="0"/>
                </a:lnTo>
                <a:lnTo>
                  <a:pt x="8650720" y="2270814"/>
                </a:lnTo>
                <a:lnTo>
                  <a:pt x="0" y="227081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5400000">
            <a:off x="6196965" y="-716988"/>
            <a:ext cx="5761866" cy="13778375"/>
          </a:xfrm>
          <a:custGeom>
            <a:avLst/>
            <a:gdLst/>
            <a:ahLst/>
            <a:cxnLst/>
            <a:rect r="r" b="b" t="t" l="l"/>
            <a:pathLst>
              <a:path h="13778375" w="5761866">
                <a:moveTo>
                  <a:pt x="0" y="0"/>
                </a:moveTo>
                <a:lnTo>
                  <a:pt x="5761866" y="0"/>
                </a:lnTo>
                <a:lnTo>
                  <a:pt x="5761866" y="13778376"/>
                </a:lnTo>
                <a:lnTo>
                  <a:pt x="0" y="13778376"/>
                </a:lnTo>
                <a:lnTo>
                  <a:pt x="0" y="0"/>
                </a:lnTo>
                <a:close/>
              </a:path>
            </a:pathLst>
          </a:custGeom>
          <a:blipFill>
            <a:blip r:embed="rId14">
              <a:alphaModFix amt="70000"/>
              <a:extLst>
                <a:ext uri="{96DAC541-7B7A-43D3-8B79-37D633B846F1}">
                  <asvg:svgBlip xmlns:asvg="http://schemas.microsoft.com/office/drawing/2016/SVG/main" r:embed="rId15"/>
                </a:ext>
              </a:extLst>
            </a:blip>
            <a:stretch>
              <a:fillRect l="0" t="0" r="0" b="0"/>
            </a:stretch>
          </a:blipFill>
        </p:spPr>
      </p:sp>
      <p:sp>
        <p:nvSpPr>
          <p:cNvPr name="TextBox 9" id="9"/>
          <p:cNvSpPr txBox="true"/>
          <p:nvPr/>
        </p:nvSpPr>
        <p:spPr>
          <a:xfrm rot="0">
            <a:off x="2320915" y="998642"/>
            <a:ext cx="13646171" cy="1576069"/>
          </a:xfrm>
          <a:prstGeom prst="rect">
            <a:avLst/>
          </a:prstGeom>
        </p:spPr>
        <p:txBody>
          <a:bodyPr anchor="t" rtlCol="false" tIns="0" lIns="0" bIns="0" rIns="0">
            <a:spAutoFit/>
          </a:bodyPr>
          <a:lstStyle/>
          <a:p>
            <a:pPr algn="ctr">
              <a:lnSpc>
                <a:spcPts val="12880"/>
              </a:lnSpc>
            </a:pPr>
            <a:r>
              <a:rPr lang="en-US" sz="9200">
                <a:solidFill>
                  <a:srgbClr val="AF805A"/>
                </a:solidFill>
                <a:latin typeface="Lazydog"/>
                <a:ea typeface="Lazydog"/>
                <a:cs typeface="Lazydog"/>
                <a:sym typeface="Lazydog"/>
              </a:rPr>
              <a:t>esquema </a:t>
            </a:r>
          </a:p>
        </p:txBody>
      </p:sp>
      <p:sp>
        <p:nvSpPr>
          <p:cNvPr name="TextBox 10" id="10"/>
          <p:cNvSpPr txBox="true"/>
          <p:nvPr/>
        </p:nvSpPr>
        <p:spPr>
          <a:xfrm rot="0">
            <a:off x="2950145" y="4348480"/>
            <a:ext cx="12387709" cy="4780915"/>
          </a:xfrm>
          <a:prstGeom prst="rect">
            <a:avLst/>
          </a:prstGeom>
        </p:spPr>
        <p:txBody>
          <a:bodyPr anchor="t" rtlCol="false" tIns="0" lIns="0" bIns="0" rIns="0">
            <a:spAutoFit/>
          </a:bodyPr>
          <a:lstStyle/>
          <a:p>
            <a:pPr algn="ctr">
              <a:lnSpc>
                <a:spcPts val="4759"/>
              </a:lnSpc>
            </a:pPr>
            <a:r>
              <a:rPr lang="en-US" sz="3399">
                <a:solidFill>
                  <a:srgbClr val="2A1B15"/>
                </a:solidFill>
                <a:latin typeface="Glacial Indifference"/>
                <a:ea typeface="Glacial Indifference"/>
                <a:cs typeface="Glacial Indifference"/>
                <a:sym typeface="Glacial Indifference"/>
              </a:rPr>
              <a:t>En el esquema anterior podemos observar cómo la autora aborda las distintas violencias en el período 1967-1983 a partir de la pregunta: ¿Qué implicancia y responsabilidad tuvieron los movimientos paramilitares en el uso de la violencia estatal? </a:t>
            </a:r>
          </a:p>
          <a:p>
            <a:pPr algn="ctr">
              <a:lnSpc>
                <a:spcPts val="4759"/>
              </a:lnSpc>
            </a:pPr>
            <a:r>
              <a:rPr lang="en-US" sz="3399">
                <a:solidFill>
                  <a:srgbClr val="2A1B15"/>
                </a:solidFill>
                <a:latin typeface="Glacial Indifference"/>
                <a:ea typeface="Glacial Indifference"/>
                <a:cs typeface="Glacial Indifference"/>
                <a:sym typeface="Glacial Indifference"/>
              </a:rPr>
              <a:t>Propone la palabra “Violencia” como un concepto clave para éste período, tomando los distintos tipos (de violencia) de Hannah Arendt.  </a:t>
            </a:r>
          </a:p>
          <a:p>
            <a:pPr algn="ctr">
              <a:lnSpc>
                <a:spcPts val="475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BADAED"/>
        </a:solidFill>
      </p:bgPr>
    </p:bg>
    <p:spTree>
      <p:nvGrpSpPr>
        <p:cNvPr id="1" name=""/>
        <p:cNvGrpSpPr/>
        <p:nvPr/>
      </p:nvGrpSpPr>
      <p:grpSpPr>
        <a:xfrm>
          <a:off x="0" y="0"/>
          <a:ext cx="0" cy="0"/>
          <a:chOff x="0" y="0"/>
          <a:chExt cx="0" cy="0"/>
        </a:xfrm>
      </p:grpSpPr>
      <p:sp>
        <p:nvSpPr>
          <p:cNvPr name="Freeform 2" id="2"/>
          <p:cNvSpPr/>
          <p:nvPr/>
        </p:nvSpPr>
        <p:spPr>
          <a:xfrm flipH="false" flipV="false" rot="0">
            <a:off x="-1606543" y="-397854"/>
            <a:ext cx="4360578" cy="4114800"/>
          </a:xfrm>
          <a:custGeom>
            <a:avLst/>
            <a:gdLst/>
            <a:ahLst/>
            <a:cxnLst/>
            <a:rect r="r" b="b" t="t" l="l"/>
            <a:pathLst>
              <a:path h="4114800" w="4360578">
                <a:moveTo>
                  <a:pt x="0" y="0"/>
                </a:moveTo>
                <a:lnTo>
                  <a:pt x="4360578" y="0"/>
                </a:lnTo>
                <a:lnTo>
                  <a:pt x="43605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659925">
            <a:off x="14627618" y="-1060017"/>
            <a:ext cx="4745480" cy="4114800"/>
          </a:xfrm>
          <a:custGeom>
            <a:avLst/>
            <a:gdLst/>
            <a:ahLst/>
            <a:cxnLst/>
            <a:rect r="r" b="b" t="t" l="l"/>
            <a:pathLst>
              <a:path h="4114800" w="4745480">
                <a:moveTo>
                  <a:pt x="0" y="0"/>
                </a:moveTo>
                <a:lnTo>
                  <a:pt x="4745479" y="0"/>
                </a:lnTo>
                <a:lnTo>
                  <a:pt x="474547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00000">
            <a:off x="4316370" y="-2211614"/>
            <a:ext cx="9655259" cy="14710229"/>
          </a:xfrm>
          <a:custGeom>
            <a:avLst/>
            <a:gdLst/>
            <a:ahLst/>
            <a:cxnLst/>
            <a:rect r="r" b="b" t="t" l="l"/>
            <a:pathLst>
              <a:path h="14710229" w="9655259">
                <a:moveTo>
                  <a:pt x="9655260" y="0"/>
                </a:moveTo>
                <a:lnTo>
                  <a:pt x="0" y="0"/>
                </a:lnTo>
                <a:lnTo>
                  <a:pt x="0" y="14710228"/>
                </a:lnTo>
                <a:lnTo>
                  <a:pt x="9655260" y="14710228"/>
                </a:lnTo>
                <a:lnTo>
                  <a:pt x="965526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813874" y="6172200"/>
            <a:ext cx="3492436" cy="4114800"/>
          </a:xfrm>
          <a:custGeom>
            <a:avLst/>
            <a:gdLst/>
            <a:ahLst/>
            <a:cxnLst/>
            <a:rect r="r" b="b" t="t" l="l"/>
            <a:pathLst>
              <a:path h="4114800" w="3492436">
                <a:moveTo>
                  <a:pt x="0" y="0"/>
                </a:moveTo>
                <a:lnTo>
                  <a:pt x="3492436" y="0"/>
                </a:lnTo>
                <a:lnTo>
                  <a:pt x="34924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612816">
            <a:off x="-302998" y="6367592"/>
            <a:ext cx="1144663" cy="4114800"/>
          </a:xfrm>
          <a:custGeom>
            <a:avLst/>
            <a:gdLst/>
            <a:ahLst/>
            <a:cxnLst/>
            <a:rect r="r" b="b" t="t" l="l"/>
            <a:pathLst>
              <a:path h="4114800" w="1144663">
                <a:moveTo>
                  <a:pt x="0" y="0"/>
                </a:moveTo>
                <a:lnTo>
                  <a:pt x="1144663" y="0"/>
                </a:lnTo>
                <a:lnTo>
                  <a:pt x="114466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4818640" y="741757"/>
            <a:ext cx="8650721" cy="2270814"/>
          </a:xfrm>
          <a:custGeom>
            <a:avLst/>
            <a:gdLst/>
            <a:ahLst/>
            <a:cxnLst/>
            <a:rect r="r" b="b" t="t" l="l"/>
            <a:pathLst>
              <a:path h="2270814" w="8650721">
                <a:moveTo>
                  <a:pt x="0" y="0"/>
                </a:moveTo>
                <a:lnTo>
                  <a:pt x="8650720" y="0"/>
                </a:lnTo>
                <a:lnTo>
                  <a:pt x="8650720" y="2270814"/>
                </a:lnTo>
                <a:lnTo>
                  <a:pt x="0" y="227081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5400000">
            <a:off x="2613808" y="4631420"/>
            <a:ext cx="6302099" cy="3827093"/>
          </a:xfrm>
          <a:custGeom>
            <a:avLst/>
            <a:gdLst/>
            <a:ahLst/>
            <a:cxnLst/>
            <a:rect r="r" b="b" t="t" l="l"/>
            <a:pathLst>
              <a:path h="3827093" w="6302099">
                <a:moveTo>
                  <a:pt x="0" y="0"/>
                </a:moveTo>
                <a:lnTo>
                  <a:pt x="6302100" y="0"/>
                </a:lnTo>
                <a:lnTo>
                  <a:pt x="6302100" y="3827093"/>
                </a:lnTo>
                <a:lnTo>
                  <a:pt x="0" y="3827093"/>
                </a:lnTo>
                <a:lnTo>
                  <a:pt x="0" y="0"/>
                </a:lnTo>
                <a:close/>
              </a:path>
            </a:pathLst>
          </a:custGeom>
          <a:blipFill>
            <a:blip r:embed="rId14">
              <a:alphaModFix amt="59000"/>
              <a:extLst>
                <a:ext uri="{96DAC541-7B7A-43D3-8B79-37D633B846F1}">
                  <asvg:svgBlip xmlns:asvg="http://schemas.microsoft.com/office/drawing/2016/SVG/main" r:embed="rId15"/>
                </a:ext>
              </a:extLst>
            </a:blip>
            <a:stretch>
              <a:fillRect l="0" t="0" r="0" b="0"/>
            </a:stretch>
          </a:blipFill>
        </p:spPr>
      </p:sp>
      <p:grpSp>
        <p:nvGrpSpPr>
          <p:cNvPr name="Group 9" id="9"/>
          <p:cNvGrpSpPr>
            <a:grpSpLocks noChangeAspect="true"/>
          </p:cNvGrpSpPr>
          <p:nvPr/>
        </p:nvGrpSpPr>
        <p:grpSpPr>
          <a:xfrm rot="0">
            <a:off x="8775681" y="3195261"/>
            <a:ext cx="5653435" cy="6288464"/>
            <a:chOff x="687070" y="247650"/>
            <a:chExt cx="11148060" cy="12400280"/>
          </a:xfrm>
        </p:grpSpPr>
        <p:sp>
          <p:nvSpPr>
            <p:cNvPr name="Freeform 10" id="10"/>
            <p:cNvSpPr/>
            <p:nvPr/>
          </p:nvSpPr>
          <p:spPr>
            <a:xfrm flipH="false" flipV="false" rot="0">
              <a:off x="687070" y="247650"/>
              <a:ext cx="11148061" cy="12400280"/>
            </a:xfrm>
            <a:custGeom>
              <a:avLst/>
              <a:gdLst/>
              <a:ahLst/>
              <a:cxnLst/>
              <a:rect r="r" b="b" t="t" l="l"/>
              <a:pathLst>
                <a:path h="12400280" w="11148061">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1"/>
                    <a:pt x="2499360" y="12005311"/>
                    <a:pt x="4248150" y="12081511"/>
                  </a:cubicBezTo>
                  <a:cubicBezTo>
                    <a:pt x="7001510" y="12400280"/>
                    <a:pt x="9088120" y="10502901"/>
                    <a:pt x="10118091" y="8309611"/>
                  </a:cubicBezTo>
                  <a:cubicBezTo>
                    <a:pt x="11148061" y="6116320"/>
                    <a:pt x="10782300" y="3361691"/>
                    <a:pt x="9215121" y="1497330"/>
                  </a:cubicBezTo>
                  <a:close/>
                </a:path>
              </a:pathLst>
            </a:custGeom>
            <a:blipFill>
              <a:blip r:embed="rId16"/>
              <a:stretch>
                <a:fillRect l="-6649" t="-20103" r="6649" b="-16013"/>
              </a:stretch>
            </a:blipFill>
          </p:spPr>
        </p:sp>
      </p:grpSp>
      <p:sp>
        <p:nvSpPr>
          <p:cNvPr name="TextBox 11" id="11"/>
          <p:cNvSpPr txBox="true"/>
          <p:nvPr/>
        </p:nvSpPr>
        <p:spPr>
          <a:xfrm rot="0">
            <a:off x="2320915" y="998642"/>
            <a:ext cx="13646171" cy="1576069"/>
          </a:xfrm>
          <a:prstGeom prst="rect">
            <a:avLst/>
          </a:prstGeom>
        </p:spPr>
        <p:txBody>
          <a:bodyPr anchor="t" rtlCol="false" tIns="0" lIns="0" bIns="0" rIns="0">
            <a:spAutoFit/>
          </a:bodyPr>
          <a:lstStyle/>
          <a:p>
            <a:pPr algn="ctr">
              <a:lnSpc>
                <a:spcPts val="12880"/>
              </a:lnSpc>
            </a:pPr>
            <a:r>
              <a:rPr lang="en-US" sz="9200">
                <a:solidFill>
                  <a:srgbClr val="AF805A"/>
                </a:solidFill>
                <a:latin typeface="Lazydog"/>
                <a:ea typeface="Lazydog"/>
                <a:cs typeface="Lazydog"/>
                <a:sym typeface="Lazydog"/>
              </a:rPr>
              <a:t>Investigación</a:t>
            </a:r>
          </a:p>
        </p:txBody>
      </p:sp>
      <p:sp>
        <p:nvSpPr>
          <p:cNvPr name="TextBox 12" id="12"/>
          <p:cNvSpPr txBox="true"/>
          <p:nvPr/>
        </p:nvSpPr>
        <p:spPr>
          <a:xfrm rot="0">
            <a:off x="3530677" y="3761294"/>
            <a:ext cx="4090578" cy="5497006"/>
          </a:xfrm>
          <a:prstGeom prst="rect">
            <a:avLst/>
          </a:prstGeom>
        </p:spPr>
        <p:txBody>
          <a:bodyPr anchor="t" rtlCol="false" tIns="0" lIns="0" bIns="0" rIns="0">
            <a:spAutoFit/>
          </a:bodyPr>
          <a:lstStyle/>
          <a:p>
            <a:pPr algn="ctr">
              <a:lnSpc>
                <a:spcPts val="4348"/>
              </a:lnSpc>
              <a:spcBef>
                <a:spcPct val="0"/>
              </a:spcBef>
            </a:pPr>
            <a:r>
              <a:rPr lang="en-US" sz="3106">
                <a:solidFill>
                  <a:srgbClr val="2A1B15"/>
                </a:solidFill>
                <a:latin typeface="Glacial Indifference"/>
                <a:ea typeface="Glacial Indifference"/>
                <a:cs typeface="Glacial Indifference"/>
                <a:sym typeface="Glacial Indifference"/>
              </a:rPr>
              <a:t>Claudia Hilb menciona al incio del capítulo </a:t>
            </a:r>
            <a:r>
              <a:rPr lang="en-US" sz="3106" i="true">
                <a:solidFill>
                  <a:srgbClr val="2A1B15"/>
                </a:solidFill>
                <a:latin typeface="Glacial Indifference Italics"/>
                <a:ea typeface="Glacial Indifference Italics"/>
                <a:cs typeface="Glacial Indifference Italics"/>
                <a:sym typeface="Glacial Indifference Italics"/>
              </a:rPr>
              <a:t>“¿en qué contribuimos nosotros, los militantes de aquella izquierda sentista, a que el terror...”</a:t>
            </a:r>
            <a:r>
              <a:rPr lang="en-US" sz="3106">
                <a:solidFill>
                  <a:srgbClr val="2A1B15"/>
                </a:solidFill>
                <a:latin typeface="Glacial Indifference"/>
                <a:ea typeface="Glacial Indifference"/>
                <a:cs typeface="Glacial Indifference"/>
                <a:sym typeface="Glacial Indifference"/>
              </a:rPr>
              <a:t> Por lo que ella claramente pertenece al actor colectivo de la izquierda.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BADAED"/>
        </a:solidFill>
      </p:bgPr>
    </p:bg>
    <p:spTree>
      <p:nvGrpSpPr>
        <p:cNvPr id="1" name=""/>
        <p:cNvGrpSpPr/>
        <p:nvPr/>
      </p:nvGrpSpPr>
      <p:grpSpPr>
        <a:xfrm>
          <a:off x="0" y="0"/>
          <a:ext cx="0" cy="0"/>
          <a:chOff x="0" y="0"/>
          <a:chExt cx="0" cy="0"/>
        </a:xfrm>
      </p:grpSpPr>
      <p:sp>
        <p:nvSpPr>
          <p:cNvPr name="Freeform 2" id="2"/>
          <p:cNvSpPr/>
          <p:nvPr/>
        </p:nvSpPr>
        <p:spPr>
          <a:xfrm flipH="false" flipV="false" rot="0">
            <a:off x="-1606543" y="-397854"/>
            <a:ext cx="4360578" cy="4114800"/>
          </a:xfrm>
          <a:custGeom>
            <a:avLst/>
            <a:gdLst/>
            <a:ahLst/>
            <a:cxnLst/>
            <a:rect r="r" b="b" t="t" l="l"/>
            <a:pathLst>
              <a:path h="4114800" w="4360578">
                <a:moveTo>
                  <a:pt x="0" y="0"/>
                </a:moveTo>
                <a:lnTo>
                  <a:pt x="4360578" y="0"/>
                </a:lnTo>
                <a:lnTo>
                  <a:pt x="43605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659925">
            <a:off x="14627618" y="-1060017"/>
            <a:ext cx="4745480" cy="4114800"/>
          </a:xfrm>
          <a:custGeom>
            <a:avLst/>
            <a:gdLst/>
            <a:ahLst/>
            <a:cxnLst/>
            <a:rect r="r" b="b" t="t" l="l"/>
            <a:pathLst>
              <a:path h="4114800" w="4745480">
                <a:moveTo>
                  <a:pt x="0" y="0"/>
                </a:moveTo>
                <a:lnTo>
                  <a:pt x="4745479" y="0"/>
                </a:lnTo>
                <a:lnTo>
                  <a:pt x="474547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00000">
            <a:off x="4316370" y="-2211614"/>
            <a:ext cx="9655259" cy="14710229"/>
          </a:xfrm>
          <a:custGeom>
            <a:avLst/>
            <a:gdLst/>
            <a:ahLst/>
            <a:cxnLst/>
            <a:rect r="r" b="b" t="t" l="l"/>
            <a:pathLst>
              <a:path h="14710229" w="9655259">
                <a:moveTo>
                  <a:pt x="9655260" y="0"/>
                </a:moveTo>
                <a:lnTo>
                  <a:pt x="0" y="0"/>
                </a:lnTo>
                <a:lnTo>
                  <a:pt x="0" y="14710228"/>
                </a:lnTo>
                <a:lnTo>
                  <a:pt x="9655260" y="14710228"/>
                </a:lnTo>
                <a:lnTo>
                  <a:pt x="965526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813874" y="6172200"/>
            <a:ext cx="3492436" cy="4114800"/>
          </a:xfrm>
          <a:custGeom>
            <a:avLst/>
            <a:gdLst/>
            <a:ahLst/>
            <a:cxnLst/>
            <a:rect r="r" b="b" t="t" l="l"/>
            <a:pathLst>
              <a:path h="4114800" w="3492436">
                <a:moveTo>
                  <a:pt x="0" y="0"/>
                </a:moveTo>
                <a:lnTo>
                  <a:pt x="3492436" y="0"/>
                </a:lnTo>
                <a:lnTo>
                  <a:pt x="34924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612816">
            <a:off x="-302998" y="6367592"/>
            <a:ext cx="1144663" cy="4114800"/>
          </a:xfrm>
          <a:custGeom>
            <a:avLst/>
            <a:gdLst/>
            <a:ahLst/>
            <a:cxnLst/>
            <a:rect r="r" b="b" t="t" l="l"/>
            <a:pathLst>
              <a:path h="4114800" w="1144663">
                <a:moveTo>
                  <a:pt x="0" y="0"/>
                </a:moveTo>
                <a:lnTo>
                  <a:pt x="1144663" y="0"/>
                </a:lnTo>
                <a:lnTo>
                  <a:pt x="114466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4818640" y="741757"/>
            <a:ext cx="8650721" cy="2270814"/>
          </a:xfrm>
          <a:custGeom>
            <a:avLst/>
            <a:gdLst/>
            <a:ahLst/>
            <a:cxnLst/>
            <a:rect r="r" b="b" t="t" l="l"/>
            <a:pathLst>
              <a:path h="2270814" w="8650721">
                <a:moveTo>
                  <a:pt x="0" y="0"/>
                </a:moveTo>
                <a:lnTo>
                  <a:pt x="8650720" y="0"/>
                </a:lnTo>
                <a:lnTo>
                  <a:pt x="8650720" y="2270814"/>
                </a:lnTo>
                <a:lnTo>
                  <a:pt x="0" y="227081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2954604" y="3726091"/>
            <a:ext cx="5890866" cy="5226804"/>
          </a:xfrm>
          <a:custGeom>
            <a:avLst/>
            <a:gdLst/>
            <a:ahLst/>
            <a:cxnLst/>
            <a:rect r="r" b="b" t="t" l="l"/>
            <a:pathLst>
              <a:path h="5226804" w="5890866">
                <a:moveTo>
                  <a:pt x="0" y="0"/>
                </a:moveTo>
                <a:lnTo>
                  <a:pt x="5890865" y="0"/>
                </a:lnTo>
                <a:lnTo>
                  <a:pt x="5890865" y="5226805"/>
                </a:lnTo>
                <a:lnTo>
                  <a:pt x="0" y="522680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9045494" y="3110247"/>
            <a:ext cx="7342066" cy="6514415"/>
          </a:xfrm>
          <a:custGeom>
            <a:avLst/>
            <a:gdLst/>
            <a:ahLst/>
            <a:cxnLst/>
            <a:rect r="r" b="b" t="t" l="l"/>
            <a:pathLst>
              <a:path h="6514415" w="7342066">
                <a:moveTo>
                  <a:pt x="0" y="0"/>
                </a:moveTo>
                <a:lnTo>
                  <a:pt x="7342067" y="0"/>
                </a:lnTo>
                <a:lnTo>
                  <a:pt x="7342067" y="6514415"/>
                </a:lnTo>
                <a:lnTo>
                  <a:pt x="0" y="651441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4429124" y="1242746"/>
            <a:ext cx="9429752" cy="1237429"/>
          </a:xfrm>
          <a:prstGeom prst="rect">
            <a:avLst/>
          </a:prstGeom>
        </p:spPr>
        <p:txBody>
          <a:bodyPr anchor="t" rtlCol="false" tIns="0" lIns="0" bIns="0" rIns="0">
            <a:spAutoFit/>
          </a:bodyPr>
          <a:lstStyle/>
          <a:p>
            <a:pPr algn="ctr">
              <a:lnSpc>
                <a:spcPts val="10020"/>
              </a:lnSpc>
            </a:pPr>
            <a:r>
              <a:rPr lang="en-US" sz="7157">
                <a:solidFill>
                  <a:srgbClr val="AF805A"/>
                </a:solidFill>
                <a:latin typeface="Lazydog"/>
                <a:ea typeface="Lazydog"/>
                <a:cs typeface="Lazydog"/>
                <a:sym typeface="Lazydog"/>
              </a:rPr>
              <a:t>caida de isabel</a:t>
            </a:r>
          </a:p>
        </p:txBody>
      </p:sp>
      <p:sp>
        <p:nvSpPr>
          <p:cNvPr name="TextBox 11" id="11"/>
          <p:cNvSpPr txBox="true"/>
          <p:nvPr/>
        </p:nvSpPr>
        <p:spPr>
          <a:xfrm rot="0">
            <a:off x="3316022" y="4012940"/>
            <a:ext cx="4717802" cy="4105910"/>
          </a:xfrm>
          <a:prstGeom prst="rect">
            <a:avLst/>
          </a:prstGeom>
        </p:spPr>
        <p:txBody>
          <a:bodyPr anchor="t" rtlCol="false" tIns="0" lIns="0" bIns="0" rIns="0">
            <a:spAutoFit/>
          </a:bodyPr>
          <a:lstStyle/>
          <a:p>
            <a:pPr algn="ctr">
              <a:lnSpc>
                <a:spcPts val="3639"/>
              </a:lnSpc>
              <a:spcBef>
                <a:spcPct val="0"/>
              </a:spcBef>
            </a:pPr>
            <a:r>
              <a:rPr lang="en-US" sz="2599">
                <a:solidFill>
                  <a:srgbClr val="2A1B15"/>
                </a:solidFill>
                <a:latin typeface="Glacial Indifference"/>
                <a:ea typeface="Glacial Indifference"/>
                <a:cs typeface="Glacial Indifference"/>
                <a:sym typeface="Glacial Indifference"/>
              </a:rPr>
              <a:t>Habían organizaciones revolucionarias en contra del gobierno de Isabel que se fueron aislando y aumentando la violencia. Isabel solo tenía un último intento, profundizar la política económica y la acción represiva que reclamaban los empresarios. </a:t>
            </a:r>
          </a:p>
        </p:txBody>
      </p:sp>
      <p:sp>
        <p:nvSpPr>
          <p:cNvPr name="TextBox 12" id="12"/>
          <p:cNvSpPr txBox="true"/>
          <p:nvPr/>
        </p:nvSpPr>
        <p:spPr>
          <a:xfrm rot="0">
            <a:off x="9843468" y="3395345"/>
            <a:ext cx="5451416" cy="5477510"/>
          </a:xfrm>
          <a:prstGeom prst="rect">
            <a:avLst/>
          </a:prstGeom>
        </p:spPr>
        <p:txBody>
          <a:bodyPr anchor="t" rtlCol="false" tIns="0" lIns="0" bIns="0" rIns="0">
            <a:spAutoFit/>
          </a:bodyPr>
          <a:lstStyle/>
          <a:p>
            <a:pPr algn="ctr">
              <a:lnSpc>
                <a:spcPts val="3639"/>
              </a:lnSpc>
            </a:pPr>
            <a:r>
              <a:rPr lang="en-US" sz="2599">
                <a:solidFill>
                  <a:srgbClr val="2A1B15"/>
                </a:solidFill>
                <a:latin typeface="Glacial Indifference"/>
                <a:ea typeface="Glacial Indifference"/>
                <a:cs typeface="Glacial Indifference"/>
                <a:sym typeface="Glacial Indifference"/>
              </a:rPr>
              <a:t>Sin embargo, todo eso no hizo mas que demostrar que el gobierno de Isabel no era factible. </a:t>
            </a:r>
          </a:p>
          <a:p>
            <a:pPr algn="ctr">
              <a:lnSpc>
                <a:spcPts val="3639"/>
              </a:lnSpc>
              <a:spcBef>
                <a:spcPct val="0"/>
              </a:spcBef>
            </a:pPr>
            <a:r>
              <a:rPr lang="en-US" sz="2599">
                <a:solidFill>
                  <a:srgbClr val="2A1B15"/>
                </a:solidFill>
                <a:latin typeface="Glacial Indifference"/>
                <a:ea typeface="Glacial Indifference"/>
                <a:cs typeface="Glacial Indifference"/>
                <a:sym typeface="Glacial Indifference"/>
              </a:rPr>
              <a:t>La pasividad de la CGT, la incapacidad de los partidos políticos para armar un frente sólido ante los golpistas y una opinión pública que anunciaba la inminecncia del golpe miliar habilitaron la entrada: el 24 de marzo de 1967 las Fuerzan Armadas interrumpieron en el ciclo institucional e instauraron una dictadura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BADAED"/>
        </a:solidFill>
      </p:bgPr>
    </p:bg>
    <p:spTree>
      <p:nvGrpSpPr>
        <p:cNvPr id="1" name=""/>
        <p:cNvGrpSpPr/>
        <p:nvPr/>
      </p:nvGrpSpPr>
      <p:grpSpPr>
        <a:xfrm>
          <a:off x="0" y="0"/>
          <a:ext cx="0" cy="0"/>
          <a:chOff x="0" y="0"/>
          <a:chExt cx="0" cy="0"/>
        </a:xfrm>
      </p:grpSpPr>
      <p:sp>
        <p:nvSpPr>
          <p:cNvPr name="Freeform 2" id="2"/>
          <p:cNvSpPr/>
          <p:nvPr/>
        </p:nvSpPr>
        <p:spPr>
          <a:xfrm flipH="false" flipV="false" rot="0">
            <a:off x="-1606543" y="-397854"/>
            <a:ext cx="4360578" cy="4114800"/>
          </a:xfrm>
          <a:custGeom>
            <a:avLst/>
            <a:gdLst/>
            <a:ahLst/>
            <a:cxnLst/>
            <a:rect r="r" b="b" t="t" l="l"/>
            <a:pathLst>
              <a:path h="4114800" w="4360578">
                <a:moveTo>
                  <a:pt x="0" y="0"/>
                </a:moveTo>
                <a:lnTo>
                  <a:pt x="4360578" y="0"/>
                </a:lnTo>
                <a:lnTo>
                  <a:pt x="43605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659925">
            <a:off x="14627618" y="-1060017"/>
            <a:ext cx="4745480" cy="4114800"/>
          </a:xfrm>
          <a:custGeom>
            <a:avLst/>
            <a:gdLst/>
            <a:ahLst/>
            <a:cxnLst/>
            <a:rect r="r" b="b" t="t" l="l"/>
            <a:pathLst>
              <a:path h="4114800" w="4745480">
                <a:moveTo>
                  <a:pt x="0" y="0"/>
                </a:moveTo>
                <a:lnTo>
                  <a:pt x="4745479" y="0"/>
                </a:lnTo>
                <a:lnTo>
                  <a:pt x="474547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00000">
            <a:off x="4316370" y="-2211614"/>
            <a:ext cx="9655259" cy="14710229"/>
          </a:xfrm>
          <a:custGeom>
            <a:avLst/>
            <a:gdLst/>
            <a:ahLst/>
            <a:cxnLst/>
            <a:rect r="r" b="b" t="t" l="l"/>
            <a:pathLst>
              <a:path h="14710229" w="9655259">
                <a:moveTo>
                  <a:pt x="9655260" y="0"/>
                </a:moveTo>
                <a:lnTo>
                  <a:pt x="0" y="0"/>
                </a:lnTo>
                <a:lnTo>
                  <a:pt x="0" y="14710228"/>
                </a:lnTo>
                <a:lnTo>
                  <a:pt x="9655260" y="14710228"/>
                </a:lnTo>
                <a:lnTo>
                  <a:pt x="965526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813874" y="6172200"/>
            <a:ext cx="3492436" cy="4114800"/>
          </a:xfrm>
          <a:custGeom>
            <a:avLst/>
            <a:gdLst/>
            <a:ahLst/>
            <a:cxnLst/>
            <a:rect r="r" b="b" t="t" l="l"/>
            <a:pathLst>
              <a:path h="4114800" w="3492436">
                <a:moveTo>
                  <a:pt x="0" y="0"/>
                </a:moveTo>
                <a:lnTo>
                  <a:pt x="3492436" y="0"/>
                </a:lnTo>
                <a:lnTo>
                  <a:pt x="34924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612816">
            <a:off x="-302998" y="6367592"/>
            <a:ext cx="1144663" cy="4114800"/>
          </a:xfrm>
          <a:custGeom>
            <a:avLst/>
            <a:gdLst/>
            <a:ahLst/>
            <a:cxnLst/>
            <a:rect r="r" b="b" t="t" l="l"/>
            <a:pathLst>
              <a:path h="4114800" w="1144663">
                <a:moveTo>
                  <a:pt x="0" y="0"/>
                </a:moveTo>
                <a:lnTo>
                  <a:pt x="1144663" y="0"/>
                </a:lnTo>
                <a:lnTo>
                  <a:pt x="114466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7" id="7"/>
          <p:cNvGrpSpPr>
            <a:grpSpLocks noChangeAspect="true"/>
          </p:cNvGrpSpPr>
          <p:nvPr/>
        </p:nvGrpSpPr>
        <p:grpSpPr>
          <a:xfrm rot="0">
            <a:off x="3474665" y="1028700"/>
            <a:ext cx="11338670" cy="8229600"/>
            <a:chOff x="0" y="0"/>
            <a:chExt cx="2899410" cy="2104390"/>
          </a:xfrm>
        </p:grpSpPr>
        <p:sp>
          <p:nvSpPr>
            <p:cNvPr name="Freeform 8" id="8"/>
            <p:cNvSpPr/>
            <p:nvPr/>
          </p:nvSpPr>
          <p:spPr>
            <a:xfrm flipH="false" flipV="false" rot="0">
              <a:off x="13970" y="-1270"/>
              <a:ext cx="2903220" cy="2115820"/>
            </a:xfrm>
            <a:custGeom>
              <a:avLst/>
              <a:gdLst/>
              <a:ahLst/>
              <a:cxnLst/>
              <a:rect r="r" b="b" t="t" l="l"/>
              <a:pathLst>
                <a:path h="2115820" w="29032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12"/>
              <a:stretch>
                <a:fillRect l="-15033" t="0" r="-15033" b="0"/>
              </a:stretch>
            </a:blipFill>
          </p:spPr>
        </p:sp>
      </p:grpSp>
      <p:sp>
        <p:nvSpPr>
          <p:cNvPr name="Freeform 9" id="9"/>
          <p:cNvSpPr/>
          <p:nvPr/>
        </p:nvSpPr>
        <p:spPr>
          <a:xfrm flipH="false" flipV="false" rot="0">
            <a:off x="11898592" y="8482394"/>
            <a:ext cx="5911662" cy="1551811"/>
          </a:xfrm>
          <a:custGeom>
            <a:avLst/>
            <a:gdLst/>
            <a:ahLst/>
            <a:cxnLst/>
            <a:rect r="r" b="b" t="t" l="l"/>
            <a:pathLst>
              <a:path h="1551811" w="5911662">
                <a:moveTo>
                  <a:pt x="0" y="0"/>
                </a:moveTo>
                <a:lnTo>
                  <a:pt x="5911662" y="0"/>
                </a:lnTo>
                <a:lnTo>
                  <a:pt x="5911662" y="1551812"/>
                </a:lnTo>
                <a:lnTo>
                  <a:pt x="0" y="155181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0" id="10"/>
          <p:cNvSpPr txBox="true"/>
          <p:nvPr/>
        </p:nvSpPr>
        <p:spPr>
          <a:xfrm rot="0">
            <a:off x="12242545" y="8742035"/>
            <a:ext cx="5223757" cy="984906"/>
          </a:xfrm>
          <a:prstGeom prst="rect">
            <a:avLst/>
          </a:prstGeom>
        </p:spPr>
        <p:txBody>
          <a:bodyPr anchor="t" rtlCol="false" tIns="0" lIns="0" bIns="0" rIns="0">
            <a:spAutoFit/>
          </a:bodyPr>
          <a:lstStyle/>
          <a:p>
            <a:pPr algn="ctr">
              <a:lnSpc>
                <a:spcPts val="3988"/>
              </a:lnSpc>
            </a:pPr>
            <a:r>
              <a:rPr lang="en-US" sz="2849">
                <a:solidFill>
                  <a:srgbClr val="2A1B15"/>
                </a:solidFill>
                <a:latin typeface="Glacial Indifference"/>
                <a:ea typeface="Glacial Indifference"/>
                <a:cs typeface="Glacial Indifference"/>
                <a:sym typeface="Glacial Indifference"/>
              </a:rPr>
              <a:t>Agrega un pie de foto </a:t>
            </a:r>
          </a:p>
          <a:p>
            <a:pPr algn="ctr">
              <a:lnSpc>
                <a:spcPts val="3988"/>
              </a:lnSpc>
            </a:pPr>
            <a:r>
              <a:rPr lang="en-US" sz="2849">
                <a:solidFill>
                  <a:srgbClr val="2A1B15"/>
                </a:solidFill>
                <a:latin typeface="Glacial Indifference"/>
                <a:ea typeface="Glacial Indifference"/>
                <a:cs typeface="Glacial Indifference"/>
                <a:sym typeface="Glacial Indifference"/>
              </a:rPr>
              <a:t>o descripción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BADAED"/>
        </a:solidFill>
      </p:bgPr>
    </p:bg>
    <p:spTree>
      <p:nvGrpSpPr>
        <p:cNvPr id="1" name=""/>
        <p:cNvGrpSpPr/>
        <p:nvPr/>
      </p:nvGrpSpPr>
      <p:grpSpPr>
        <a:xfrm>
          <a:off x="0" y="0"/>
          <a:ext cx="0" cy="0"/>
          <a:chOff x="0" y="0"/>
          <a:chExt cx="0" cy="0"/>
        </a:xfrm>
      </p:grpSpPr>
      <p:sp>
        <p:nvSpPr>
          <p:cNvPr name="Freeform 2" id="2"/>
          <p:cNvSpPr/>
          <p:nvPr/>
        </p:nvSpPr>
        <p:spPr>
          <a:xfrm flipH="false" flipV="false" rot="0">
            <a:off x="-1606543" y="-397854"/>
            <a:ext cx="4360578" cy="4114800"/>
          </a:xfrm>
          <a:custGeom>
            <a:avLst/>
            <a:gdLst/>
            <a:ahLst/>
            <a:cxnLst/>
            <a:rect r="r" b="b" t="t" l="l"/>
            <a:pathLst>
              <a:path h="4114800" w="4360578">
                <a:moveTo>
                  <a:pt x="0" y="0"/>
                </a:moveTo>
                <a:lnTo>
                  <a:pt x="4360578" y="0"/>
                </a:lnTo>
                <a:lnTo>
                  <a:pt x="43605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659925">
            <a:off x="14627618" y="-1060017"/>
            <a:ext cx="4745480" cy="4114800"/>
          </a:xfrm>
          <a:custGeom>
            <a:avLst/>
            <a:gdLst/>
            <a:ahLst/>
            <a:cxnLst/>
            <a:rect r="r" b="b" t="t" l="l"/>
            <a:pathLst>
              <a:path h="4114800" w="4745480">
                <a:moveTo>
                  <a:pt x="0" y="0"/>
                </a:moveTo>
                <a:lnTo>
                  <a:pt x="4745479" y="0"/>
                </a:lnTo>
                <a:lnTo>
                  <a:pt x="474547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00000">
            <a:off x="4316370" y="-2211614"/>
            <a:ext cx="9655259" cy="14710229"/>
          </a:xfrm>
          <a:custGeom>
            <a:avLst/>
            <a:gdLst/>
            <a:ahLst/>
            <a:cxnLst/>
            <a:rect r="r" b="b" t="t" l="l"/>
            <a:pathLst>
              <a:path h="14710229" w="9655259">
                <a:moveTo>
                  <a:pt x="9655260" y="0"/>
                </a:moveTo>
                <a:lnTo>
                  <a:pt x="0" y="0"/>
                </a:lnTo>
                <a:lnTo>
                  <a:pt x="0" y="14710228"/>
                </a:lnTo>
                <a:lnTo>
                  <a:pt x="9655260" y="14710228"/>
                </a:lnTo>
                <a:lnTo>
                  <a:pt x="965526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813874" y="6172200"/>
            <a:ext cx="3492436" cy="4114800"/>
          </a:xfrm>
          <a:custGeom>
            <a:avLst/>
            <a:gdLst/>
            <a:ahLst/>
            <a:cxnLst/>
            <a:rect r="r" b="b" t="t" l="l"/>
            <a:pathLst>
              <a:path h="4114800" w="3492436">
                <a:moveTo>
                  <a:pt x="0" y="0"/>
                </a:moveTo>
                <a:lnTo>
                  <a:pt x="3492436" y="0"/>
                </a:lnTo>
                <a:lnTo>
                  <a:pt x="34924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612816">
            <a:off x="-302998" y="6367592"/>
            <a:ext cx="1144663" cy="4114800"/>
          </a:xfrm>
          <a:custGeom>
            <a:avLst/>
            <a:gdLst/>
            <a:ahLst/>
            <a:cxnLst/>
            <a:rect r="r" b="b" t="t" l="l"/>
            <a:pathLst>
              <a:path h="4114800" w="1144663">
                <a:moveTo>
                  <a:pt x="0" y="0"/>
                </a:moveTo>
                <a:lnTo>
                  <a:pt x="1144663" y="0"/>
                </a:lnTo>
                <a:lnTo>
                  <a:pt x="114466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4692229" y="602988"/>
            <a:ext cx="9025802" cy="2369273"/>
          </a:xfrm>
          <a:custGeom>
            <a:avLst/>
            <a:gdLst/>
            <a:ahLst/>
            <a:cxnLst/>
            <a:rect r="r" b="b" t="t" l="l"/>
            <a:pathLst>
              <a:path h="2369273" w="9025802">
                <a:moveTo>
                  <a:pt x="0" y="0"/>
                </a:moveTo>
                <a:lnTo>
                  <a:pt x="9025802" y="0"/>
                </a:lnTo>
                <a:lnTo>
                  <a:pt x="9025802" y="2369273"/>
                </a:lnTo>
                <a:lnTo>
                  <a:pt x="0" y="236927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2525943" y="3413885"/>
            <a:ext cx="4332573" cy="6320730"/>
          </a:xfrm>
          <a:custGeom>
            <a:avLst/>
            <a:gdLst/>
            <a:ahLst/>
            <a:cxnLst/>
            <a:rect r="r" b="b" t="t" l="l"/>
            <a:pathLst>
              <a:path h="6320730" w="4332573">
                <a:moveTo>
                  <a:pt x="0" y="0"/>
                </a:moveTo>
                <a:lnTo>
                  <a:pt x="4332573" y="0"/>
                </a:lnTo>
                <a:lnTo>
                  <a:pt x="4332573" y="6320730"/>
                </a:lnTo>
                <a:lnTo>
                  <a:pt x="0" y="632073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7229291" y="3385310"/>
            <a:ext cx="4141883" cy="6042535"/>
          </a:xfrm>
          <a:custGeom>
            <a:avLst/>
            <a:gdLst/>
            <a:ahLst/>
            <a:cxnLst/>
            <a:rect r="r" b="b" t="t" l="l"/>
            <a:pathLst>
              <a:path h="6042535" w="4141883">
                <a:moveTo>
                  <a:pt x="0" y="0"/>
                </a:moveTo>
                <a:lnTo>
                  <a:pt x="4141883" y="0"/>
                </a:lnTo>
                <a:lnTo>
                  <a:pt x="4141883" y="6042535"/>
                </a:lnTo>
                <a:lnTo>
                  <a:pt x="0" y="604253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0" id="10"/>
          <p:cNvSpPr txBox="true"/>
          <p:nvPr/>
        </p:nvSpPr>
        <p:spPr>
          <a:xfrm rot="0">
            <a:off x="2382045" y="1027217"/>
            <a:ext cx="13646171" cy="1318885"/>
          </a:xfrm>
          <a:prstGeom prst="rect">
            <a:avLst/>
          </a:prstGeom>
        </p:spPr>
        <p:txBody>
          <a:bodyPr anchor="t" rtlCol="false" tIns="0" lIns="0" bIns="0" rIns="0">
            <a:spAutoFit/>
          </a:bodyPr>
          <a:lstStyle/>
          <a:p>
            <a:pPr algn="ctr">
              <a:lnSpc>
                <a:spcPts val="10780"/>
              </a:lnSpc>
            </a:pPr>
            <a:r>
              <a:rPr lang="en-US" sz="7700">
                <a:solidFill>
                  <a:srgbClr val="AF805A"/>
                </a:solidFill>
                <a:latin typeface="Lazydog"/>
                <a:ea typeface="Lazydog"/>
                <a:cs typeface="Lazydog"/>
                <a:sym typeface="Lazydog"/>
              </a:rPr>
              <a:t>un nuevo régimen</a:t>
            </a:r>
          </a:p>
        </p:txBody>
      </p:sp>
      <p:sp>
        <p:nvSpPr>
          <p:cNvPr name="TextBox 11" id="11"/>
          <p:cNvSpPr txBox="true"/>
          <p:nvPr/>
        </p:nvSpPr>
        <p:spPr>
          <a:xfrm rot="0">
            <a:off x="2819366" y="3456940"/>
            <a:ext cx="3580901" cy="5999480"/>
          </a:xfrm>
          <a:prstGeom prst="rect">
            <a:avLst/>
          </a:prstGeom>
        </p:spPr>
        <p:txBody>
          <a:bodyPr anchor="t" rtlCol="false" tIns="0" lIns="0" bIns="0" rIns="0">
            <a:spAutoFit/>
          </a:bodyPr>
          <a:lstStyle/>
          <a:p>
            <a:pPr algn="ctr">
              <a:lnSpc>
                <a:spcPts val="3220"/>
              </a:lnSpc>
            </a:pPr>
            <a:r>
              <a:rPr lang="en-US" sz="2300">
                <a:solidFill>
                  <a:srgbClr val="2A1B15"/>
                </a:solidFill>
                <a:latin typeface="Glacial Indifference"/>
                <a:ea typeface="Glacial Indifference"/>
                <a:cs typeface="Glacial Indifference"/>
                <a:sym typeface="Glacial Indifference"/>
              </a:rPr>
              <a:t>Según los golpistas era necesario llevar a cabo una reorganización del Estado y la sociedad, que permitiera superar el caos, el desorden, la corrupción y la demagogia.</a:t>
            </a:r>
          </a:p>
          <a:p>
            <a:pPr algn="ctr">
              <a:lnSpc>
                <a:spcPts val="3220"/>
              </a:lnSpc>
              <a:spcBef>
                <a:spcPct val="0"/>
              </a:spcBef>
            </a:pPr>
            <a:r>
              <a:rPr lang="en-US" sz="2300">
                <a:solidFill>
                  <a:srgbClr val="2A1B15"/>
                </a:solidFill>
                <a:latin typeface="Glacial Indifference"/>
                <a:ea typeface="Glacial Indifference"/>
                <a:cs typeface="Glacial Indifference"/>
                <a:sym typeface="Glacial Indifference"/>
              </a:rPr>
              <a:t>El camino para lograrlo era el tránsito de un proceso sin plazos, sino con objetivos: restituir los valores esenciales del Estado, erradicar la subversión y promover el desarrollo económico</a:t>
            </a:r>
          </a:p>
        </p:txBody>
      </p:sp>
      <p:sp>
        <p:nvSpPr>
          <p:cNvPr name="TextBox 12" id="12"/>
          <p:cNvSpPr txBox="true"/>
          <p:nvPr/>
        </p:nvSpPr>
        <p:spPr>
          <a:xfrm rot="0">
            <a:off x="7401697" y="3667413"/>
            <a:ext cx="3632477" cy="5020310"/>
          </a:xfrm>
          <a:prstGeom prst="rect">
            <a:avLst/>
          </a:prstGeom>
        </p:spPr>
        <p:txBody>
          <a:bodyPr anchor="t" rtlCol="false" tIns="0" lIns="0" bIns="0" rIns="0">
            <a:spAutoFit/>
          </a:bodyPr>
          <a:lstStyle/>
          <a:p>
            <a:pPr algn="ctr">
              <a:lnSpc>
                <a:spcPts val="3639"/>
              </a:lnSpc>
            </a:pPr>
            <a:r>
              <a:rPr lang="en-US" sz="2599">
                <a:solidFill>
                  <a:srgbClr val="2A1B15"/>
                </a:solidFill>
                <a:latin typeface="Glacial Indifference"/>
                <a:ea typeface="Glacial Indifference"/>
                <a:cs typeface="Glacial Indifference"/>
                <a:sym typeface="Glacial Indifference"/>
              </a:rPr>
              <a:t>Desde ese momento la Junta se atribuyó poderes ilimitados, significó la supresión del Estado de derecho. Se decretó la suspensión de toda actividad política. </a:t>
            </a:r>
          </a:p>
          <a:p>
            <a:pPr algn="ctr">
              <a:lnSpc>
                <a:spcPts val="3639"/>
              </a:lnSpc>
              <a:spcBef>
                <a:spcPct val="0"/>
              </a:spcBef>
            </a:pPr>
            <a:r>
              <a:rPr lang="en-US" sz="2599">
                <a:solidFill>
                  <a:srgbClr val="2A1B15"/>
                </a:solidFill>
                <a:latin typeface="Glacial Indifference"/>
                <a:ea typeface="Glacial Indifference"/>
                <a:cs typeface="Glacial Indifference"/>
                <a:sym typeface="Glacial Indifference"/>
              </a:rPr>
              <a:t>La Junta también dictó un Estatuto para el Proceso de Reorganización Nacional</a:t>
            </a:r>
          </a:p>
        </p:txBody>
      </p:sp>
      <p:sp>
        <p:nvSpPr>
          <p:cNvPr name="Freeform 13" id="13"/>
          <p:cNvSpPr/>
          <p:nvPr/>
        </p:nvSpPr>
        <p:spPr>
          <a:xfrm flipH="false" flipV="false" rot="0">
            <a:off x="11657543" y="3296315"/>
            <a:ext cx="4332573" cy="6320730"/>
          </a:xfrm>
          <a:custGeom>
            <a:avLst/>
            <a:gdLst/>
            <a:ahLst/>
            <a:cxnLst/>
            <a:rect r="r" b="b" t="t" l="l"/>
            <a:pathLst>
              <a:path h="6320730" w="4332573">
                <a:moveTo>
                  <a:pt x="0" y="0"/>
                </a:moveTo>
                <a:lnTo>
                  <a:pt x="4332572" y="0"/>
                </a:lnTo>
                <a:lnTo>
                  <a:pt x="4332572" y="6320730"/>
                </a:lnTo>
                <a:lnTo>
                  <a:pt x="0" y="632073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4" id="14"/>
          <p:cNvSpPr txBox="true"/>
          <p:nvPr/>
        </p:nvSpPr>
        <p:spPr>
          <a:xfrm rot="0">
            <a:off x="11837199" y="3695988"/>
            <a:ext cx="3819026" cy="5020310"/>
          </a:xfrm>
          <a:prstGeom prst="rect">
            <a:avLst/>
          </a:prstGeom>
        </p:spPr>
        <p:txBody>
          <a:bodyPr anchor="t" rtlCol="false" tIns="0" lIns="0" bIns="0" rIns="0">
            <a:spAutoFit/>
          </a:bodyPr>
          <a:lstStyle/>
          <a:p>
            <a:pPr algn="ctr">
              <a:lnSpc>
                <a:spcPts val="3639"/>
              </a:lnSpc>
              <a:spcBef>
                <a:spcPct val="0"/>
              </a:spcBef>
            </a:pPr>
            <a:r>
              <a:rPr lang="en-US" sz="2599">
                <a:solidFill>
                  <a:srgbClr val="2A1B15"/>
                </a:solidFill>
                <a:latin typeface="Glacial Indifference"/>
                <a:ea typeface="Glacial Indifference"/>
                <a:cs typeface="Glacial Indifference"/>
                <a:sym typeface="Glacial Indifference"/>
              </a:rPr>
              <a:t>Los militares estaban convencidos de que mediantes las detenciones y los juicios no lograrían quebrar las organizaciones armadas. Elaboraron un plan que incluía la utilización de métodos terroristas e iegales por parte de instituciones públicas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BADAED"/>
        </a:solidFill>
      </p:bgPr>
    </p:bg>
    <p:spTree>
      <p:nvGrpSpPr>
        <p:cNvPr id="1" name=""/>
        <p:cNvGrpSpPr/>
        <p:nvPr/>
      </p:nvGrpSpPr>
      <p:grpSpPr>
        <a:xfrm>
          <a:off x="0" y="0"/>
          <a:ext cx="0" cy="0"/>
          <a:chOff x="0" y="0"/>
          <a:chExt cx="0" cy="0"/>
        </a:xfrm>
      </p:grpSpPr>
      <p:sp>
        <p:nvSpPr>
          <p:cNvPr name="Freeform 2" id="2"/>
          <p:cNvSpPr/>
          <p:nvPr/>
        </p:nvSpPr>
        <p:spPr>
          <a:xfrm flipH="false" flipV="false" rot="0">
            <a:off x="-1606543" y="-397854"/>
            <a:ext cx="4360578" cy="4114800"/>
          </a:xfrm>
          <a:custGeom>
            <a:avLst/>
            <a:gdLst/>
            <a:ahLst/>
            <a:cxnLst/>
            <a:rect r="r" b="b" t="t" l="l"/>
            <a:pathLst>
              <a:path h="4114800" w="4360578">
                <a:moveTo>
                  <a:pt x="0" y="0"/>
                </a:moveTo>
                <a:lnTo>
                  <a:pt x="4360578" y="0"/>
                </a:lnTo>
                <a:lnTo>
                  <a:pt x="43605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659925">
            <a:off x="14627618" y="-1060017"/>
            <a:ext cx="4745480" cy="4114800"/>
          </a:xfrm>
          <a:custGeom>
            <a:avLst/>
            <a:gdLst/>
            <a:ahLst/>
            <a:cxnLst/>
            <a:rect r="r" b="b" t="t" l="l"/>
            <a:pathLst>
              <a:path h="4114800" w="4745480">
                <a:moveTo>
                  <a:pt x="0" y="0"/>
                </a:moveTo>
                <a:lnTo>
                  <a:pt x="4745479" y="0"/>
                </a:lnTo>
                <a:lnTo>
                  <a:pt x="474547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00000">
            <a:off x="4316370" y="-2211614"/>
            <a:ext cx="9655259" cy="14710229"/>
          </a:xfrm>
          <a:custGeom>
            <a:avLst/>
            <a:gdLst/>
            <a:ahLst/>
            <a:cxnLst/>
            <a:rect r="r" b="b" t="t" l="l"/>
            <a:pathLst>
              <a:path h="14710229" w="9655259">
                <a:moveTo>
                  <a:pt x="9655260" y="0"/>
                </a:moveTo>
                <a:lnTo>
                  <a:pt x="0" y="0"/>
                </a:lnTo>
                <a:lnTo>
                  <a:pt x="0" y="14710228"/>
                </a:lnTo>
                <a:lnTo>
                  <a:pt x="9655260" y="14710228"/>
                </a:lnTo>
                <a:lnTo>
                  <a:pt x="965526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813874" y="6172200"/>
            <a:ext cx="3492436" cy="4114800"/>
          </a:xfrm>
          <a:custGeom>
            <a:avLst/>
            <a:gdLst/>
            <a:ahLst/>
            <a:cxnLst/>
            <a:rect r="r" b="b" t="t" l="l"/>
            <a:pathLst>
              <a:path h="4114800" w="3492436">
                <a:moveTo>
                  <a:pt x="0" y="0"/>
                </a:moveTo>
                <a:lnTo>
                  <a:pt x="3492436" y="0"/>
                </a:lnTo>
                <a:lnTo>
                  <a:pt x="34924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612816">
            <a:off x="-302998" y="6367592"/>
            <a:ext cx="1144663" cy="4114800"/>
          </a:xfrm>
          <a:custGeom>
            <a:avLst/>
            <a:gdLst/>
            <a:ahLst/>
            <a:cxnLst/>
            <a:rect r="r" b="b" t="t" l="l"/>
            <a:pathLst>
              <a:path h="4114800" w="1144663">
                <a:moveTo>
                  <a:pt x="0" y="0"/>
                </a:moveTo>
                <a:lnTo>
                  <a:pt x="1144663" y="0"/>
                </a:lnTo>
                <a:lnTo>
                  <a:pt x="114466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4818640" y="741757"/>
            <a:ext cx="8650721" cy="2270814"/>
          </a:xfrm>
          <a:custGeom>
            <a:avLst/>
            <a:gdLst/>
            <a:ahLst/>
            <a:cxnLst/>
            <a:rect r="r" b="b" t="t" l="l"/>
            <a:pathLst>
              <a:path h="2270814" w="8650721">
                <a:moveTo>
                  <a:pt x="0" y="0"/>
                </a:moveTo>
                <a:lnTo>
                  <a:pt x="8650720" y="0"/>
                </a:lnTo>
                <a:lnTo>
                  <a:pt x="8650720" y="2270814"/>
                </a:lnTo>
                <a:lnTo>
                  <a:pt x="0" y="227081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5400000">
            <a:off x="6196965" y="-716988"/>
            <a:ext cx="5761866" cy="13778375"/>
          </a:xfrm>
          <a:custGeom>
            <a:avLst/>
            <a:gdLst/>
            <a:ahLst/>
            <a:cxnLst/>
            <a:rect r="r" b="b" t="t" l="l"/>
            <a:pathLst>
              <a:path h="13778375" w="5761866">
                <a:moveTo>
                  <a:pt x="0" y="0"/>
                </a:moveTo>
                <a:lnTo>
                  <a:pt x="5761866" y="0"/>
                </a:lnTo>
                <a:lnTo>
                  <a:pt x="5761866" y="13778376"/>
                </a:lnTo>
                <a:lnTo>
                  <a:pt x="0" y="13778376"/>
                </a:lnTo>
                <a:lnTo>
                  <a:pt x="0" y="0"/>
                </a:lnTo>
                <a:close/>
              </a:path>
            </a:pathLst>
          </a:custGeom>
          <a:blipFill>
            <a:blip r:embed="rId14">
              <a:alphaModFix amt="70000"/>
              <a:extLst>
                <a:ext uri="{96DAC541-7B7A-43D3-8B79-37D633B846F1}">
                  <asvg:svgBlip xmlns:asvg="http://schemas.microsoft.com/office/drawing/2016/SVG/main" r:embed="rId15"/>
                </a:ext>
              </a:extLst>
            </a:blip>
            <a:stretch>
              <a:fillRect l="0" t="0" r="0" b="0"/>
            </a:stretch>
          </a:blipFill>
        </p:spPr>
      </p:sp>
      <p:sp>
        <p:nvSpPr>
          <p:cNvPr name="TextBox 9" id="9"/>
          <p:cNvSpPr txBox="true"/>
          <p:nvPr/>
        </p:nvSpPr>
        <p:spPr>
          <a:xfrm rot="0">
            <a:off x="2320915" y="998642"/>
            <a:ext cx="13646171" cy="1576069"/>
          </a:xfrm>
          <a:prstGeom prst="rect">
            <a:avLst/>
          </a:prstGeom>
        </p:spPr>
        <p:txBody>
          <a:bodyPr anchor="t" rtlCol="false" tIns="0" lIns="0" bIns="0" rIns="0">
            <a:spAutoFit/>
          </a:bodyPr>
          <a:lstStyle/>
          <a:p>
            <a:pPr algn="ctr">
              <a:lnSpc>
                <a:spcPts val="12880"/>
              </a:lnSpc>
            </a:pPr>
            <a:r>
              <a:rPr lang="en-US" sz="9200">
                <a:solidFill>
                  <a:srgbClr val="AF805A"/>
                </a:solidFill>
                <a:latin typeface="Lazydog"/>
                <a:ea typeface="Lazydog"/>
                <a:cs typeface="Lazydog"/>
                <a:sym typeface="Lazydog"/>
              </a:rPr>
              <a:t>economía</a:t>
            </a:r>
          </a:p>
        </p:txBody>
      </p:sp>
      <p:sp>
        <p:nvSpPr>
          <p:cNvPr name="TextBox 10" id="10"/>
          <p:cNvSpPr txBox="true"/>
          <p:nvPr/>
        </p:nvSpPr>
        <p:spPr>
          <a:xfrm rot="0">
            <a:off x="3216845" y="4112198"/>
            <a:ext cx="12387709" cy="4874260"/>
          </a:xfrm>
          <a:prstGeom prst="rect">
            <a:avLst/>
          </a:prstGeom>
        </p:spPr>
        <p:txBody>
          <a:bodyPr anchor="t" rtlCol="false" tIns="0" lIns="0" bIns="0" rIns="0">
            <a:spAutoFit/>
          </a:bodyPr>
          <a:lstStyle/>
          <a:p>
            <a:pPr algn="ctr">
              <a:lnSpc>
                <a:spcPts val="4340"/>
              </a:lnSpc>
            </a:pPr>
            <a:r>
              <a:rPr lang="en-US" sz="3100">
                <a:solidFill>
                  <a:srgbClr val="405D70"/>
                </a:solidFill>
                <a:latin typeface="Glacial Indifference"/>
                <a:ea typeface="Glacial Indifference"/>
                <a:cs typeface="Glacial Indifference"/>
                <a:sym typeface="Glacial Indifference"/>
              </a:rPr>
              <a:t>Martínez de Hoz, ministro de Economía, para detener la inflación utilizó la receta del liberalismo: había que reducir el déficit fiscal e impedir los aumentos de salarios; pero se quitaron los controles de precios del período anterior. Para beneficiar a las clases altas, se rebajaron los impuestos directos y se generalizó el IVA. Se transfirieron escuelas primarias y hospitales a las provinicas, y se les redujo el aporte del Tesoro Nacional. Un aspecto clave fue la apertura de las importaciones, trajo como pretexto que había que aumentar la eficencia de la industria para adaptarse a las exigencias del mercado internacional.</a:t>
            </a:r>
          </a:p>
        </p:txBody>
      </p:sp>
      <p:sp>
        <p:nvSpPr>
          <p:cNvPr name="Freeform 11" id="11"/>
          <p:cNvSpPr/>
          <p:nvPr/>
        </p:nvSpPr>
        <p:spPr>
          <a:xfrm flipH="false" flipV="false" rot="0">
            <a:off x="15076535" y="3300792"/>
            <a:ext cx="1264466" cy="1403014"/>
          </a:xfrm>
          <a:custGeom>
            <a:avLst/>
            <a:gdLst/>
            <a:ahLst/>
            <a:cxnLst/>
            <a:rect r="r" b="b" t="t" l="l"/>
            <a:pathLst>
              <a:path h="1403014" w="1264466">
                <a:moveTo>
                  <a:pt x="0" y="0"/>
                </a:moveTo>
                <a:lnTo>
                  <a:pt x="1264466" y="0"/>
                </a:lnTo>
                <a:lnTo>
                  <a:pt x="1264466" y="1403014"/>
                </a:lnTo>
                <a:lnTo>
                  <a:pt x="0" y="140301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10800000">
            <a:off x="2320915" y="7905832"/>
            <a:ext cx="1264466" cy="1403014"/>
          </a:xfrm>
          <a:custGeom>
            <a:avLst/>
            <a:gdLst/>
            <a:ahLst/>
            <a:cxnLst/>
            <a:rect r="r" b="b" t="t" l="l"/>
            <a:pathLst>
              <a:path h="1403014" w="1264466">
                <a:moveTo>
                  <a:pt x="0" y="0"/>
                </a:moveTo>
                <a:lnTo>
                  <a:pt x="1264466" y="0"/>
                </a:lnTo>
                <a:lnTo>
                  <a:pt x="1264466" y="1403014"/>
                </a:lnTo>
                <a:lnTo>
                  <a:pt x="0" y="140301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BADAED"/>
        </a:solidFill>
      </p:bgPr>
    </p:bg>
    <p:spTree>
      <p:nvGrpSpPr>
        <p:cNvPr id="1" name=""/>
        <p:cNvGrpSpPr/>
        <p:nvPr/>
      </p:nvGrpSpPr>
      <p:grpSpPr>
        <a:xfrm>
          <a:off x="0" y="0"/>
          <a:ext cx="0" cy="0"/>
          <a:chOff x="0" y="0"/>
          <a:chExt cx="0" cy="0"/>
        </a:xfrm>
      </p:grpSpPr>
      <p:sp>
        <p:nvSpPr>
          <p:cNvPr name="Freeform 2" id="2"/>
          <p:cNvSpPr/>
          <p:nvPr/>
        </p:nvSpPr>
        <p:spPr>
          <a:xfrm flipH="false" flipV="false" rot="0">
            <a:off x="-1606543" y="-397854"/>
            <a:ext cx="4360578" cy="4114800"/>
          </a:xfrm>
          <a:custGeom>
            <a:avLst/>
            <a:gdLst/>
            <a:ahLst/>
            <a:cxnLst/>
            <a:rect r="r" b="b" t="t" l="l"/>
            <a:pathLst>
              <a:path h="4114800" w="4360578">
                <a:moveTo>
                  <a:pt x="0" y="0"/>
                </a:moveTo>
                <a:lnTo>
                  <a:pt x="4360578" y="0"/>
                </a:lnTo>
                <a:lnTo>
                  <a:pt x="43605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659925">
            <a:off x="14627618" y="-1060017"/>
            <a:ext cx="4745480" cy="4114800"/>
          </a:xfrm>
          <a:custGeom>
            <a:avLst/>
            <a:gdLst/>
            <a:ahLst/>
            <a:cxnLst/>
            <a:rect r="r" b="b" t="t" l="l"/>
            <a:pathLst>
              <a:path h="4114800" w="4745480">
                <a:moveTo>
                  <a:pt x="0" y="0"/>
                </a:moveTo>
                <a:lnTo>
                  <a:pt x="4745479" y="0"/>
                </a:lnTo>
                <a:lnTo>
                  <a:pt x="474547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00000">
            <a:off x="4316370" y="-2211614"/>
            <a:ext cx="9655259" cy="14710229"/>
          </a:xfrm>
          <a:custGeom>
            <a:avLst/>
            <a:gdLst/>
            <a:ahLst/>
            <a:cxnLst/>
            <a:rect r="r" b="b" t="t" l="l"/>
            <a:pathLst>
              <a:path h="14710229" w="9655259">
                <a:moveTo>
                  <a:pt x="9655260" y="0"/>
                </a:moveTo>
                <a:lnTo>
                  <a:pt x="0" y="0"/>
                </a:lnTo>
                <a:lnTo>
                  <a:pt x="0" y="14710228"/>
                </a:lnTo>
                <a:lnTo>
                  <a:pt x="9655260" y="14710228"/>
                </a:lnTo>
                <a:lnTo>
                  <a:pt x="965526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813874" y="6172200"/>
            <a:ext cx="3492436" cy="4114800"/>
          </a:xfrm>
          <a:custGeom>
            <a:avLst/>
            <a:gdLst/>
            <a:ahLst/>
            <a:cxnLst/>
            <a:rect r="r" b="b" t="t" l="l"/>
            <a:pathLst>
              <a:path h="4114800" w="3492436">
                <a:moveTo>
                  <a:pt x="0" y="0"/>
                </a:moveTo>
                <a:lnTo>
                  <a:pt x="3492436" y="0"/>
                </a:lnTo>
                <a:lnTo>
                  <a:pt x="34924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612816">
            <a:off x="-302998" y="6367592"/>
            <a:ext cx="1144663" cy="4114800"/>
          </a:xfrm>
          <a:custGeom>
            <a:avLst/>
            <a:gdLst/>
            <a:ahLst/>
            <a:cxnLst/>
            <a:rect r="r" b="b" t="t" l="l"/>
            <a:pathLst>
              <a:path h="4114800" w="1144663">
                <a:moveTo>
                  <a:pt x="0" y="0"/>
                </a:moveTo>
                <a:lnTo>
                  <a:pt x="1144663" y="0"/>
                </a:lnTo>
                <a:lnTo>
                  <a:pt x="114466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4818640" y="741757"/>
            <a:ext cx="8650721" cy="2270814"/>
          </a:xfrm>
          <a:custGeom>
            <a:avLst/>
            <a:gdLst/>
            <a:ahLst/>
            <a:cxnLst/>
            <a:rect r="r" b="b" t="t" l="l"/>
            <a:pathLst>
              <a:path h="2270814" w="8650721">
                <a:moveTo>
                  <a:pt x="0" y="0"/>
                </a:moveTo>
                <a:lnTo>
                  <a:pt x="8650720" y="0"/>
                </a:lnTo>
                <a:lnTo>
                  <a:pt x="8650720" y="2270814"/>
                </a:lnTo>
                <a:lnTo>
                  <a:pt x="0" y="227081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5400000">
            <a:off x="6196965" y="-716988"/>
            <a:ext cx="5761866" cy="13778375"/>
          </a:xfrm>
          <a:custGeom>
            <a:avLst/>
            <a:gdLst/>
            <a:ahLst/>
            <a:cxnLst/>
            <a:rect r="r" b="b" t="t" l="l"/>
            <a:pathLst>
              <a:path h="13778375" w="5761866">
                <a:moveTo>
                  <a:pt x="0" y="0"/>
                </a:moveTo>
                <a:lnTo>
                  <a:pt x="5761866" y="0"/>
                </a:lnTo>
                <a:lnTo>
                  <a:pt x="5761866" y="13778376"/>
                </a:lnTo>
                <a:lnTo>
                  <a:pt x="0" y="13778376"/>
                </a:lnTo>
                <a:lnTo>
                  <a:pt x="0" y="0"/>
                </a:lnTo>
                <a:close/>
              </a:path>
            </a:pathLst>
          </a:custGeom>
          <a:blipFill>
            <a:blip r:embed="rId14">
              <a:alphaModFix amt="70000"/>
              <a:extLst>
                <a:ext uri="{96DAC541-7B7A-43D3-8B79-37D633B846F1}">
                  <asvg:svgBlip xmlns:asvg="http://schemas.microsoft.com/office/drawing/2016/SVG/main" r:embed="rId15"/>
                </a:ext>
              </a:extLst>
            </a:blip>
            <a:stretch>
              <a:fillRect l="0" t="0" r="0" b="0"/>
            </a:stretch>
          </a:blipFill>
        </p:spPr>
      </p:sp>
      <p:sp>
        <p:nvSpPr>
          <p:cNvPr name="TextBox 9" id="9"/>
          <p:cNvSpPr txBox="true"/>
          <p:nvPr/>
        </p:nvSpPr>
        <p:spPr>
          <a:xfrm rot="0">
            <a:off x="2320915" y="1055792"/>
            <a:ext cx="13646171" cy="1295389"/>
          </a:xfrm>
          <a:prstGeom prst="rect">
            <a:avLst/>
          </a:prstGeom>
        </p:spPr>
        <p:txBody>
          <a:bodyPr anchor="t" rtlCol="false" tIns="0" lIns="0" bIns="0" rIns="0">
            <a:spAutoFit/>
          </a:bodyPr>
          <a:lstStyle/>
          <a:p>
            <a:pPr algn="ctr">
              <a:lnSpc>
                <a:spcPts val="10500"/>
              </a:lnSpc>
            </a:pPr>
            <a:r>
              <a:rPr lang="en-US" sz="7500">
                <a:solidFill>
                  <a:srgbClr val="AF805A"/>
                </a:solidFill>
                <a:latin typeface="Lazydog"/>
                <a:ea typeface="Lazydog"/>
                <a:cs typeface="Lazydog"/>
                <a:sym typeface="Lazydog"/>
              </a:rPr>
              <a:t>control ideológico</a:t>
            </a:r>
          </a:p>
        </p:txBody>
      </p:sp>
      <p:sp>
        <p:nvSpPr>
          <p:cNvPr name="TextBox 10" id="10"/>
          <p:cNvSpPr txBox="true"/>
          <p:nvPr/>
        </p:nvSpPr>
        <p:spPr>
          <a:xfrm rot="0">
            <a:off x="3150170" y="4075083"/>
            <a:ext cx="12387709" cy="4481196"/>
          </a:xfrm>
          <a:prstGeom prst="rect">
            <a:avLst/>
          </a:prstGeom>
        </p:spPr>
        <p:txBody>
          <a:bodyPr anchor="t" rtlCol="false" tIns="0" lIns="0" bIns="0" rIns="0">
            <a:spAutoFit/>
          </a:bodyPr>
          <a:lstStyle/>
          <a:p>
            <a:pPr algn="ctr">
              <a:lnSpc>
                <a:spcPts val="4479"/>
              </a:lnSpc>
            </a:pPr>
            <a:r>
              <a:rPr lang="en-US" sz="3199">
                <a:solidFill>
                  <a:srgbClr val="405D70"/>
                </a:solidFill>
                <a:latin typeface="Glacial Indifference"/>
                <a:ea typeface="Glacial Indifference"/>
                <a:cs typeface="Glacial Indifference"/>
                <a:sym typeface="Glacial Indifference"/>
              </a:rPr>
              <a:t>En el ámbito educativo se estableció un control ideológico en los establecimientos, tanto públicos como privados. La dictadura diseñó un operativo denominado Operación Claridad para detectar a quienes pensaran distinto, por lo que eran considerados “agentes peligrosos”. Se intervinieron las universidades nacionales, se cerraron algunas, se suspendieron carreras, se clausuraron editoriales y se fomentó la autocensura y eliminación de libros potencialmente “peligrosos” a criterio de los dictadores, por miedo a las represalias. </a:t>
            </a:r>
          </a:p>
        </p:txBody>
      </p:sp>
      <p:sp>
        <p:nvSpPr>
          <p:cNvPr name="Freeform 11" id="11"/>
          <p:cNvSpPr/>
          <p:nvPr/>
        </p:nvSpPr>
        <p:spPr>
          <a:xfrm flipH="false" flipV="false" rot="0">
            <a:off x="15076535" y="3137543"/>
            <a:ext cx="1264466" cy="1403014"/>
          </a:xfrm>
          <a:custGeom>
            <a:avLst/>
            <a:gdLst/>
            <a:ahLst/>
            <a:cxnLst/>
            <a:rect r="r" b="b" t="t" l="l"/>
            <a:pathLst>
              <a:path h="1403014" w="1264466">
                <a:moveTo>
                  <a:pt x="0" y="0"/>
                </a:moveTo>
                <a:lnTo>
                  <a:pt x="1264466" y="0"/>
                </a:lnTo>
                <a:lnTo>
                  <a:pt x="1264466" y="1403014"/>
                </a:lnTo>
                <a:lnTo>
                  <a:pt x="0" y="140301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10800000">
            <a:off x="2320915" y="8086807"/>
            <a:ext cx="1264466" cy="1403014"/>
          </a:xfrm>
          <a:custGeom>
            <a:avLst/>
            <a:gdLst/>
            <a:ahLst/>
            <a:cxnLst/>
            <a:rect r="r" b="b" t="t" l="l"/>
            <a:pathLst>
              <a:path h="1403014" w="1264466">
                <a:moveTo>
                  <a:pt x="0" y="0"/>
                </a:moveTo>
                <a:lnTo>
                  <a:pt x="1264466" y="0"/>
                </a:lnTo>
                <a:lnTo>
                  <a:pt x="1264466" y="1403014"/>
                </a:lnTo>
                <a:lnTo>
                  <a:pt x="0" y="140301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DAG3k36y6ao</dc:identifier>
  <dcterms:modified xsi:type="dcterms:W3CDTF">2011-08-01T06:04:30Z</dcterms:modified>
  <cp:revision>1</cp:revision>
  <dc:title>Argentina 1976-1983. Andino. Gomez. Peruzzi. 5°B</dc:title>
</cp:coreProperties>
</file>