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36"/>
  </p:notesMasterIdLst>
  <p:sldIdLst>
    <p:sldId id="256" r:id="rId2"/>
    <p:sldId id="265" r:id="rId3"/>
    <p:sldId id="266" r:id="rId4"/>
    <p:sldId id="267" r:id="rId5"/>
    <p:sldId id="268" r:id="rId6"/>
    <p:sldId id="269" r:id="rId7"/>
    <p:sldId id="270" r:id="rId8"/>
    <p:sldId id="271" r:id="rId9"/>
    <p:sldId id="272" r:id="rId10"/>
    <p:sldId id="273" r:id="rId11"/>
    <p:sldId id="274" r:id="rId12"/>
    <p:sldId id="275" r:id="rId13"/>
    <p:sldId id="276" r:id="rId14"/>
    <p:sldId id="278" r:id="rId15"/>
    <p:sldId id="279" r:id="rId16"/>
    <p:sldId id="280" r:id="rId17"/>
    <p:sldId id="281" r:id="rId18"/>
    <p:sldId id="257" r:id="rId19"/>
    <p:sldId id="258" r:id="rId20"/>
    <p:sldId id="259" r:id="rId21"/>
    <p:sldId id="260" r:id="rId22"/>
    <p:sldId id="261" r:id="rId23"/>
    <p:sldId id="262" r:id="rId24"/>
    <p:sldId id="263" r:id="rId25"/>
    <p:sldId id="290" r:id="rId26"/>
    <p:sldId id="264" r:id="rId27"/>
    <p:sldId id="282" r:id="rId28"/>
    <p:sldId id="283" r:id="rId29"/>
    <p:sldId id="284" r:id="rId30"/>
    <p:sldId id="285" r:id="rId31"/>
    <p:sldId id="286" r:id="rId32"/>
    <p:sldId id="287" r:id="rId33"/>
    <p:sldId id="288" r:id="rId34"/>
    <p:sldId id="28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2000" autoAdjust="0"/>
  </p:normalViewPr>
  <p:slideViewPr>
    <p:cSldViewPr snapToGrid="0">
      <p:cViewPr varScale="1">
        <p:scale>
          <a:sx n="68" d="100"/>
          <a:sy n="68" d="100"/>
        </p:scale>
        <p:origin x="81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F4B51-793D-4C8D-9942-6251137E68F8}" type="datetimeFigureOut">
              <a:rPr lang="en-US" smtClean="0"/>
              <a:t>11/13/2025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0BA80-9B5D-4E87-B09B-37B8A4878658}" type="slidenum">
              <a:rPr lang="en-US" smtClean="0"/>
              <a:t>‹Nº›</a:t>
            </a:fld>
            <a:endParaRPr lang="en-US"/>
          </a:p>
        </p:txBody>
      </p:sp>
    </p:spTree>
    <p:extLst>
      <p:ext uri="{BB962C8B-B14F-4D97-AF65-F5344CB8AC3E}">
        <p14:creationId xmlns:p14="http://schemas.microsoft.com/office/powerpoint/2010/main" val="2146358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FC0BA80-9B5D-4E87-B09B-37B8A4878658}" type="slidenum">
              <a:rPr lang="en-US" smtClean="0"/>
              <a:t>34</a:t>
            </a:fld>
            <a:endParaRPr lang="en-US"/>
          </a:p>
        </p:txBody>
      </p:sp>
    </p:spTree>
    <p:extLst>
      <p:ext uri="{BB962C8B-B14F-4D97-AF65-F5344CB8AC3E}">
        <p14:creationId xmlns:p14="http://schemas.microsoft.com/office/powerpoint/2010/main" val="18299867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2151F367-DFCF-422C-BFBC-F4497B73B948}"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261024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151F367-DFCF-422C-BFBC-F4497B73B948}"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288059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151F367-DFCF-422C-BFBC-F4497B73B948}"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363345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151F367-DFCF-422C-BFBC-F4497B73B948}"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4635363-D0D0-48E0-B39F-3C7668DEB449}" type="slidenum">
              <a:rPr lang="en-US" smtClean="0"/>
              <a:t>‹Nº›</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139474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151F367-DFCF-422C-BFBC-F4497B73B948}"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2407553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2151F367-DFCF-422C-BFBC-F4497B73B948}"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37214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2151F367-DFCF-422C-BFBC-F4497B73B948}"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3427912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151F367-DFCF-422C-BFBC-F4497B73B948}"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2350261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2151F367-DFCF-422C-BFBC-F4497B73B948}" type="datetimeFigureOut">
              <a:rPr lang="en-US" smtClean="0"/>
              <a:t>11/13/2025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74635363-D0D0-48E0-B39F-3C7668DEB449}" type="slidenum">
              <a:rPr lang="en-US" smtClean="0"/>
              <a:t>‹Nº›</a:t>
            </a:fld>
            <a:endParaRPr lang="en-US"/>
          </a:p>
        </p:txBody>
      </p:sp>
    </p:spTree>
    <p:extLst>
      <p:ext uri="{BB962C8B-B14F-4D97-AF65-F5344CB8AC3E}">
        <p14:creationId xmlns:p14="http://schemas.microsoft.com/office/powerpoint/2010/main" val="4032594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151F367-DFCF-422C-BFBC-F4497B73B948}"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3062130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151F367-DFCF-422C-BFBC-F4497B73B948}" type="datetimeFigureOut">
              <a:rPr lang="en-US" smtClean="0"/>
              <a:t>11/13/2025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209645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151F367-DFCF-422C-BFBC-F4497B73B948}"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188596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151F367-DFCF-422C-BFBC-F4497B73B948}" type="datetimeFigureOut">
              <a:rPr lang="en-US" smtClean="0"/>
              <a:t>11/13/2025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162870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151F367-DFCF-422C-BFBC-F4497B73B948}" type="datetimeFigureOut">
              <a:rPr lang="en-US" smtClean="0"/>
              <a:t>11/13/2025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67094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2151F367-DFCF-422C-BFBC-F4497B73B948}" type="datetimeFigureOut">
              <a:rPr lang="en-US" smtClean="0"/>
              <a:t>11/13/2025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1602821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151F367-DFCF-422C-BFBC-F4497B73B948}"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64399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151F367-DFCF-422C-BFBC-F4497B73B948}" type="datetimeFigureOut">
              <a:rPr lang="en-US" smtClean="0"/>
              <a:t>11/13/2025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35363-D0D0-48E0-B39F-3C7668DEB449}" type="slidenum">
              <a:rPr lang="en-US" smtClean="0"/>
              <a:t>‹Nº›</a:t>
            </a:fld>
            <a:endParaRPr lang="en-US"/>
          </a:p>
        </p:txBody>
      </p:sp>
    </p:spTree>
    <p:extLst>
      <p:ext uri="{BB962C8B-B14F-4D97-AF65-F5344CB8AC3E}">
        <p14:creationId xmlns:p14="http://schemas.microsoft.com/office/powerpoint/2010/main" val="52972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151F367-DFCF-422C-BFBC-F4497B73B948}" type="datetimeFigureOut">
              <a:rPr lang="en-US" smtClean="0"/>
              <a:t>11/13/2025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4635363-D0D0-48E0-B39F-3C7668DEB449}" type="slidenum">
              <a:rPr lang="en-US" smtClean="0"/>
              <a:t>‹Nº›</a:t>
            </a:fld>
            <a:endParaRPr lang="en-US"/>
          </a:p>
        </p:txBody>
      </p:sp>
    </p:spTree>
    <p:extLst>
      <p:ext uri="{BB962C8B-B14F-4D97-AF65-F5344CB8AC3E}">
        <p14:creationId xmlns:p14="http://schemas.microsoft.com/office/powerpoint/2010/main" val="890066238"/>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26855" y="2547256"/>
            <a:ext cx="8568180" cy="1298265"/>
          </a:xfrm>
        </p:spPr>
        <p:txBody>
          <a:bodyPr>
            <a:normAutofit/>
          </a:bodyPr>
          <a:lstStyle/>
          <a:p>
            <a:r>
              <a:rPr lang="es-AR" b="1" dirty="0" smtClean="0">
                <a:solidFill>
                  <a:srgbClr val="FFFF00"/>
                </a:solidFill>
                <a:effectLst>
                  <a:outerShdw blurRad="38100" dist="38100" dir="2700000" algn="tl">
                    <a:srgbClr val="000000">
                      <a:alpha val="43137"/>
                    </a:srgbClr>
                  </a:outerShdw>
                </a:effectLst>
                <a:latin typeface="Bahnschrift Light SemiCondensed" panose="020B0502040204020203" pitchFamily="34" charset="0"/>
              </a:rPr>
              <a:t>El mundo nos necesita</a:t>
            </a:r>
            <a:endParaRPr lang="en-US" b="1" dirty="0">
              <a:solidFill>
                <a:srgbClr val="FFFF00"/>
              </a:solidFill>
              <a:effectLst>
                <a:outerShdw blurRad="38100" dist="38100" dir="2700000" algn="tl">
                  <a:srgbClr val="000000">
                    <a:alpha val="43137"/>
                  </a:srgbClr>
                </a:outerShdw>
              </a:effectLst>
              <a:latin typeface="Bahnschrift Light SemiCondensed" panose="020B0502040204020203" pitchFamily="34" charset="0"/>
            </a:endParaRPr>
          </a:p>
        </p:txBody>
      </p:sp>
      <p:sp>
        <p:nvSpPr>
          <p:cNvPr id="3" name="Subtítulo 2"/>
          <p:cNvSpPr>
            <a:spLocks noGrp="1"/>
          </p:cNvSpPr>
          <p:nvPr>
            <p:ph type="subTitle" idx="1"/>
          </p:nvPr>
        </p:nvSpPr>
        <p:spPr>
          <a:xfrm>
            <a:off x="497442" y="4336869"/>
            <a:ext cx="8144134" cy="1801997"/>
          </a:xfrm>
        </p:spPr>
        <p:txBody>
          <a:bodyPr>
            <a:noAutofit/>
          </a:bodyPr>
          <a:lstStyle/>
          <a:p>
            <a:pPr algn="l"/>
            <a:r>
              <a:rPr lang="es-AR" sz="2800" dirty="0" smtClean="0">
                <a:solidFill>
                  <a:schemeClr val="bg1"/>
                </a:solidFill>
              </a:rPr>
              <a:t>Integrantes:</a:t>
            </a:r>
          </a:p>
          <a:p>
            <a:pPr marL="342900" indent="-342900" algn="l">
              <a:buFont typeface="Arial" panose="020B0604020202020204" pitchFamily="34" charset="0"/>
              <a:buChar char="•"/>
            </a:pPr>
            <a:r>
              <a:rPr lang="es-AR" sz="2400" dirty="0" err="1" smtClean="0"/>
              <a:t>Bordon</a:t>
            </a:r>
            <a:r>
              <a:rPr lang="es-AR" sz="2400" dirty="0" smtClean="0"/>
              <a:t> </a:t>
            </a:r>
            <a:r>
              <a:rPr lang="es-AR" sz="2400" dirty="0" err="1" smtClean="0"/>
              <a:t>Uma</a:t>
            </a:r>
            <a:r>
              <a:rPr lang="es-AR" sz="2400" dirty="0" smtClean="0"/>
              <a:t>: Francia</a:t>
            </a:r>
          </a:p>
          <a:p>
            <a:pPr marL="342900" indent="-342900" algn="l">
              <a:buFont typeface="Arial" panose="020B0604020202020204" pitchFamily="34" charset="0"/>
              <a:buChar char="•"/>
            </a:pPr>
            <a:r>
              <a:rPr lang="es-AR" sz="2400" dirty="0" smtClean="0"/>
              <a:t>Quiroga Ana: Egipto</a:t>
            </a:r>
          </a:p>
          <a:p>
            <a:pPr marL="342900" indent="-342900" algn="l">
              <a:buFont typeface="Arial" panose="020B0604020202020204" pitchFamily="34" charset="0"/>
              <a:buChar char="•"/>
            </a:pPr>
            <a:r>
              <a:rPr lang="es-AR" sz="2400" dirty="0" smtClean="0"/>
              <a:t>Salas </a:t>
            </a:r>
            <a:r>
              <a:rPr lang="es-AR" sz="2400" dirty="0" err="1" smtClean="0"/>
              <a:t>Fantino</a:t>
            </a:r>
            <a:r>
              <a:rPr lang="es-AR" sz="2400" dirty="0" smtClean="0"/>
              <a:t>: India</a:t>
            </a:r>
          </a:p>
          <a:p>
            <a:pPr marL="342900" indent="-342900" algn="l">
              <a:buFont typeface="Arial" panose="020B0604020202020204" pitchFamily="34" charset="0"/>
              <a:buChar char="•"/>
            </a:pPr>
            <a:r>
              <a:rPr lang="es-AR" sz="2400" dirty="0" err="1" smtClean="0"/>
              <a:t>Treu</a:t>
            </a:r>
            <a:r>
              <a:rPr lang="es-AR" sz="2400" dirty="0" smtClean="0"/>
              <a:t> Oriana: México</a:t>
            </a:r>
            <a:endParaRPr lang="en-US" sz="2400" dirty="0"/>
          </a:p>
        </p:txBody>
      </p:sp>
    </p:spTree>
    <p:extLst>
      <p:ext uri="{BB962C8B-B14F-4D97-AF65-F5344CB8AC3E}">
        <p14:creationId xmlns:p14="http://schemas.microsoft.com/office/powerpoint/2010/main" val="400672297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smtClean="0"/>
              <a:t>Egipto</a:t>
            </a:r>
            <a:endParaRPr lang="en-US" dirty="0"/>
          </a:p>
        </p:txBody>
      </p:sp>
      <p:pic>
        <p:nvPicPr>
          <p:cNvPr id="3" name="Imagen 2"/>
          <p:cNvPicPr>
            <a:picLocks noChangeAspect="1"/>
          </p:cNvPicPr>
          <p:nvPr/>
        </p:nvPicPr>
        <p:blipFill>
          <a:blip r:embed="rId2"/>
          <a:stretch>
            <a:fillRect/>
          </a:stretch>
        </p:blipFill>
        <p:spPr>
          <a:xfrm>
            <a:off x="508781" y="2525517"/>
            <a:ext cx="5302886" cy="3537659"/>
          </a:xfrm>
          <a:prstGeom prst="rect">
            <a:avLst/>
          </a:prstGeom>
        </p:spPr>
      </p:pic>
      <p:pic>
        <p:nvPicPr>
          <p:cNvPr id="4" name="Imagen 3"/>
          <p:cNvPicPr>
            <a:picLocks noChangeAspect="1"/>
          </p:cNvPicPr>
          <p:nvPr/>
        </p:nvPicPr>
        <p:blipFill>
          <a:blip r:embed="rId3"/>
          <a:stretch>
            <a:fillRect/>
          </a:stretch>
        </p:blipFill>
        <p:spPr>
          <a:xfrm>
            <a:off x="8375149" y="2264898"/>
            <a:ext cx="2513245" cy="4200690"/>
          </a:xfrm>
          <a:prstGeom prst="rect">
            <a:avLst/>
          </a:prstGeom>
        </p:spPr>
      </p:pic>
    </p:spTree>
    <p:extLst>
      <p:ext uri="{BB962C8B-B14F-4D97-AF65-F5344CB8AC3E}">
        <p14:creationId xmlns:p14="http://schemas.microsoft.com/office/powerpoint/2010/main" val="187881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3200" u="sng" dirty="0"/>
              <a:t>UBICACIÓN GEOGRÁFICA</a:t>
            </a:r>
          </a:p>
        </p:txBody>
      </p:sp>
      <p:pic>
        <p:nvPicPr>
          <p:cNvPr id="4" name="Imagen 3"/>
          <p:cNvPicPr>
            <a:picLocks noChangeAspect="1"/>
          </p:cNvPicPr>
          <p:nvPr/>
        </p:nvPicPr>
        <p:blipFill>
          <a:blip r:embed="rId2"/>
          <a:stretch>
            <a:fillRect/>
          </a:stretch>
        </p:blipFill>
        <p:spPr>
          <a:xfrm>
            <a:off x="7692463" y="2565492"/>
            <a:ext cx="4265076" cy="2944482"/>
          </a:xfrm>
          <a:prstGeom prst="rect">
            <a:avLst/>
          </a:prstGeom>
        </p:spPr>
      </p:pic>
      <p:sp>
        <p:nvSpPr>
          <p:cNvPr id="5" name="Rectángulo 4"/>
          <p:cNvSpPr/>
          <p:nvPr/>
        </p:nvSpPr>
        <p:spPr>
          <a:xfrm>
            <a:off x="-896938" y="2582000"/>
            <a:ext cx="6096001" cy="369332"/>
          </a:xfrm>
          <a:prstGeom prst="rect">
            <a:avLst/>
          </a:prstGeom>
        </p:spPr>
        <p:txBody>
          <a:bodyPr>
            <a:spAutoFit/>
          </a:bodyPr>
          <a:lstStyle/>
          <a:p>
            <a:pPr algn="just"/>
            <a:endParaRPr lang="en-US" dirty="0"/>
          </a:p>
        </p:txBody>
      </p:sp>
      <p:sp>
        <p:nvSpPr>
          <p:cNvPr id="6" name="Rectángulo 5"/>
          <p:cNvSpPr/>
          <p:nvPr/>
        </p:nvSpPr>
        <p:spPr>
          <a:xfrm>
            <a:off x="3338513" y="2497862"/>
            <a:ext cx="6096000" cy="369332"/>
          </a:xfrm>
          <a:prstGeom prst="rect">
            <a:avLst/>
          </a:prstGeom>
        </p:spPr>
        <p:txBody>
          <a:bodyPr>
            <a:spAutoFit/>
          </a:bodyPr>
          <a:lstStyle/>
          <a:p>
            <a:pPr algn="just"/>
            <a:endParaRPr lang="en-US" dirty="0"/>
          </a:p>
        </p:txBody>
      </p:sp>
      <p:sp>
        <p:nvSpPr>
          <p:cNvPr id="7" name="Rectángulo 6"/>
          <p:cNvSpPr/>
          <p:nvPr/>
        </p:nvSpPr>
        <p:spPr>
          <a:xfrm>
            <a:off x="411698" y="2653726"/>
            <a:ext cx="6608079" cy="2862322"/>
          </a:xfrm>
          <a:prstGeom prst="rect">
            <a:avLst/>
          </a:prstGeom>
        </p:spPr>
        <p:txBody>
          <a:bodyPr wrap="square">
            <a:spAutoFit/>
          </a:bodyPr>
          <a:lstStyle/>
          <a:p>
            <a:pPr algn="just"/>
            <a:r>
              <a:rPr lang="es-MX" sz="2000" dirty="0" smtClean="0"/>
              <a:t>Egipto</a:t>
            </a:r>
            <a:r>
              <a:rPr lang="es-MX" sz="2000" dirty="0"/>
              <a:t>, país que une el noreste de África con Medio Oriente, data del período de los faraones. Tiene monumentos de milenios de antigüedad ubicados junto al fértil valle del río Nilo, incluidas las colosales </a:t>
            </a:r>
            <a:r>
              <a:rPr lang="es-MX" sz="2000" dirty="0" smtClean="0"/>
              <a:t>pirámides.</a:t>
            </a:r>
            <a:endParaRPr lang="es-MX" sz="2000" dirty="0" smtClean="0"/>
          </a:p>
          <a:p>
            <a:pPr algn="just"/>
            <a:r>
              <a:rPr lang="es-MX" sz="2000" dirty="0" smtClean="0"/>
              <a:t>Capital</a:t>
            </a:r>
            <a:r>
              <a:rPr lang="es-MX" sz="2000" dirty="0"/>
              <a:t>: El </a:t>
            </a:r>
            <a:r>
              <a:rPr lang="es-MX" sz="2000" dirty="0" smtClean="0"/>
              <a:t>Cairo</a:t>
            </a:r>
          </a:p>
          <a:p>
            <a:pPr algn="just"/>
            <a:r>
              <a:rPr lang="es-MX" sz="2000" dirty="0" smtClean="0"/>
              <a:t>Idioma </a:t>
            </a:r>
            <a:r>
              <a:rPr lang="es-MX" sz="2000" dirty="0"/>
              <a:t>oficial: </a:t>
            </a:r>
            <a:r>
              <a:rPr lang="es-MX" sz="2000" dirty="0" smtClean="0"/>
              <a:t>Árabe </a:t>
            </a:r>
            <a:endParaRPr lang="es-MX" sz="2000" dirty="0" smtClean="0"/>
          </a:p>
          <a:p>
            <a:pPr algn="just"/>
            <a:r>
              <a:rPr lang="es-MX" sz="2000" dirty="0" smtClean="0"/>
              <a:t>Moneda</a:t>
            </a:r>
            <a:r>
              <a:rPr lang="es-MX" sz="2000" dirty="0"/>
              <a:t>: Libra </a:t>
            </a:r>
            <a:r>
              <a:rPr lang="es-MX" sz="2000" dirty="0" smtClean="0"/>
              <a:t>egipcia</a:t>
            </a:r>
          </a:p>
          <a:p>
            <a:pPr algn="just"/>
            <a:r>
              <a:rPr lang="es-MX" sz="2000" dirty="0" smtClean="0"/>
              <a:t>Presidente</a:t>
            </a:r>
            <a:r>
              <a:rPr lang="es-MX" sz="2000" dirty="0"/>
              <a:t>: </a:t>
            </a:r>
            <a:r>
              <a:rPr lang="es-MX" sz="2000" dirty="0" err="1"/>
              <a:t>Abdelfatah</a:t>
            </a:r>
            <a:r>
              <a:rPr lang="es-MX" sz="2000" dirty="0"/>
              <a:t> El-</a:t>
            </a:r>
            <a:r>
              <a:rPr lang="es-MX" sz="2000" dirty="0" err="1"/>
              <a:t>Sisi</a:t>
            </a:r>
            <a:endParaRPr lang="en-US" sz="2000" dirty="0"/>
          </a:p>
        </p:txBody>
      </p:sp>
    </p:spTree>
    <p:extLst>
      <p:ext uri="{BB962C8B-B14F-4D97-AF65-F5344CB8AC3E}">
        <p14:creationId xmlns:p14="http://schemas.microsoft.com/office/powerpoint/2010/main" val="2415990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u="sng" dirty="0"/>
              <a:t>POBLACIÓN </a:t>
            </a:r>
            <a:br>
              <a:rPr lang="en-US" u="sng" dirty="0"/>
            </a:br>
            <a:endParaRPr lang="en-US" u="sng" dirty="0"/>
          </a:p>
        </p:txBody>
      </p:sp>
      <p:sp>
        <p:nvSpPr>
          <p:cNvPr id="3" name="Rectángulo 2"/>
          <p:cNvSpPr/>
          <p:nvPr/>
        </p:nvSpPr>
        <p:spPr>
          <a:xfrm>
            <a:off x="272358" y="2232635"/>
            <a:ext cx="6096000" cy="4154984"/>
          </a:xfrm>
          <a:prstGeom prst="rect">
            <a:avLst/>
          </a:prstGeom>
        </p:spPr>
        <p:txBody>
          <a:bodyPr>
            <a:spAutoFit/>
          </a:bodyPr>
          <a:lstStyle/>
          <a:p>
            <a:pPr algn="just"/>
            <a:r>
              <a:rPr lang="es-MX" sz="2400" dirty="0"/>
              <a:t>La población actual de Egipto es de aproximadamente 111 millones a 119 millones de habitantes, con las estimaciones más recientes situando la cifra cerca de los 119 millones a finales de 2025. Esta cifra varía ligeramente según la fuente, pero se estima que Egipto sigue siendo el país más poblado del mundo árabe. </a:t>
            </a:r>
          </a:p>
          <a:p>
            <a:pPr algn="just"/>
            <a:r>
              <a:rPr lang="es-MX" sz="2400" dirty="0"/>
              <a:t>Estimación actual (noviembre de 2025): Alrededor de 119.007.723 de habitantes</a:t>
            </a:r>
            <a:endParaRPr lang="en-US" sz="2400" dirty="0"/>
          </a:p>
        </p:txBody>
      </p:sp>
      <p:pic>
        <p:nvPicPr>
          <p:cNvPr id="2050" name="Picture 2" descr="Amanece Egipto con 91 millones de habitantes | Cuba 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218" y="2769732"/>
            <a:ext cx="4604442" cy="308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85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3200" u="sng" dirty="0"/>
              <a:t>PROBLEMATICAS AMBIENTALES</a:t>
            </a:r>
          </a:p>
        </p:txBody>
      </p:sp>
      <p:sp>
        <p:nvSpPr>
          <p:cNvPr id="3" name="Rectángulo 2"/>
          <p:cNvSpPr/>
          <p:nvPr/>
        </p:nvSpPr>
        <p:spPr>
          <a:xfrm>
            <a:off x="445478" y="2842903"/>
            <a:ext cx="5800578" cy="1938992"/>
          </a:xfrm>
          <a:prstGeom prst="rect">
            <a:avLst/>
          </a:prstGeom>
        </p:spPr>
        <p:txBody>
          <a:bodyPr wrap="square">
            <a:spAutoFit/>
          </a:bodyPr>
          <a:lstStyle/>
          <a:p>
            <a:pPr marL="342900" indent="-342900">
              <a:buAutoNum type="arabicPeriod"/>
            </a:pPr>
            <a:r>
              <a:rPr lang="es-MX" sz="2000" dirty="0" smtClean="0"/>
              <a:t>Escasez </a:t>
            </a:r>
            <a:r>
              <a:rPr lang="es-MX" sz="2000" dirty="0"/>
              <a:t>de </a:t>
            </a:r>
            <a:r>
              <a:rPr lang="es-MX" sz="2000" dirty="0" smtClean="0"/>
              <a:t>agua</a:t>
            </a:r>
          </a:p>
          <a:p>
            <a:pPr marL="342900" indent="-342900">
              <a:buAutoNum type="arabicPeriod"/>
            </a:pPr>
            <a:r>
              <a:rPr lang="es-MX" sz="2000" dirty="0" smtClean="0"/>
              <a:t> Desertificación</a:t>
            </a:r>
          </a:p>
          <a:p>
            <a:pPr marL="342900" indent="-342900">
              <a:buAutoNum type="arabicPeriod"/>
            </a:pPr>
            <a:r>
              <a:rPr lang="es-MX" sz="2000" dirty="0" smtClean="0"/>
              <a:t>Aumento </a:t>
            </a:r>
            <a:r>
              <a:rPr lang="es-MX" sz="2000" dirty="0"/>
              <a:t>de </a:t>
            </a:r>
            <a:r>
              <a:rPr lang="es-MX" sz="2000" dirty="0" smtClean="0"/>
              <a:t>temperaturas</a:t>
            </a:r>
          </a:p>
          <a:p>
            <a:pPr marL="342900" indent="-342900">
              <a:buAutoNum type="arabicPeriod"/>
            </a:pPr>
            <a:r>
              <a:rPr lang="es-MX" sz="2000" dirty="0" smtClean="0"/>
              <a:t>Contaminación </a:t>
            </a:r>
            <a:r>
              <a:rPr lang="es-MX" sz="2000" dirty="0"/>
              <a:t>del agua y del </a:t>
            </a:r>
            <a:r>
              <a:rPr lang="es-MX" sz="2000" dirty="0" smtClean="0"/>
              <a:t>aire</a:t>
            </a:r>
          </a:p>
          <a:p>
            <a:pPr marL="342900" indent="-342900">
              <a:buAutoNum type="arabicPeriod"/>
            </a:pPr>
            <a:r>
              <a:rPr lang="es-MX" sz="2000" dirty="0" smtClean="0"/>
              <a:t>Subida </a:t>
            </a:r>
            <a:r>
              <a:rPr lang="es-MX" sz="2000" dirty="0"/>
              <a:t>del nivel del mar en el Delta del </a:t>
            </a:r>
            <a:r>
              <a:rPr lang="es-MX" sz="2000" dirty="0" smtClean="0"/>
              <a:t>Nilo</a:t>
            </a:r>
          </a:p>
          <a:p>
            <a:pPr marL="342900" indent="-342900">
              <a:buAutoNum type="arabicPeriod"/>
            </a:pPr>
            <a:r>
              <a:rPr lang="es-MX" sz="2000" dirty="0" smtClean="0"/>
              <a:t> </a:t>
            </a:r>
            <a:r>
              <a:rPr lang="es-MX" sz="2000" dirty="0"/>
              <a:t>Pérdida de tierras cultivables</a:t>
            </a:r>
            <a:endParaRPr lang="en-US" sz="2000" dirty="0"/>
          </a:p>
        </p:txBody>
      </p:sp>
    </p:spTree>
    <p:extLst>
      <p:ext uri="{BB962C8B-B14F-4D97-AF65-F5344CB8AC3E}">
        <p14:creationId xmlns:p14="http://schemas.microsoft.com/office/powerpoint/2010/main" val="2272199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171205"/>
            <a:ext cx="9214338" cy="584775"/>
          </a:xfrm>
          <a:prstGeom prst="rect">
            <a:avLst/>
          </a:prstGeom>
        </p:spPr>
        <p:txBody>
          <a:bodyPr wrap="square">
            <a:spAutoFit/>
          </a:bodyPr>
          <a:lstStyle/>
          <a:p>
            <a:r>
              <a:rPr lang="es-MX" sz="3200" dirty="0"/>
              <a:t>Impactos del Calentamiento Global en Egipto</a:t>
            </a:r>
            <a:endParaRPr lang="en-US" sz="3200" dirty="0"/>
          </a:p>
        </p:txBody>
      </p:sp>
      <p:sp>
        <p:nvSpPr>
          <p:cNvPr id="4" name="Rectángulo 3"/>
          <p:cNvSpPr/>
          <p:nvPr/>
        </p:nvSpPr>
        <p:spPr>
          <a:xfrm>
            <a:off x="0" y="3013289"/>
            <a:ext cx="10944665" cy="2862322"/>
          </a:xfrm>
          <a:prstGeom prst="rect">
            <a:avLst/>
          </a:prstGeom>
        </p:spPr>
        <p:txBody>
          <a:bodyPr wrap="square">
            <a:spAutoFit/>
          </a:bodyPr>
          <a:lstStyle/>
          <a:p>
            <a:r>
              <a:rPr lang="es-MX" dirty="0"/>
              <a:t>El calentamiento global en Egipto se manifiesta en aumentos de temperatura récord, la amenaza del aumento del nivel del mar en el delta del Nilo, el peligro para la seguridad alimentaria e hídrica y el incremento de enfermedades transmitidas por insectos</a:t>
            </a:r>
            <a:r>
              <a:rPr lang="es-MX" dirty="0" smtClean="0"/>
              <a:t>.</a:t>
            </a:r>
          </a:p>
          <a:p>
            <a:r>
              <a:rPr lang="es-MX" dirty="0" smtClean="0"/>
              <a:t>Aunque </a:t>
            </a:r>
            <a:r>
              <a:rPr lang="es-MX" dirty="0"/>
              <a:t>Egipto es un contribuyente menor a las emisiones globales, sus vulnerabilidades aumentan por la dependencia del Nilo y la alta densidad poblacional, impulsando al país a adoptar energías renovables y buscar ayuda externa para mitigar los impactos</a:t>
            </a:r>
            <a:r>
              <a:rPr lang="es-MX" dirty="0" smtClean="0"/>
              <a:t>.</a:t>
            </a:r>
          </a:p>
          <a:p>
            <a:r>
              <a:rPr lang="es-MX" dirty="0" smtClean="0"/>
              <a:t>Temperaturas </a:t>
            </a:r>
            <a:r>
              <a:rPr lang="es-MX" dirty="0"/>
              <a:t>Extremas</a:t>
            </a:r>
            <a:r>
              <a:rPr lang="es-MX" dirty="0" smtClean="0"/>
              <a:t>: Egipto </a:t>
            </a:r>
            <a:r>
              <a:rPr lang="es-MX" dirty="0"/>
              <a:t>experimenta olas de calor intensas, con récords de temperatura alcanzados, como los 50.9 °C registrados en Asuán en 2024</a:t>
            </a:r>
            <a:r>
              <a:rPr lang="es-MX" dirty="0" smtClean="0"/>
              <a:t>.</a:t>
            </a:r>
          </a:p>
          <a:p>
            <a:r>
              <a:rPr lang="es-MX" dirty="0" smtClean="0"/>
              <a:t>Amenaza </a:t>
            </a:r>
            <a:r>
              <a:rPr lang="es-MX" dirty="0" err="1"/>
              <a:t>Costera:El</a:t>
            </a:r>
            <a:r>
              <a:rPr lang="es-MX" dirty="0"/>
              <a:t> delta del Nilo, una zona densamente poblada, está en grave peligro por la subida del nivel del mar, lo que podría inundar tierras agrícolas y desplazar a la población.</a:t>
            </a:r>
            <a:endParaRPr lang="en-US" dirty="0"/>
          </a:p>
        </p:txBody>
      </p:sp>
    </p:spTree>
    <p:extLst>
      <p:ext uri="{BB962C8B-B14F-4D97-AF65-F5344CB8AC3E}">
        <p14:creationId xmlns:p14="http://schemas.microsoft.com/office/powerpoint/2010/main" val="2151975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89206" y="2473964"/>
            <a:ext cx="7010400" cy="2308324"/>
          </a:xfrm>
          <a:prstGeom prst="rect">
            <a:avLst/>
          </a:prstGeom>
        </p:spPr>
        <p:txBody>
          <a:bodyPr wrap="square">
            <a:spAutoFit/>
          </a:bodyPr>
          <a:lstStyle/>
          <a:p>
            <a:endParaRPr lang="es-MX" dirty="0"/>
          </a:p>
          <a:p>
            <a:r>
              <a:rPr lang="es-MX" dirty="0" smtClean="0"/>
              <a:t>Egipto</a:t>
            </a:r>
            <a:r>
              <a:rPr lang="es-MX" dirty="0"/>
              <a:t>, aunque contribuye mínimamente a las emisiones globales de gases de efecto invernadero (GEI), es altamente vulnerable al cambio climático, que amenaza su seguridad hídrica, alimentaria y sus zonas costeras con el aumento del nivel del mar</a:t>
            </a:r>
            <a:r>
              <a:rPr lang="es-MX" dirty="0" smtClean="0"/>
              <a:t>.</a:t>
            </a:r>
          </a:p>
          <a:p>
            <a:r>
              <a:rPr lang="es-MX" dirty="0" smtClean="0"/>
              <a:t>El </a:t>
            </a:r>
            <a:r>
              <a:rPr lang="es-MX" dirty="0"/>
              <a:t>país busca mitigar su impacto mediante la adopción de energías renovables y ciudades sostenibles, además de prepararse para fenómenos extremos como olas de calor y sequías.</a:t>
            </a:r>
            <a:endParaRPr lang="en-US" dirty="0"/>
          </a:p>
        </p:txBody>
      </p:sp>
      <p:pic>
        <p:nvPicPr>
          <p:cNvPr id="4" name="Imagen 3"/>
          <p:cNvPicPr>
            <a:picLocks noChangeAspect="1"/>
          </p:cNvPicPr>
          <p:nvPr/>
        </p:nvPicPr>
        <p:blipFill>
          <a:blip r:embed="rId2"/>
          <a:stretch>
            <a:fillRect/>
          </a:stretch>
        </p:blipFill>
        <p:spPr>
          <a:xfrm>
            <a:off x="7839001" y="2897945"/>
            <a:ext cx="3502959" cy="2331060"/>
          </a:xfrm>
          <a:prstGeom prst="rect">
            <a:avLst/>
          </a:prstGeom>
        </p:spPr>
      </p:pic>
      <p:sp>
        <p:nvSpPr>
          <p:cNvPr id="2" name="Rectángulo 1"/>
          <p:cNvSpPr/>
          <p:nvPr/>
        </p:nvSpPr>
        <p:spPr>
          <a:xfrm>
            <a:off x="573561" y="1260790"/>
            <a:ext cx="5790368" cy="584775"/>
          </a:xfrm>
          <a:prstGeom prst="rect">
            <a:avLst/>
          </a:prstGeom>
        </p:spPr>
        <p:txBody>
          <a:bodyPr wrap="none">
            <a:spAutoFit/>
          </a:bodyPr>
          <a:lstStyle/>
          <a:p>
            <a:r>
              <a:rPr lang="en-US" sz="3200" b="1" u="sng" dirty="0" err="1"/>
              <a:t>Efecto</a:t>
            </a:r>
            <a:r>
              <a:rPr lang="en-US" sz="3200" b="1" u="sng" dirty="0"/>
              <a:t> </a:t>
            </a:r>
            <a:r>
              <a:rPr lang="en-US" sz="3200" b="1" u="sng" dirty="0" err="1"/>
              <a:t>invernadero</a:t>
            </a:r>
            <a:r>
              <a:rPr lang="en-US" sz="3200" b="1" u="sng" dirty="0"/>
              <a:t> </a:t>
            </a:r>
            <a:r>
              <a:rPr lang="en-US" sz="3200" b="1" u="sng" dirty="0" err="1"/>
              <a:t>en</a:t>
            </a:r>
            <a:r>
              <a:rPr lang="en-US" sz="3200" b="1" u="sng" dirty="0"/>
              <a:t> </a:t>
            </a:r>
            <a:r>
              <a:rPr lang="en-US" sz="3200" b="1" u="sng" dirty="0" err="1"/>
              <a:t>Egipto</a:t>
            </a:r>
            <a:endParaRPr lang="en-US" sz="3200" b="1" u="sng" dirty="0"/>
          </a:p>
        </p:txBody>
      </p:sp>
    </p:spTree>
    <p:extLst>
      <p:ext uri="{BB962C8B-B14F-4D97-AF65-F5344CB8AC3E}">
        <p14:creationId xmlns:p14="http://schemas.microsoft.com/office/powerpoint/2010/main" val="21915647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21919" y="2040042"/>
            <a:ext cx="10358511" cy="2585323"/>
          </a:xfrm>
          <a:prstGeom prst="rect">
            <a:avLst/>
          </a:prstGeom>
        </p:spPr>
        <p:txBody>
          <a:bodyPr wrap="square">
            <a:spAutoFit/>
          </a:bodyPr>
          <a:lstStyle/>
          <a:p>
            <a:pPr algn="just"/>
            <a:r>
              <a:rPr lang="es-MX" dirty="0"/>
              <a:t>Emisiones de GEI en </a:t>
            </a:r>
            <a:r>
              <a:rPr lang="es-MX" dirty="0" smtClean="0"/>
              <a:t>Egipto</a:t>
            </a:r>
          </a:p>
          <a:p>
            <a:pPr algn="just"/>
            <a:endParaRPr lang="es-MX" dirty="0"/>
          </a:p>
          <a:p>
            <a:pPr algn="just"/>
            <a:r>
              <a:rPr lang="es-MX" dirty="0" smtClean="0"/>
              <a:t>Baja </a:t>
            </a:r>
            <a:r>
              <a:rPr lang="es-MX" dirty="0"/>
              <a:t>contribución global: Egipto representa solo alrededor del 0.6–0.75 % de las emisiones mundiales de GEI</a:t>
            </a:r>
            <a:r>
              <a:rPr lang="es-MX" dirty="0" smtClean="0"/>
              <a:t>.</a:t>
            </a:r>
          </a:p>
          <a:p>
            <a:pPr algn="just"/>
            <a:r>
              <a:rPr lang="es-MX" dirty="0" smtClean="0"/>
              <a:t>Crecimiento </a:t>
            </a:r>
            <a:r>
              <a:rPr lang="es-MX" dirty="0"/>
              <a:t>significativo: Sus emisiones totales crecieron un 163 % entre 2005 y 2015, ligadas al desarrollo económico</a:t>
            </a:r>
            <a:r>
              <a:rPr lang="es-MX" dirty="0" smtClean="0"/>
              <a:t>.</a:t>
            </a:r>
          </a:p>
          <a:p>
            <a:pPr algn="just"/>
            <a:r>
              <a:rPr lang="es-MX" dirty="0" smtClean="0"/>
              <a:t>Principales </a:t>
            </a:r>
            <a:r>
              <a:rPr lang="es-MX" dirty="0"/>
              <a:t>fuentes: La energía (64.5 %), la agricultura (14.9 %) y la industria (12.5 %) son los sectores con mayores emisiones</a:t>
            </a:r>
            <a:r>
              <a:rPr lang="es-MX" dirty="0" smtClean="0"/>
              <a:t>.</a:t>
            </a:r>
          </a:p>
          <a:p>
            <a:pPr algn="just"/>
            <a:endParaRPr lang="es-MX" dirty="0" smtClean="0"/>
          </a:p>
        </p:txBody>
      </p:sp>
    </p:spTree>
    <p:extLst>
      <p:ext uri="{BB962C8B-B14F-4D97-AF65-F5344CB8AC3E}">
        <p14:creationId xmlns:p14="http://schemas.microsoft.com/office/powerpoint/2010/main" val="4115628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919965"/>
            <a:ext cx="11240086" cy="3970318"/>
          </a:xfrm>
          <a:prstGeom prst="rect">
            <a:avLst/>
          </a:prstGeom>
        </p:spPr>
        <p:txBody>
          <a:bodyPr wrap="square">
            <a:spAutoFit/>
          </a:bodyPr>
          <a:lstStyle/>
          <a:p>
            <a:pPr algn="just"/>
            <a:r>
              <a:rPr lang="es-MX" b="1" u="sng" dirty="0">
                <a:solidFill>
                  <a:schemeClr val="bg1"/>
                </a:solidFill>
              </a:rPr>
              <a:t>Acciones y Respuestas de </a:t>
            </a:r>
            <a:r>
              <a:rPr lang="es-MX" b="1" u="sng" dirty="0" smtClean="0">
                <a:solidFill>
                  <a:schemeClr val="bg1"/>
                </a:solidFill>
              </a:rPr>
              <a:t>Egipto</a:t>
            </a:r>
          </a:p>
          <a:p>
            <a:pPr algn="just"/>
            <a:r>
              <a:rPr lang="es-MX" dirty="0" smtClean="0"/>
              <a:t>Para </a:t>
            </a:r>
            <a:r>
              <a:rPr lang="es-MX" dirty="0"/>
              <a:t>enfrentar estos problemas, Egipto está</a:t>
            </a:r>
            <a:r>
              <a:rPr lang="es-MX" dirty="0" smtClean="0"/>
              <a:t>:</a:t>
            </a:r>
          </a:p>
          <a:p>
            <a:pPr marL="285750" indent="-285750" algn="just">
              <a:buFont typeface="Arial" panose="020B0604020202020204" pitchFamily="34" charset="0"/>
              <a:buChar char="•"/>
            </a:pPr>
            <a:r>
              <a:rPr lang="es-MX" dirty="0" smtClean="0"/>
              <a:t>Invirtiendo </a:t>
            </a:r>
            <a:r>
              <a:rPr lang="es-MX" dirty="0"/>
              <a:t>en energía solar y ciudades sostenibles</a:t>
            </a:r>
            <a:r>
              <a:rPr lang="es-MX" dirty="0" smtClean="0"/>
              <a:t>.</a:t>
            </a:r>
          </a:p>
          <a:p>
            <a:pPr marL="285750" indent="-285750" algn="just">
              <a:buFont typeface="Arial" panose="020B0604020202020204" pitchFamily="34" charset="0"/>
              <a:buChar char="•"/>
            </a:pPr>
            <a:r>
              <a:rPr lang="es-MX" dirty="0" smtClean="0"/>
              <a:t>Desarrollando </a:t>
            </a:r>
            <a:r>
              <a:rPr lang="es-MX" dirty="0"/>
              <a:t>agricultura resistente al </a:t>
            </a:r>
            <a:r>
              <a:rPr lang="es-MX" dirty="0" smtClean="0"/>
              <a:t>calor</a:t>
            </a:r>
          </a:p>
          <a:p>
            <a:pPr marL="285750" indent="-285750" algn="just">
              <a:buFont typeface="Arial" panose="020B0604020202020204" pitchFamily="34" charset="0"/>
              <a:buChar char="•"/>
            </a:pPr>
            <a:r>
              <a:rPr lang="es-MX" dirty="0" smtClean="0"/>
              <a:t>Creando </a:t>
            </a:r>
            <a:r>
              <a:rPr lang="es-MX" dirty="0"/>
              <a:t>programas de manejo y ahorro del agua</a:t>
            </a:r>
            <a:r>
              <a:rPr lang="es-MX" dirty="0" smtClean="0"/>
              <a:t>.</a:t>
            </a:r>
          </a:p>
          <a:p>
            <a:pPr marL="285750" indent="-285750" algn="just">
              <a:buFont typeface="Arial" panose="020B0604020202020204" pitchFamily="34" charset="0"/>
              <a:buChar char="•"/>
            </a:pPr>
            <a:r>
              <a:rPr lang="es-MX" dirty="0" smtClean="0"/>
              <a:t>Participando </a:t>
            </a:r>
            <a:r>
              <a:rPr lang="es-MX" dirty="0"/>
              <a:t>en acuerdos internacionales</a:t>
            </a:r>
            <a:r>
              <a:rPr lang="es-MX" dirty="0" smtClean="0"/>
              <a:t>:</a:t>
            </a:r>
          </a:p>
          <a:p>
            <a:pPr marL="285750" indent="-285750" algn="just">
              <a:buFont typeface="Arial" panose="020B0604020202020204" pitchFamily="34" charset="0"/>
              <a:buChar char="•"/>
            </a:pPr>
            <a:r>
              <a:rPr lang="es-MX" dirty="0" smtClean="0"/>
              <a:t>Fue </a:t>
            </a:r>
            <a:r>
              <a:rPr lang="es-MX" dirty="0"/>
              <a:t>sede de la </a:t>
            </a:r>
            <a:r>
              <a:rPr lang="es-MX" dirty="0" smtClean="0"/>
              <a:t>COP27</a:t>
            </a:r>
          </a:p>
          <a:p>
            <a:pPr marL="285750" indent="-285750" algn="just">
              <a:buFont typeface="Arial" panose="020B0604020202020204" pitchFamily="34" charset="0"/>
              <a:buChar char="•"/>
            </a:pPr>
            <a:r>
              <a:rPr lang="es-MX" dirty="0" smtClean="0"/>
              <a:t>Se </a:t>
            </a:r>
            <a:r>
              <a:rPr lang="es-MX" dirty="0"/>
              <a:t>creó el Fondo de Pérdidas y Daños para países </a:t>
            </a:r>
            <a:r>
              <a:rPr lang="es-MX" dirty="0" smtClean="0"/>
              <a:t>vulnerables.</a:t>
            </a:r>
          </a:p>
          <a:p>
            <a:pPr algn="just"/>
            <a:endParaRPr lang="es-MX" dirty="0"/>
          </a:p>
          <a:p>
            <a:pPr algn="just"/>
            <a:r>
              <a:rPr lang="es-MX" b="1" u="sng" dirty="0" smtClean="0">
                <a:solidFill>
                  <a:schemeClr val="bg1"/>
                </a:solidFill>
              </a:rPr>
              <a:t>Conclusión </a:t>
            </a:r>
            <a:endParaRPr lang="es-MX" b="1" u="sng" dirty="0" smtClean="0">
              <a:solidFill>
                <a:schemeClr val="bg1"/>
              </a:solidFill>
            </a:endParaRPr>
          </a:p>
          <a:p>
            <a:pPr algn="just"/>
            <a:r>
              <a:rPr lang="es-MX" dirty="0" smtClean="0"/>
              <a:t>Egipto </a:t>
            </a:r>
            <a:r>
              <a:rPr lang="es-MX" dirty="0"/>
              <a:t>está en una situación frágil</a:t>
            </a:r>
            <a:r>
              <a:rPr lang="es-MX" dirty="0" smtClean="0"/>
              <a:t>:</a:t>
            </a:r>
          </a:p>
          <a:p>
            <a:pPr algn="just"/>
            <a:r>
              <a:rPr lang="es-MX" dirty="0" smtClean="0"/>
              <a:t>contribuye </a:t>
            </a:r>
            <a:r>
              <a:rPr lang="es-MX" dirty="0"/>
              <a:t>poco al calentamiento global, pero sufre mucho sus efectos</a:t>
            </a:r>
            <a:r>
              <a:rPr lang="es-MX" dirty="0" smtClean="0"/>
              <a:t>. La </a:t>
            </a:r>
            <a:r>
              <a:rPr lang="es-MX" dirty="0"/>
              <a:t>protección del Nilo, el desarrollo de energías limpias y la cooperación internacional serán claves para su </a:t>
            </a:r>
            <a:r>
              <a:rPr lang="es-MX" dirty="0" smtClean="0"/>
              <a:t>futuro.</a:t>
            </a:r>
          </a:p>
          <a:p>
            <a:pPr algn="just"/>
            <a:r>
              <a:rPr lang="es-MX" dirty="0" smtClean="0"/>
              <a:t>Cuidar </a:t>
            </a:r>
            <a:r>
              <a:rPr lang="es-MX" dirty="0"/>
              <a:t>el agua en Egipto no es solo ecología</a:t>
            </a:r>
            <a:r>
              <a:rPr lang="es-MX" dirty="0" smtClean="0"/>
              <a:t>. Es </a:t>
            </a:r>
            <a:r>
              <a:rPr lang="es-MX" dirty="0"/>
              <a:t>sobrevivir.</a:t>
            </a:r>
            <a:endParaRPr lang="en-US" dirty="0"/>
          </a:p>
        </p:txBody>
      </p:sp>
    </p:spTree>
    <p:extLst>
      <p:ext uri="{BB962C8B-B14F-4D97-AF65-F5344CB8AC3E}">
        <p14:creationId xmlns:p14="http://schemas.microsoft.com/office/powerpoint/2010/main" val="1623716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44984" y="470262"/>
            <a:ext cx="10437872" cy="1612099"/>
          </a:xfrm>
        </p:spPr>
        <p:txBody>
          <a:bodyPr>
            <a:normAutofit/>
          </a:bodyPr>
          <a:lstStyle/>
          <a:p>
            <a:r>
              <a:rPr lang="es-AR" sz="7200" b="1" dirty="0" smtClean="0">
                <a:effectLst>
                  <a:outerShdw blurRad="38100" dist="38100" dir="2700000" algn="tl">
                    <a:srgbClr val="000000">
                      <a:alpha val="43137"/>
                    </a:srgbClr>
                  </a:outerShdw>
                </a:effectLst>
              </a:rPr>
              <a:t>México</a:t>
            </a:r>
            <a:endParaRPr lang="en-US" sz="7200" b="1" dirty="0">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2"/>
          <a:stretch>
            <a:fillRect/>
          </a:stretch>
        </p:blipFill>
        <p:spPr>
          <a:xfrm>
            <a:off x="0" y="0"/>
            <a:ext cx="3785944" cy="3603048"/>
          </a:xfrm>
          <a:prstGeom prst="rect">
            <a:avLst/>
          </a:prstGeom>
        </p:spPr>
      </p:pic>
      <p:pic>
        <p:nvPicPr>
          <p:cNvPr id="1026" name="Picture 2" descr="Archivo:Flag of Mexico.svg - Wikipedia, la enciclopedia lib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22" y="2812783"/>
            <a:ext cx="5012060" cy="28640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Chewy the Mexican ca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5848" y="2596240"/>
            <a:ext cx="3358334" cy="308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398247"/>
      </p:ext>
    </p:extLst>
  </p:cSld>
  <p:clrMapOvr>
    <a:masterClrMapping/>
  </p:clrMapOvr>
  <p:transition spd="slow">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8000" y="2727625"/>
            <a:ext cx="6373619" cy="1541418"/>
          </a:xfrm>
        </p:spPr>
        <p:txBody>
          <a:bodyPr>
            <a:noAutofit/>
          </a:bodyPr>
          <a:lstStyle/>
          <a:p>
            <a:pPr>
              <a:lnSpc>
                <a:spcPct val="100000"/>
              </a:lnSpc>
            </a:pPr>
            <a:r>
              <a:rPr lang="es-MX" sz="1800" dirty="0"/>
              <a:t>México está ubicado en el continente americano más exactamente en América del Norte. Limita al Norte con Estados Unidos de América, al Sur y Oeste con el océano Pacífico, al Este con el Golfo de México y el mar Caribe, y al Sureste con Guatemala y Belice.</a:t>
            </a:r>
            <a:br>
              <a:rPr lang="es-MX" sz="1800" dirty="0"/>
            </a:br>
            <a:r>
              <a:rPr lang="es-MX" sz="1800" dirty="0"/>
              <a:t>Si usamos como referencia el eje Ecuatorial, México se localiza en el hemisferio Norte; prácticamente su territorio se haya dividido a la mitad por el Trópico de Cáncer. Y con respecto al meridiano de Greenwich, México está ubicado </a:t>
            </a:r>
            <a:r>
              <a:rPr lang="es-MX" sz="1800" dirty="0" smtClean="0"/>
              <a:t>al Occidente</a:t>
            </a:r>
            <a:r>
              <a:rPr lang="es-MX" sz="1800" dirty="0"/>
              <a:t>.</a:t>
            </a:r>
            <a:br>
              <a:rPr lang="es-MX" sz="1800" dirty="0"/>
            </a:br>
            <a:endParaRPr lang="en-US" sz="1800" dirty="0"/>
          </a:p>
        </p:txBody>
      </p:sp>
      <p:sp>
        <p:nvSpPr>
          <p:cNvPr id="3" name="Rectángulo 2"/>
          <p:cNvSpPr/>
          <p:nvPr/>
        </p:nvSpPr>
        <p:spPr>
          <a:xfrm>
            <a:off x="301501" y="1065126"/>
            <a:ext cx="5370641" cy="523220"/>
          </a:xfrm>
          <a:prstGeom prst="rect">
            <a:avLst/>
          </a:prstGeom>
        </p:spPr>
        <p:txBody>
          <a:bodyPr wrap="square">
            <a:spAutoFit/>
          </a:bodyPr>
          <a:lstStyle/>
          <a:p>
            <a:pPr>
              <a:spcAft>
                <a:spcPts val="0"/>
              </a:spcAft>
            </a:pPr>
            <a:r>
              <a:rPr lang="es-AR" sz="2800" b="1" u="sng" dirty="0">
                <a:latin typeface="Arial" panose="020B0604020202020204" pitchFamily="34" charset="0"/>
                <a:ea typeface="Times New Roman" panose="02020603050405020304" pitchFamily="18" charset="0"/>
              </a:rPr>
              <a:t>UBICACIÓN </a:t>
            </a:r>
            <a:r>
              <a:rPr lang="es-AR" sz="2800" b="1" u="sng" dirty="0" smtClean="0">
                <a:latin typeface="Arial" panose="020B0604020202020204" pitchFamily="34" charset="0"/>
                <a:ea typeface="Times New Roman" panose="02020603050405020304" pitchFamily="18" charset="0"/>
              </a:rPr>
              <a:t>GEOGRÁFICA</a:t>
            </a:r>
            <a:r>
              <a:rPr lang="es-AR" sz="2800" dirty="0">
                <a:latin typeface="Arial" panose="020B0604020202020204" pitchFamily="34"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4" name="Imagen 3" descr="Mapas de México - Freeworldmaps.net"/>
          <p:cNvPicPr/>
          <p:nvPr/>
        </p:nvPicPr>
        <p:blipFill>
          <a:blip r:embed="rId2">
            <a:extLst>
              <a:ext uri="{28A0092B-C50C-407E-A947-70E740481C1C}">
                <a14:useLocalDpi xmlns:a14="http://schemas.microsoft.com/office/drawing/2010/main" val="0"/>
              </a:ext>
            </a:extLst>
          </a:blip>
          <a:srcRect/>
          <a:stretch>
            <a:fillRect/>
          </a:stretch>
        </p:blipFill>
        <p:spPr bwMode="auto">
          <a:xfrm>
            <a:off x="6882220" y="2142309"/>
            <a:ext cx="5109483" cy="3618411"/>
          </a:xfrm>
          <a:prstGeom prst="rect">
            <a:avLst/>
          </a:prstGeom>
          <a:noFill/>
          <a:ln>
            <a:noFill/>
          </a:ln>
        </p:spPr>
      </p:pic>
      <p:sp>
        <p:nvSpPr>
          <p:cNvPr id="5" name="Rectángulo 4"/>
          <p:cNvSpPr/>
          <p:nvPr/>
        </p:nvSpPr>
        <p:spPr>
          <a:xfrm>
            <a:off x="128000" y="4560391"/>
            <a:ext cx="6096000" cy="1477328"/>
          </a:xfrm>
          <a:prstGeom prst="rect">
            <a:avLst/>
          </a:prstGeom>
        </p:spPr>
        <p:txBody>
          <a:bodyPr>
            <a:spAutoFit/>
          </a:bodyPr>
          <a:lstStyle/>
          <a:p>
            <a:pPr algn="just"/>
            <a:endParaRPr lang="es-MX" dirty="0" smtClean="0"/>
          </a:p>
          <a:p>
            <a:pPr algn="just"/>
            <a:r>
              <a:rPr lang="es-MX" dirty="0" smtClean="0"/>
              <a:t>La </a:t>
            </a:r>
            <a:r>
              <a:rPr lang="es-MX" dirty="0"/>
              <a:t>capital de México es la Ciudad de México (CDMX). Anteriormente era conocida como el Distrito Federal (DF), pero su nombre y estatus se cambiaron oficialmente a Ciudad de México en 2016. </a:t>
            </a:r>
            <a:endParaRPr lang="en-US" dirty="0"/>
          </a:p>
        </p:txBody>
      </p:sp>
    </p:spTree>
    <p:extLst>
      <p:ext uri="{BB962C8B-B14F-4D97-AF65-F5344CB8AC3E}">
        <p14:creationId xmlns:p14="http://schemas.microsoft.com/office/powerpoint/2010/main" val="29291151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9958" y="767295"/>
            <a:ext cx="9613861" cy="1080938"/>
          </a:xfrm>
        </p:spPr>
        <p:txBody>
          <a:bodyPr>
            <a:normAutofit/>
          </a:bodyPr>
          <a:lstStyle/>
          <a:p>
            <a:r>
              <a:rPr lang="es-AR" sz="5400" b="1" dirty="0">
                <a:effectLst>
                  <a:outerShdw blurRad="38100" dist="38100" dir="2700000" algn="tl">
                    <a:srgbClr val="000000">
                      <a:alpha val="43137"/>
                    </a:srgbClr>
                  </a:outerShdw>
                </a:effectLst>
              </a:rPr>
              <a:t>F</a:t>
            </a:r>
            <a:r>
              <a:rPr lang="es-AR" sz="5400" b="1" dirty="0" smtClean="0">
                <a:effectLst>
                  <a:outerShdw blurRad="38100" dist="38100" dir="2700000" algn="tl">
                    <a:srgbClr val="000000">
                      <a:alpha val="43137"/>
                    </a:srgbClr>
                  </a:outerShdw>
                </a:effectLst>
              </a:rPr>
              <a:t>rancia</a:t>
            </a:r>
            <a:endParaRPr lang="en-US" sz="5400" b="1" dirty="0">
              <a:effectLst>
                <a:outerShdw blurRad="38100" dist="38100" dir="2700000" algn="tl">
                  <a:srgbClr val="000000">
                    <a:alpha val="43137"/>
                  </a:srgbClr>
                </a:outerShdw>
              </a:effectLst>
            </a:endParaRPr>
          </a:p>
        </p:txBody>
      </p:sp>
      <p:pic>
        <p:nvPicPr>
          <p:cNvPr id="3" name="Imagen 2"/>
          <p:cNvPicPr>
            <a:picLocks noChangeAspect="1"/>
          </p:cNvPicPr>
          <p:nvPr/>
        </p:nvPicPr>
        <p:blipFill>
          <a:blip r:embed="rId2"/>
          <a:stretch>
            <a:fillRect/>
          </a:stretch>
        </p:blipFill>
        <p:spPr>
          <a:xfrm>
            <a:off x="344731" y="2335237"/>
            <a:ext cx="3452599" cy="3784209"/>
          </a:xfrm>
          <a:prstGeom prst="rect">
            <a:avLst/>
          </a:prstGeom>
        </p:spPr>
      </p:pic>
      <p:pic>
        <p:nvPicPr>
          <p:cNvPr id="4" name="Imagen 3"/>
          <p:cNvPicPr>
            <a:picLocks noChangeAspect="1"/>
          </p:cNvPicPr>
          <p:nvPr/>
        </p:nvPicPr>
        <p:blipFill>
          <a:blip r:embed="rId3"/>
          <a:stretch>
            <a:fillRect/>
          </a:stretch>
        </p:blipFill>
        <p:spPr>
          <a:xfrm>
            <a:off x="6239096" y="2447778"/>
            <a:ext cx="5416024" cy="3610683"/>
          </a:xfrm>
          <a:prstGeom prst="rect">
            <a:avLst/>
          </a:prstGeom>
        </p:spPr>
      </p:pic>
    </p:spTree>
    <p:extLst>
      <p:ext uri="{BB962C8B-B14F-4D97-AF65-F5344CB8AC3E}">
        <p14:creationId xmlns:p14="http://schemas.microsoft.com/office/powerpoint/2010/main" val="36838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680" y="4180113"/>
            <a:ext cx="5093462" cy="378823"/>
          </a:xfrm>
        </p:spPr>
        <p:txBody>
          <a:bodyPr>
            <a:noAutofit/>
          </a:bodyPr>
          <a:lstStyle/>
          <a:p>
            <a:pPr algn="just"/>
            <a:r>
              <a:rPr lang="es-MX" sz="2000" dirty="0"/>
              <a:t>A noviembre de 2025, la población de México es de 130.6 millones. El número de habitantes ha crecido en 902,944 en el último año, lo que representa un incremento del 0.71%. La edad media de la población ha aumentado en los últimos años, pasando de 26.7 años en el 2015 a 30.7 años en 2025. Actualmente, la esperanza de vida al nacer es de 75.4 años y la densidad de población es de 66.5 habitantes por kilómetro cuadrado.</a:t>
            </a:r>
            <a:endParaRPr lang="en-US" sz="2000" dirty="0"/>
          </a:p>
        </p:txBody>
      </p:sp>
      <p:pic>
        <p:nvPicPr>
          <p:cNvPr id="2050" name="Picture 2" descr="En 2050 la población en México podría alcanzar - Revista Potencial Hum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7656" y="2567504"/>
            <a:ext cx="6143272" cy="322521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19730" y="925882"/>
            <a:ext cx="3507687" cy="584775"/>
          </a:xfrm>
          <a:prstGeom prst="rect">
            <a:avLst/>
          </a:prstGeom>
        </p:spPr>
        <p:txBody>
          <a:bodyPr wrap="square">
            <a:spAutoFit/>
          </a:bodyPr>
          <a:lstStyle/>
          <a:p>
            <a:r>
              <a:rPr lang="es-AR" sz="3200" b="1" u="sng" kern="1800" dirty="0" smtClean="0">
                <a:latin typeface="+mj-lt"/>
                <a:ea typeface="Times New Roman" panose="02020603050405020304" pitchFamily="18" charset="0"/>
              </a:rPr>
              <a:t>POBLACIÓN </a:t>
            </a:r>
            <a:endParaRPr lang="en-US" sz="3200" dirty="0">
              <a:latin typeface="+mj-lt"/>
            </a:endParaRPr>
          </a:p>
        </p:txBody>
      </p:sp>
    </p:spTree>
    <p:extLst>
      <p:ext uri="{BB962C8B-B14F-4D97-AF65-F5344CB8AC3E}">
        <p14:creationId xmlns:p14="http://schemas.microsoft.com/office/powerpoint/2010/main" val="1818178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b="1" u="sng" dirty="0" smtClean="0"/>
              <a:t>PROBLEMATICAS AMBIENTALES</a:t>
            </a:r>
            <a:endParaRPr lang="en-US" b="1" u="sng" dirty="0"/>
          </a:p>
        </p:txBody>
      </p:sp>
      <p:pic>
        <p:nvPicPr>
          <p:cNvPr id="4" name="Imagen 3"/>
          <p:cNvPicPr>
            <a:picLocks noChangeAspect="1"/>
          </p:cNvPicPr>
          <p:nvPr/>
        </p:nvPicPr>
        <p:blipFill>
          <a:blip r:embed="rId2"/>
          <a:stretch>
            <a:fillRect/>
          </a:stretch>
        </p:blipFill>
        <p:spPr>
          <a:xfrm>
            <a:off x="7924684" y="2171910"/>
            <a:ext cx="3488871" cy="2012364"/>
          </a:xfrm>
          <a:prstGeom prst="rect">
            <a:avLst/>
          </a:prstGeom>
        </p:spPr>
      </p:pic>
      <p:sp>
        <p:nvSpPr>
          <p:cNvPr id="6" name="Rectángulo 5"/>
          <p:cNvSpPr/>
          <p:nvPr/>
        </p:nvSpPr>
        <p:spPr>
          <a:xfrm>
            <a:off x="538162" y="1987244"/>
            <a:ext cx="7246182" cy="369332"/>
          </a:xfrm>
          <a:prstGeom prst="rect">
            <a:avLst/>
          </a:prstGeom>
        </p:spPr>
        <p:txBody>
          <a:bodyPr wrap="square">
            <a:spAutoFit/>
          </a:bodyPr>
          <a:lstStyle/>
          <a:p>
            <a:r>
              <a:rPr lang="en-US"/>
              <a:t>1. Contaminación</a:t>
            </a:r>
            <a:endParaRPr lang="en-US" dirty="0"/>
          </a:p>
        </p:txBody>
      </p:sp>
      <p:sp>
        <p:nvSpPr>
          <p:cNvPr id="7" name="Rectángulo 6"/>
          <p:cNvSpPr/>
          <p:nvPr/>
        </p:nvSpPr>
        <p:spPr>
          <a:xfrm>
            <a:off x="538162" y="2380744"/>
            <a:ext cx="6592389" cy="3693319"/>
          </a:xfrm>
          <a:prstGeom prst="rect">
            <a:avLst/>
          </a:prstGeom>
        </p:spPr>
        <p:txBody>
          <a:bodyPr wrap="square">
            <a:spAutoFit/>
          </a:bodyPr>
          <a:lstStyle/>
          <a:p>
            <a:pPr marL="285750" indent="-285750">
              <a:buFont typeface="Arial" panose="020B0604020202020204" pitchFamily="34" charset="0"/>
              <a:buChar char="•"/>
            </a:pPr>
            <a:r>
              <a:rPr lang="es-MX" b="1" dirty="0">
                <a:solidFill>
                  <a:schemeClr val="bg1"/>
                </a:solidFill>
              </a:rPr>
              <a:t>Contaminación del aire</a:t>
            </a:r>
            <a:r>
              <a:rPr lang="es-MX" b="1" dirty="0" smtClean="0">
                <a:solidFill>
                  <a:schemeClr val="bg1"/>
                </a:solidFill>
              </a:rPr>
              <a:t>: </a:t>
            </a:r>
            <a:r>
              <a:rPr lang="es-MX" dirty="0" smtClean="0"/>
              <a:t>Problemas </a:t>
            </a:r>
            <a:r>
              <a:rPr lang="es-MX" dirty="0"/>
              <a:t>graves en zonas urbanas como la Ciudad de México, Guadalajara y </a:t>
            </a:r>
            <a:r>
              <a:rPr lang="es-MX" dirty="0" err="1"/>
              <a:t>Monterrey.Causas</a:t>
            </a:r>
            <a:r>
              <a:rPr lang="es-MX" dirty="0"/>
              <a:t>: emisiones vehiculares, industrias, quema de combustibles y </a:t>
            </a:r>
            <a:r>
              <a:rPr lang="es-MX" dirty="0" err="1"/>
              <a:t>basura.Consecuencias</a:t>
            </a:r>
            <a:r>
              <a:rPr lang="es-MX" dirty="0"/>
              <a:t>: enfermedades respiratorias, lluvia ácida, y contribución al cambio climático</a:t>
            </a:r>
            <a:r>
              <a:rPr lang="es-MX" dirty="0" smtClean="0"/>
              <a:t>.</a:t>
            </a:r>
          </a:p>
          <a:p>
            <a:pPr marL="285750" indent="-285750">
              <a:buFont typeface="Arial" panose="020B0604020202020204" pitchFamily="34" charset="0"/>
              <a:buChar char="•"/>
            </a:pPr>
            <a:r>
              <a:rPr lang="es-MX" b="1" dirty="0" smtClean="0">
                <a:solidFill>
                  <a:schemeClr val="bg1"/>
                </a:solidFill>
              </a:rPr>
              <a:t>Contaminación </a:t>
            </a:r>
            <a:r>
              <a:rPr lang="es-MX" b="1" dirty="0">
                <a:solidFill>
                  <a:schemeClr val="bg1"/>
                </a:solidFill>
              </a:rPr>
              <a:t>del agua</a:t>
            </a:r>
            <a:r>
              <a:rPr lang="es-MX" b="1" dirty="0" smtClean="0">
                <a:solidFill>
                  <a:schemeClr val="bg1"/>
                </a:solidFill>
              </a:rPr>
              <a:t>: </a:t>
            </a:r>
            <a:r>
              <a:rPr lang="es-MX" dirty="0" smtClean="0"/>
              <a:t>Ríos </a:t>
            </a:r>
            <a:r>
              <a:rPr lang="es-MX" dirty="0"/>
              <a:t>como el Lerma, Atoyac o Coatzacoalcos presentan altos niveles de desechos industriales, agrícolas y domésticos</a:t>
            </a:r>
            <a:r>
              <a:rPr lang="es-MX" dirty="0" smtClean="0"/>
              <a:t>. Falta </a:t>
            </a:r>
            <a:r>
              <a:rPr lang="es-MX" dirty="0"/>
              <a:t>de tratamiento de aguas residuales</a:t>
            </a:r>
            <a:r>
              <a:rPr lang="es-MX" dirty="0" smtClean="0"/>
              <a:t>.</a:t>
            </a:r>
          </a:p>
          <a:p>
            <a:pPr marL="285750" indent="-285750">
              <a:buFont typeface="Arial" panose="020B0604020202020204" pitchFamily="34" charset="0"/>
              <a:buChar char="•"/>
            </a:pPr>
            <a:r>
              <a:rPr lang="es-MX" b="1" dirty="0" smtClean="0">
                <a:solidFill>
                  <a:schemeClr val="bg1"/>
                </a:solidFill>
              </a:rPr>
              <a:t>Contaminación </a:t>
            </a:r>
            <a:r>
              <a:rPr lang="es-MX" b="1" dirty="0">
                <a:solidFill>
                  <a:schemeClr val="bg1"/>
                </a:solidFill>
              </a:rPr>
              <a:t>del suelo</a:t>
            </a:r>
            <a:r>
              <a:rPr lang="es-MX" b="1" dirty="0" smtClean="0">
                <a:solidFill>
                  <a:schemeClr val="bg1"/>
                </a:solidFill>
              </a:rPr>
              <a:t>: </a:t>
            </a:r>
            <a:r>
              <a:rPr lang="es-MX" dirty="0" smtClean="0"/>
              <a:t>Uso </a:t>
            </a:r>
            <a:r>
              <a:rPr lang="es-MX" dirty="0"/>
              <a:t>excesivo de agroquímicos, disposición inadecuada de basura y residuos peligrosos</a:t>
            </a:r>
            <a:r>
              <a:rPr lang="es-MX" dirty="0" smtClean="0"/>
              <a:t>. Afecta </a:t>
            </a:r>
            <a:r>
              <a:rPr lang="es-MX" dirty="0"/>
              <a:t>la fertilidad del suelo y contamina acuíferos.</a:t>
            </a:r>
            <a:endParaRPr lang="en-US" dirty="0"/>
          </a:p>
        </p:txBody>
      </p:sp>
      <p:pic>
        <p:nvPicPr>
          <p:cNvPr id="8" name="Imagen 7"/>
          <p:cNvPicPr>
            <a:picLocks noChangeAspect="1"/>
          </p:cNvPicPr>
          <p:nvPr/>
        </p:nvPicPr>
        <p:blipFill>
          <a:blip r:embed="rId3"/>
          <a:stretch>
            <a:fillRect/>
          </a:stretch>
        </p:blipFill>
        <p:spPr>
          <a:xfrm>
            <a:off x="7924684" y="4473859"/>
            <a:ext cx="3517697" cy="2091109"/>
          </a:xfrm>
          <a:prstGeom prst="rect">
            <a:avLst/>
          </a:prstGeom>
        </p:spPr>
      </p:pic>
    </p:spTree>
    <p:extLst>
      <p:ext uri="{BB962C8B-B14F-4D97-AF65-F5344CB8AC3E}">
        <p14:creationId xmlns:p14="http://schemas.microsoft.com/office/powerpoint/2010/main" val="40174970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92740" y="1922148"/>
            <a:ext cx="4905510" cy="369332"/>
          </a:xfrm>
          <a:prstGeom prst="rect">
            <a:avLst/>
          </a:prstGeom>
        </p:spPr>
        <p:txBody>
          <a:bodyPr wrap="none">
            <a:spAutoFit/>
          </a:bodyPr>
          <a:lstStyle/>
          <a:p>
            <a:r>
              <a:rPr lang="es-MX" dirty="0">
                <a:solidFill>
                  <a:schemeClr val="bg1"/>
                </a:solidFill>
              </a:rPr>
              <a:t>2</a:t>
            </a:r>
            <a:r>
              <a:rPr lang="es-MX" b="1" dirty="0">
                <a:solidFill>
                  <a:schemeClr val="bg1"/>
                </a:solidFill>
              </a:rPr>
              <a:t>. Deforestación y pérdida de biodiversidad</a:t>
            </a:r>
            <a:endParaRPr lang="en-US" b="1" dirty="0">
              <a:solidFill>
                <a:schemeClr val="bg1"/>
              </a:solidFill>
            </a:endParaRPr>
          </a:p>
        </p:txBody>
      </p:sp>
      <p:sp>
        <p:nvSpPr>
          <p:cNvPr id="7" name="Rectángulo 6"/>
          <p:cNvSpPr/>
          <p:nvPr/>
        </p:nvSpPr>
        <p:spPr>
          <a:xfrm>
            <a:off x="192740" y="2293150"/>
            <a:ext cx="6096000" cy="2031325"/>
          </a:xfrm>
          <a:prstGeom prst="rect">
            <a:avLst/>
          </a:prstGeom>
        </p:spPr>
        <p:txBody>
          <a:bodyPr>
            <a:spAutoFit/>
          </a:bodyPr>
          <a:lstStyle/>
          <a:p>
            <a:r>
              <a:rPr lang="es-MX" dirty="0"/>
              <a:t>México es uno de los países más biodiversos del mundo, pero sufre pérdida acelerada de bosques y selvas (Selva Lacandona, Sierra Madre, Yucatán</a:t>
            </a:r>
            <a:r>
              <a:rPr lang="es-MX" dirty="0" smtClean="0"/>
              <a:t>).</a:t>
            </a:r>
          </a:p>
          <a:p>
            <a:r>
              <a:rPr lang="es-MX" dirty="0" smtClean="0"/>
              <a:t>Causas</a:t>
            </a:r>
            <a:r>
              <a:rPr lang="es-MX" dirty="0"/>
              <a:t>: tala ilegal, ganadería, agricultura extensiva y expansión urbana</a:t>
            </a:r>
            <a:r>
              <a:rPr lang="es-MX" dirty="0" smtClean="0"/>
              <a:t>.</a:t>
            </a:r>
          </a:p>
          <a:p>
            <a:r>
              <a:rPr lang="es-MX" dirty="0" smtClean="0"/>
              <a:t>Consecuencias</a:t>
            </a:r>
            <a:r>
              <a:rPr lang="es-MX" dirty="0"/>
              <a:t>: erosión del suelo, pérdida de hábitats, especies en peligro y alteración del ciclo del agua.</a:t>
            </a:r>
            <a:endParaRPr lang="en-US" dirty="0"/>
          </a:p>
        </p:txBody>
      </p:sp>
      <p:pic>
        <p:nvPicPr>
          <p:cNvPr id="8" name="Imagen 7"/>
          <p:cNvPicPr>
            <a:picLocks noChangeAspect="1"/>
          </p:cNvPicPr>
          <p:nvPr/>
        </p:nvPicPr>
        <p:blipFill>
          <a:blip r:embed="rId2"/>
          <a:stretch>
            <a:fillRect/>
          </a:stretch>
        </p:blipFill>
        <p:spPr>
          <a:xfrm>
            <a:off x="8077738" y="2108484"/>
            <a:ext cx="3487214" cy="2145978"/>
          </a:xfrm>
          <a:prstGeom prst="rect">
            <a:avLst/>
          </a:prstGeom>
        </p:spPr>
      </p:pic>
      <p:sp>
        <p:nvSpPr>
          <p:cNvPr id="9" name="Rectángulo 8"/>
          <p:cNvSpPr/>
          <p:nvPr/>
        </p:nvSpPr>
        <p:spPr>
          <a:xfrm>
            <a:off x="192740" y="4495905"/>
            <a:ext cx="6331131" cy="1754326"/>
          </a:xfrm>
          <a:prstGeom prst="rect">
            <a:avLst/>
          </a:prstGeom>
        </p:spPr>
        <p:txBody>
          <a:bodyPr wrap="square">
            <a:spAutoFit/>
          </a:bodyPr>
          <a:lstStyle/>
          <a:p>
            <a:r>
              <a:rPr lang="es-MX" dirty="0">
                <a:solidFill>
                  <a:schemeClr val="bg1"/>
                </a:solidFill>
              </a:rPr>
              <a:t>3. </a:t>
            </a:r>
            <a:r>
              <a:rPr lang="es-MX" b="1" dirty="0">
                <a:solidFill>
                  <a:schemeClr val="bg1"/>
                </a:solidFill>
              </a:rPr>
              <a:t>Cambio </a:t>
            </a:r>
            <a:r>
              <a:rPr lang="es-MX" b="1" dirty="0" smtClean="0">
                <a:solidFill>
                  <a:schemeClr val="bg1"/>
                </a:solidFill>
              </a:rPr>
              <a:t>climático</a:t>
            </a:r>
          </a:p>
          <a:p>
            <a:r>
              <a:rPr lang="es-MX" dirty="0" smtClean="0"/>
              <a:t>Aumento </a:t>
            </a:r>
            <a:r>
              <a:rPr lang="es-MX" dirty="0"/>
              <a:t>de temperaturas, sequías, incendios forestales y fenómenos extremos (huracanes más intensos, lluvias torrenciales).Afecta especialmente al norte (sequías) y al sur (inundaciones).También repercute en la producción agrícola y el acceso al agua.</a:t>
            </a:r>
            <a:endParaRPr lang="en-US" dirty="0"/>
          </a:p>
        </p:txBody>
      </p:sp>
      <p:pic>
        <p:nvPicPr>
          <p:cNvPr id="10" name="Imagen 9"/>
          <p:cNvPicPr>
            <a:picLocks noChangeAspect="1"/>
          </p:cNvPicPr>
          <p:nvPr/>
        </p:nvPicPr>
        <p:blipFill>
          <a:blip r:embed="rId3"/>
          <a:stretch>
            <a:fillRect/>
          </a:stretch>
        </p:blipFill>
        <p:spPr>
          <a:xfrm>
            <a:off x="8077738" y="4495905"/>
            <a:ext cx="3520980" cy="2063074"/>
          </a:xfrm>
          <a:prstGeom prst="rect">
            <a:avLst/>
          </a:prstGeom>
        </p:spPr>
      </p:pic>
    </p:spTree>
    <p:extLst>
      <p:ext uri="{BB962C8B-B14F-4D97-AF65-F5344CB8AC3E}">
        <p14:creationId xmlns:p14="http://schemas.microsoft.com/office/powerpoint/2010/main" val="16463508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2549" y="2599510"/>
            <a:ext cx="6448697" cy="3139321"/>
          </a:xfrm>
          <a:prstGeom prst="rect">
            <a:avLst/>
          </a:prstGeom>
        </p:spPr>
        <p:txBody>
          <a:bodyPr wrap="square">
            <a:spAutoFit/>
          </a:bodyPr>
          <a:lstStyle/>
          <a:p>
            <a:r>
              <a:rPr lang="es-MX" dirty="0">
                <a:solidFill>
                  <a:schemeClr val="bg1"/>
                </a:solidFill>
              </a:rPr>
              <a:t>4. </a:t>
            </a:r>
            <a:r>
              <a:rPr lang="es-MX" b="1" dirty="0">
                <a:solidFill>
                  <a:schemeClr val="bg1"/>
                </a:solidFill>
              </a:rPr>
              <a:t>Manejo inadecuado de </a:t>
            </a:r>
            <a:r>
              <a:rPr lang="es-MX" b="1" dirty="0" smtClean="0">
                <a:solidFill>
                  <a:schemeClr val="bg1"/>
                </a:solidFill>
              </a:rPr>
              <a:t>residuos</a:t>
            </a:r>
          </a:p>
          <a:p>
            <a:r>
              <a:rPr lang="es-MX" dirty="0" smtClean="0"/>
              <a:t>Generación </a:t>
            </a:r>
            <a:r>
              <a:rPr lang="es-MX" dirty="0"/>
              <a:t>excesiva de basura urbana y residuos sólidos (más de 120 mil toneladas diarias).Deficiencia en la recolección y </a:t>
            </a:r>
            <a:r>
              <a:rPr lang="es-MX" dirty="0" err="1" smtClean="0"/>
              <a:t>reciclaje.Problemas</a:t>
            </a:r>
            <a:r>
              <a:rPr lang="es-MX" dirty="0" smtClean="0"/>
              <a:t> </a:t>
            </a:r>
            <a:r>
              <a:rPr lang="es-MX" dirty="0"/>
              <a:t>con los tiraderos a cielo abierto y el plástico de un solo </a:t>
            </a:r>
            <a:r>
              <a:rPr lang="es-MX" dirty="0" smtClean="0"/>
              <a:t>uso.</a:t>
            </a:r>
          </a:p>
          <a:p>
            <a:endParaRPr lang="es-MX" dirty="0"/>
          </a:p>
          <a:p>
            <a:r>
              <a:rPr lang="es-MX" dirty="0" smtClean="0">
                <a:solidFill>
                  <a:schemeClr val="bg1"/>
                </a:solidFill>
              </a:rPr>
              <a:t>5</a:t>
            </a:r>
            <a:r>
              <a:rPr lang="es-MX" dirty="0">
                <a:solidFill>
                  <a:schemeClr val="bg1"/>
                </a:solidFill>
              </a:rPr>
              <a:t>. </a:t>
            </a:r>
            <a:r>
              <a:rPr lang="es-MX" b="1" dirty="0">
                <a:solidFill>
                  <a:schemeClr val="bg1"/>
                </a:solidFill>
              </a:rPr>
              <a:t>Urbanización </a:t>
            </a:r>
            <a:r>
              <a:rPr lang="es-MX" b="1" dirty="0" smtClean="0">
                <a:solidFill>
                  <a:schemeClr val="bg1"/>
                </a:solidFill>
              </a:rPr>
              <a:t>descontrolada</a:t>
            </a:r>
          </a:p>
          <a:p>
            <a:r>
              <a:rPr lang="es-MX" dirty="0" smtClean="0"/>
              <a:t>Crecimiento </a:t>
            </a:r>
            <a:r>
              <a:rPr lang="es-MX" dirty="0"/>
              <a:t>de ciudades sin planeación </a:t>
            </a:r>
            <a:r>
              <a:rPr lang="es-MX" dirty="0" err="1"/>
              <a:t>ambiental.Reducción</a:t>
            </a:r>
            <a:r>
              <a:rPr lang="es-MX" dirty="0"/>
              <a:t> de áreas verdes, contaminación del aire y saturación de </a:t>
            </a:r>
            <a:r>
              <a:rPr lang="es-MX" dirty="0" err="1"/>
              <a:t>servicios.Ejemplo</a:t>
            </a:r>
            <a:r>
              <a:rPr lang="es-MX" dirty="0"/>
              <a:t>: expansión del Valle de México y la Zona Metropolitana de Guadalajara.</a:t>
            </a:r>
            <a:endParaRPr lang="en-US" dirty="0"/>
          </a:p>
        </p:txBody>
      </p:sp>
      <p:pic>
        <p:nvPicPr>
          <p:cNvPr id="4" name="Imagen 3"/>
          <p:cNvPicPr>
            <a:picLocks noChangeAspect="1"/>
          </p:cNvPicPr>
          <p:nvPr/>
        </p:nvPicPr>
        <p:blipFill>
          <a:blip r:embed="rId2"/>
          <a:stretch>
            <a:fillRect/>
          </a:stretch>
        </p:blipFill>
        <p:spPr>
          <a:xfrm>
            <a:off x="8272055" y="2194560"/>
            <a:ext cx="3228259" cy="1817855"/>
          </a:xfrm>
          <a:prstGeom prst="rect">
            <a:avLst/>
          </a:prstGeom>
        </p:spPr>
      </p:pic>
      <p:pic>
        <p:nvPicPr>
          <p:cNvPr id="5" name="Imagen 4"/>
          <p:cNvPicPr>
            <a:picLocks noChangeAspect="1"/>
          </p:cNvPicPr>
          <p:nvPr/>
        </p:nvPicPr>
        <p:blipFill>
          <a:blip r:embed="rId3"/>
          <a:stretch>
            <a:fillRect/>
          </a:stretch>
        </p:blipFill>
        <p:spPr>
          <a:xfrm>
            <a:off x="8223940" y="4372809"/>
            <a:ext cx="3324488" cy="1893161"/>
          </a:xfrm>
          <a:prstGeom prst="rect">
            <a:avLst/>
          </a:prstGeom>
        </p:spPr>
      </p:pic>
    </p:spTree>
    <p:extLst>
      <p:ext uri="{BB962C8B-B14F-4D97-AF65-F5344CB8AC3E}">
        <p14:creationId xmlns:p14="http://schemas.microsoft.com/office/powerpoint/2010/main" val="2080055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4025" y="2566062"/>
            <a:ext cx="7533565" cy="3139321"/>
          </a:xfrm>
          <a:prstGeom prst="rect">
            <a:avLst/>
          </a:prstGeom>
        </p:spPr>
        <p:txBody>
          <a:bodyPr wrap="square">
            <a:spAutoFit/>
          </a:bodyPr>
          <a:lstStyle/>
          <a:p>
            <a:r>
              <a:rPr lang="es-MX" dirty="0">
                <a:solidFill>
                  <a:schemeClr val="bg1"/>
                </a:solidFill>
              </a:rPr>
              <a:t>6. </a:t>
            </a:r>
            <a:r>
              <a:rPr lang="es-MX" b="1" dirty="0">
                <a:solidFill>
                  <a:schemeClr val="bg1"/>
                </a:solidFill>
              </a:rPr>
              <a:t>Degradación de suelos y </a:t>
            </a:r>
            <a:r>
              <a:rPr lang="es-MX" b="1" dirty="0" smtClean="0">
                <a:solidFill>
                  <a:schemeClr val="bg1"/>
                </a:solidFill>
              </a:rPr>
              <a:t>desertificación</a:t>
            </a:r>
          </a:p>
          <a:p>
            <a:r>
              <a:rPr lang="es-MX" dirty="0" smtClean="0"/>
              <a:t>Causada </a:t>
            </a:r>
            <a:r>
              <a:rPr lang="es-MX" dirty="0"/>
              <a:t>por la sobreexplotación agrícola, la ganadería intensiva y la </a:t>
            </a:r>
            <a:r>
              <a:rPr lang="es-MX" dirty="0" smtClean="0"/>
              <a:t>deforestación. Estados </a:t>
            </a:r>
            <a:r>
              <a:rPr lang="es-MX" dirty="0"/>
              <a:t>afectados: Zacatecas, Chihuahua, Sonora y Durango</a:t>
            </a:r>
            <a:r>
              <a:rPr lang="es-MX" dirty="0" smtClean="0"/>
              <a:t>.</a:t>
            </a:r>
          </a:p>
          <a:p>
            <a:r>
              <a:rPr lang="es-MX" dirty="0" smtClean="0"/>
              <a:t>Consecuencia</a:t>
            </a:r>
            <a:r>
              <a:rPr lang="es-MX" dirty="0"/>
              <a:t>: pérdida de productividad agrícola y desplazamiento de comunidades rurales</a:t>
            </a:r>
            <a:r>
              <a:rPr lang="es-MX" dirty="0" smtClean="0"/>
              <a:t>.</a:t>
            </a:r>
          </a:p>
          <a:p>
            <a:endParaRPr lang="es-MX" dirty="0"/>
          </a:p>
          <a:p>
            <a:r>
              <a:rPr lang="es-MX" dirty="0" smtClean="0">
                <a:solidFill>
                  <a:schemeClr val="bg1"/>
                </a:solidFill>
              </a:rPr>
              <a:t>7</a:t>
            </a:r>
            <a:r>
              <a:rPr lang="es-MX" b="1" dirty="0">
                <a:solidFill>
                  <a:schemeClr val="bg1"/>
                </a:solidFill>
              </a:rPr>
              <a:t>. </a:t>
            </a:r>
            <a:r>
              <a:rPr lang="es-MX" b="1" dirty="0" smtClean="0">
                <a:solidFill>
                  <a:schemeClr val="bg1"/>
                </a:solidFill>
              </a:rPr>
              <a:t>Sobre explotación </a:t>
            </a:r>
            <a:r>
              <a:rPr lang="es-MX" b="1" dirty="0">
                <a:solidFill>
                  <a:schemeClr val="bg1"/>
                </a:solidFill>
              </a:rPr>
              <a:t>de recursos </a:t>
            </a:r>
            <a:r>
              <a:rPr lang="es-MX" b="1" dirty="0" smtClean="0">
                <a:solidFill>
                  <a:schemeClr val="bg1"/>
                </a:solidFill>
              </a:rPr>
              <a:t>naturales</a:t>
            </a:r>
          </a:p>
          <a:p>
            <a:r>
              <a:rPr lang="es-MX" dirty="0" smtClean="0"/>
              <a:t>Explotación </a:t>
            </a:r>
            <a:r>
              <a:rPr lang="es-MX" dirty="0"/>
              <a:t>excesiva de acuíferos, bosques y </a:t>
            </a:r>
            <a:r>
              <a:rPr lang="es-MX" dirty="0" err="1"/>
              <a:t>pesquerías.Disminución</a:t>
            </a:r>
            <a:r>
              <a:rPr lang="es-MX" dirty="0"/>
              <a:t> de especies marinas por pesca </a:t>
            </a:r>
            <a:r>
              <a:rPr lang="es-MX" dirty="0" err="1"/>
              <a:t>ilegal.Ejemplo</a:t>
            </a:r>
            <a:r>
              <a:rPr lang="es-MX" dirty="0"/>
              <a:t>: el caso de la vaquita marina, especie al borde de la extinción.</a:t>
            </a:r>
            <a:endParaRPr lang="en-US" dirty="0"/>
          </a:p>
        </p:txBody>
      </p:sp>
      <p:pic>
        <p:nvPicPr>
          <p:cNvPr id="4" name="Imagen 3"/>
          <p:cNvPicPr>
            <a:picLocks noChangeAspect="1"/>
          </p:cNvPicPr>
          <p:nvPr/>
        </p:nvPicPr>
        <p:blipFill>
          <a:blip r:embed="rId2"/>
          <a:stretch>
            <a:fillRect/>
          </a:stretch>
        </p:blipFill>
        <p:spPr>
          <a:xfrm>
            <a:off x="8731128" y="2076994"/>
            <a:ext cx="3019663" cy="2084304"/>
          </a:xfrm>
          <a:prstGeom prst="rect">
            <a:avLst/>
          </a:prstGeom>
        </p:spPr>
      </p:pic>
      <p:pic>
        <p:nvPicPr>
          <p:cNvPr id="5" name="Imagen 4"/>
          <p:cNvPicPr>
            <a:picLocks noChangeAspect="1"/>
          </p:cNvPicPr>
          <p:nvPr/>
        </p:nvPicPr>
        <p:blipFill>
          <a:blip r:embed="rId3"/>
          <a:stretch>
            <a:fillRect/>
          </a:stretch>
        </p:blipFill>
        <p:spPr>
          <a:xfrm>
            <a:off x="8731128" y="4460397"/>
            <a:ext cx="3058994" cy="2048516"/>
          </a:xfrm>
          <a:prstGeom prst="rect">
            <a:avLst/>
          </a:prstGeom>
        </p:spPr>
      </p:pic>
    </p:spTree>
    <p:extLst>
      <p:ext uri="{BB962C8B-B14F-4D97-AF65-F5344CB8AC3E}">
        <p14:creationId xmlns:p14="http://schemas.microsoft.com/office/powerpoint/2010/main" val="42457717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3884" y="2700996"/>
            <a:ext cx="10742644" cy="666548"/>
          </a:xfrm>
        </p:spPr>
        <p:txBody>
          <a:bodyPr>
            <a:noAutofit/>
          </a:bodyPr>
          <a:lstStyle/>
          <a:p>
            <a:pPr>
              <a:lnSpc>
                <a:spcPct val="100000"/>
              </a:lnSpc>
            </a:pPr>
            <a:r>
              <a:rPr lang="es-MX" sz="2000" dirty="0"/>
              <a:t>S</a:t>
            </a:r>
            <a:r>
              <a:rPr lang="es-MX" sz="2000" dirty="0" smtClean="0"/>
              <a:t>e </a:t>
            </a:r>
            <a:r>
              <a:rPr lang="es-MX" sz="2000" dirty="0"/>
              <a:t>manifiesta con un aumento de temperatura superior al promedio </a:t>
            </a:r>
            <a:r>
              <a:rPr lang="es-MX" sz="2000" dirty="0" smtClean="0"/>
              <a:t>mundial. </a:t>
            </a:r>
            <a:br>
              <a:rPr lang="es-MX" sz="2000" dirty="0" smtClean="0"/>
            </a:br>
            <a:r>
              <a:rPr lang="es-MX" sz="2000" dirty="0" smtClean="0"/>
              <a:t>Esto </a:t>
            </a:r>
            <a:r>
              <a:rPr lang="es-MX" sz="2000" dirty="0"/>
              <a:t>se debe a su ubicación geográfica, la deforestación, la urbanización y la quema de combustibles fósiles. </a:t>
            </a:r>
            <a:r>
              <a:rPr lang="es-MX" sz="2000" dirty="0" smtClean="0"/>
              <a:t/>
            </a:r>
            <a:br>
              <a:rPr lang="es-MX" sz="2000" dirty="0" smtClean="0"/>
            </a:br>
            <a:r>
              <a:rPr lang="es-MX" sz="2000" dirty="0" smtClean="0"/>
              <a:t>Sus </a:t>
            </a:r>
            <a:r>
              <a:rPr lang="es-MX" sz="2000" dirty="0"/>
              <a:t>efectos incluyen sequías más intensas, olas de calor extremo, aumento en inundaciones y ciclones, escasez de agua, e impactos en la biodiversidad y la agricultura. </a:t>
            </a:r>
            <a:endParaRPr lang="en-US" sz="2000" dirty="0"/>
          </a:p>
        </p:txBody>
      </p:sp>
      <p:sp>
        <p:nvSpPr>
          <p:cNvPr id="3" name="Rectángulo 2"/>
          <p:cNvSpPr/>
          <p:nvPr/>
        </p:nvSpPr>
        <p:spPr>
          <a:xfrm>
            <a:off x="655865" y="1106045"/>
            <a:ext cx="7601869" cy="646331"/>
          </a:xfrm>
          <a:prstGeom prst="rect">
            <a:avLst/>
          </a:prstGeom>
        </p:spPr>
        <p:txBody>
          <a:bodyPr wrap="square">
            <a:spAutoFit/>
          </a:bodyPr>
          <a:lstStyle/>
          <a:p>
            <a:r>
              <a:rPr lang="es-MX" sz="3600" dirty="0" smtClean="0"/>
              <a:t>El </a:t>
            </a:r>
            <a:r>
              <a:rPr lang="es-MX" sz="3600" dirty="0"/>
              <a:t>calentamiento global en México </a:t>
            </a:r>
            <a:endParaRPr lang="en-US" sz="3600" dirty="0"/>
          </a:p>
        </p:txBody>
      </p:sp>
      <p:sp>
        <p:nvSpPr>
          <p:cNvPr id="4" name="Rectángulo 3"/>
          <p:cNvSpPr/>
          <p:nvPr/>
        </p:nvSpPr>
        <p:spPr>
          <a:xfrm>
            <a:off x="290732" y="3946717"/>
            <a:ext cx="10625796" cy="2246769"/>
          </a:xfrm>
          <a:prstGeom prst="rect">
            <a:avLst/>
          </a:prstGeom>
        </p:spPr>
        <p:txBody>
          <a:bodyPr wrap="square">
            <a:spAutoFit/>
          </a:bodyPr>
          <a:lstStyle/>
          <a:p>
            <a:r>
              <a:rPr lang="es-MX" sz="2000" b="1" u="sng" dirty="0"/>
              <a:t>Causas principales </a:t>
            </a:r>
            <a:endParaRPr lang="es-MX" sz="2000" b="1" u="sng" dirty="0" smtClean="0"/>
          </a:p>
          <a:p>
            <a:pPr marL="342900" indent="-342900">
              <a:buFont typeface="Wingdings" panose="05000000000000000000" pitchFamily="2" charset="2"/>
              <a:buChar char="q"/>
            </a:pPr>
            <a:r>
              <a:rPr lang="es-MX" sz="2000" dirty="0" smtClean="0"/>
              <a:t>Ubicación </a:t>
            </a:r>
            <a:r>
              <a:rPr lang="es-MX" sz="2000" dirty="0"/>
              <a:t>geográfica: Su posición entre dos océanos lo hace particularmente vulnerable</a:t>
            </a:r>
            <a:r>
              <a:rPr lang="es-MX" sz="2000" dirty="0" smtClean="0"/>
              <a:t>.</a:t>
            </a:r>
          </a:p>
          <a:p>
            <a:pPr marL="342900" indent="-342900">
              <a:buFont typeface="Wingdings" panose="05000000000000000000" pitchFamily="2" charset="2"/>
              <a:buChar char="q"/>
            </a:pPr>
            <a:r>
              <a:rPr lang="es-MX" sz="2000" dirty="0" smtClean="0"/>
              <a:t>Factores </a:t>
            </a:r>
            <a:r>
              <a:rPr lang="es-MX" sz="2000" dirty="0"/>
              <a:t>locales: El uso del suelo, la desertización, la deforestación y la urbanización contribuyen al calentamiento</a:t>
            </a:r>
            <a:r>
              <a:rPr lang="es-MX" sz="2000" dirty="0" smtClean="0"/>
              <a:t>.</a:t>
            </a:r>
          </a:p>
          <a:p>
            <a:pPr marL="342900" indent="-342900">
              <a:buFont typeface="Wingdings" panose="05000000000000000000" pitchFamily="2" charset="2"/>
              <a:buChar char="q"/>
            </a:pPr>
            <a:r>
              <a:rPr lang="es-MX" sz="2000" dirty="0" smtClean="0"/>
              <a:t>Emisiones </a:t>
            </a:r>
            <a:r>
              <a:rPr lang="es-MX" sz="2000" dirty="0"/>
              <a:t>de gases de efecto invernadero: La producción de </a:t>
            </a:r>
            <a:r>
              <a:rPr lang="es-MX" sz="2000" dirty="0" smtClean="0"/>
              <a:t>CO2 </a:t>
            </a:r>
            <a:r>
              <a:rPr lang="es-MX" sz="2000" dirty="0"/>
              <a:t>y metano agrava el fenómeno. </a:t>
            </a:r>
            <a:endParaRPr lang="en-US" sz="2000" dirty="0"/>
          </a:p>
        </p:txBody>
      </p:sp>
    </p:spTree>
    <p:extLst>
      <p:ext uri="{BB962C8B-B14F-4D97-AF65-F5344CB8AC3E}">
        <p14:creationId xmlns:p14="http://schemas.microsoft.com/office/powerpoint/2010/main" val="3786353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0" y="1484110"/>
            <a:ext cx="4698358" cy="3599316"/>
          </a:xfrm>
        </p:spPr>
        <p:txBody>
          <a:bodyPr>
            <a:normAutofit fontScale="25000" lnSpcReduction="20000"/>
          </a:bodyPr>
          <a:lstStyle/>
          <a:p>
            <a:r>
              <a:rPr lang="es-MX" sz="8000" b="1" dirty="0" smtClean="0"/>
              <a:t>CONSECUENCIAS </a:t>
            </a:r>
          </a:p>
          <a:p>
            <a:pPr algn="just">
              <a:lnSpc>
                <a:spcPct val="170000"/>
              </a:lnSpc>
            </a:pPr>
            <a:r>
              <a:rPr lang="es-MX" sz="7200" dirty="0" smtClean="0"/>
              <a:t>Los </a:t>
            </a:r>
            <a:r>
              <a:rPr lang="es-MX" sz="7200" dirty="0"/>
              <a:t>problemas ambientales en México no solo afectan al medio ambiente, sino que también tienen un impacto directo en la salud de la población. La exposición a contaminantes del aire y del agua puede causar enfermedades respiratorias, problemas renales y otros problemas de salud graves. Además, la degradación de los ecosistemas afecta la disponibilidad de recursos naturales y la calidad de vida de las comunidades locales. </a:t>
            </a:r>
          </a:p>
          <a:p>
            <a:endParaRPr lang="es-MX" sz="5600" dirty="0"/>
          </a:p>
          <a:p>
            <a:endParaRPr lang="es-MX" sz="4800" dirty="0"/>
          </a:p>
          <a:p>
            <a:endParaRPr lang="en-US" sz="3200" dirty="0"/>
          </a:p>
        </p:txBody>
      </p:sp>
      <p:sp>
        <p:nvSpPr>
          <p:cNvPr id="4" name="Marcador de contenido 3"/>
          <p:cNvSpPr>
            <a:spLocks noGrp="1"/>
          </p:cNvSpPr>
          <p:nvPr>
            <p:ph sz="half" idx="2"/>
          </p:nvPr>
        </p:nvSpPr>
        <p:spPr>
          <a:xfrm>
            <a:off x="5706664" y="1484110"/>
            <a:ext cx="6194604" cy="4529420"/>
          </a:xfrm>
        </p:spPr>
        <p:txBody>
          <a:bodyPr>
            <a:normAutofit fontScale="25000" lnSpcReduction="20000"/>
          </a:bodyPr>
          <a:lstStyle/>
          <a:p>
            <a:r>
              <a:rPr lang="es-MX" sz="8000" dirty="0" smtClean="0"/>
              <a:t>SOLUCIONES</a:t>
            </a:r>
            <a:endParaRPr lang="es-MX" sz="8000" dirty="0"/>
          </a:p>
          <a:p>
            <a:pPr algn="just">
              <a:lnSpc>
                <a:spcPct val="170000"/>
              </a:lnSpc>
            </a:pPr>
            <a:r>
              <a:rPr lang="es-MX" sz="7200" dirty="0"/>
              <a:t>Para abordar estos problemas, es fundamental implementar políticas </a:t>
            </a:r>
            <a:r>
              <a:rPr lang="es-MX" sz="7200" dirty="0" smtClean="0"/>
              <a:t>efectivas </a:t>
            </a:r>
            <a:r>
              <a:rPr lang="es-MX" sz="7200" dirty="0"/>
              <a:t>que promuevan la sostenibilidad, la conservación de recursos y la educación ambiental. Algunas soluciones incluyen:</a:t>
            </a:r>
          </a:p>
          <a:p>
            <a:pPr algn="just">
              <a:lnSpc>
                <a:spcPct val="170000"/>
              </a:lnSpc>
            </a:pPr>
            <a:r>
              <a:rPr lang="es-MX" sz="7200" dirty="0" smtClean="0"/>
              <a:t>•Fomentar </a:t>
            </a:r>
            <a:r>
              <a:rPr lang="es-MX" sz="7200" dirty="0"/>
              <a:t>el uso de energías renovables.</a:t>
            </a:r>
          </a:p>
          <a:p>
            <a:pPr algn="just">
              <a:lnSpc>
                <a:spcPct val="170000"/>
              </a:lnSpc>
            </a:pPr>
            <a:r>
              <a:rPr lang="es-MX" sz="7200" dirty="0" smtClean="0"/>
              <a:t>•Mejorar </a:t>
            </a:r>
            <a:r>
              <a:rPr lang="es-MX" sz="7200" dirty="0"/>
              <a:t>el transporte público para reducir la contaminación del aire.</a:t>
            </a:r>
          </a:p>
          <a:p>
            <a:pPr algn="just">
              <a:lnSpc>
                <a:spcPct val="170000"/>
              </a:lnSpc>
            </a:pPr>
            <a:r>
              <a:rPr lang="es-MX" sz="7200" dirty="0" smtClean="0"/>
              <a:t>•Implementar </a:t>
            </a:r>
            <a:r>
              <a:rPr lang="es-MX" sz="7200" dirty="0"/>
              <a:t>regulaciones más estrictas sobre emisiones industriales y manejo de desechos.</a:t>
            </a:r>
          </a:p>
          <a:p>
            <a:pPr algn="just">
              <a:lnSpc>
                <a:spcPct val="170000"/>
              </a:lnSpc>
            </a:pPr>
            <a:r>
              <a:rPr lang="es-MX" sz="7200" dirty="0" smtClean="0"/>
              <a:t>•Promover </a:t>
            </a:r>
            <a:r>
              <a:rPr lang="es-MX" sz="7200" dirty="0"/>
              <a:t>la reforestación y la conservación de áreas naturales.</a:t>
            </a:r>
          </a:p>
          <a:p>
            <a:pPr algn="just">
              <a:lnSpc>
                <a:spcPct val="170000"/>
              </a:lnSpc>
            </a:pPr>
            <a:r>
              <a:rPr lang="es-MX" sz="7200" dirty="0"/>
              <a:t>Es crucial que tanto el gobierno como la sociedad civil trabajen juntos para enfrentar estos desafíos y garantizar un futuro sostenible para México.</a:t>
            </a:r>
          </a:p>
          <a:p>
            <a:pPr algn="just">
              <a:lnSpc>
                <a:spcPct val="220000"/>
              </a:lnSpc>
            </a:pPr>
            <a:endParaRPr lang="es-MX" sz="3600" dirty="0"/>
          </a:p>
          <a:p>
            <a:pPr algn="just">
              <a:lnSpc>
                <a:spcPct val="220000"/>
              </a:lnSpc>
            </a:pPr>
            <a:endParaRPr lang="es-MX" sz="3600" dirty="0"/>
          </a:p>
          <a:p>
            <a:endParaRPr lang="en-US" dirty="0"/>
          </a:p>
        </p:txBody>
      </p:sp>
    </p:spTree>
    <p:extLst>
      <p:ext uri="{BB962C8B-B14F-4D97-AF65-F5344CB8AC3E}">
        <p14:creationId xmlns:p14="http://schemas.microsoft.com/office/powerpoint/2010/main" val="40413661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85035" y="781363"/>
            <a:ext cx="9613861" cy="1080938"/>
          </a:xfrm>
        </p:spPr>
        <p:txBody>
          <a:bodyPr>
            <a:normAutofit/>
          </a:bodyPr>
          <a:lstStyle/>
          <a:p>
            <a:r>
              <a:rPr lang="es-AR" sz="6000" b="1" dirty="0" smtClean="0">
                <a:effectLst>
                  <a:outerShdw blurRad="38100" dist="38100" dir="2700000" algn="tl">
                    <a:srgbClr val="000000">
                      <a:alpha val="43137"/>
                    </a:srgbClr>
                  </a:outerShdw>
                </a:effectLst>
              </a:rPr>
              <a:t>India</a:t>
            </a:r>
            <a:endParaRPr lang="en-US" sz="6000" b="1" dirty="0">
              <a:effectLst>
                <a:outerShdw blurRad="38100" dist="38100" dir="2700000" algn="tl">
                  <a:srgbClr val="000000">
                    <a:alpha val="43137"/>
                  </a:srgbClr>
                </a:outerShdw>
              </a:effectLst>
            </a:endParaRPr>
          </a:p>
        </p:txBody>
      </p:sp>
      <p:pic>
        <p:nvPicPr>
          <p:cNvPr id="8" name="Marcador de contenido 7"/>
          <p:cNvPicPr>
            <a:picLocks noGrp="1" noChangeAspect="1"/>
          </p:cNvPicPr>
          <p:nvPr>
            <p:ph sz="half" idx="2"/>
          </p:nvPr>
        </p:nvPicPr>
        <p:blipFill>
          <a:blip r:embed="rId2"/>
          <a:stretch>
            <a:fillRect/>
          </a:stretch>
        </p:blipFill>
        <p:spPr>
          <a:xfrm>
            <a:off x="6772385" y="2350260"/>
            <a:ext cx="3370421" cy="3348928"/>
          </a:xfrm>
          <a:prstGeom prst="rect">
            <a:avLst/>
          </a:prstGeom>
        </p:spPr>
      </p:pic>
      <p:pic>
        <p:nvPicPr>
          <p:cNvPr id="7" name="Marcador de contenido 6"/>
          <p:cNvPicPr>
            <a:picLocks noGrp="1" noChangeAspect="1"/>
          </p:cNvPicPr>
          <p:nvPr>
            <p:ph sz="half" idx="1"/>
          </p:nvPr>
        </p:nvPicPr>
        <p:blipFill>
          <a:blip r:embed="rId3"/>
          <a:stretch>
            <a:fillRect/>
          </a:stretch>
        </p:blipFill>
        <p:spPr>
          <a:xfrm>
            <a:off x="681038" y="2573274"/>
            <a:ext cx="4697412" cy="3125914"/>
          </a:xfrm>
          <a:prstGeom prst="rect">
            <a:avLst/>
          </a:prstGeom>
        </p:spPr>
      </p:pic>
      <p:sp>
        <p:nvSpPr>
          <p:cNvPr id="6" name="AutoShape 4" descr="blob:https://web.whatsapp.com/c45a1224-3ec0-4ed1-b5f8-fa0a438c34e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501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23808" y="1055079"/>
            <a:ext cx="6878849" cy="646331"/>
          </a:xfrm>
          <a:prstGeom prst="rect">
            <a:avLst/>
          </a:prstGeom>
        </p:spPr>
        <p:txBody>
          <a:bodyPr wrap="square">
            <a:spAutoFit/>
          </a:bodyPr>
          <a:lstStyle/>
          <a:p>
            <a:r>
              <a:rPr lang="en-US" sz="3600" b="1" u="sng" dirty="0"/>
              <a:t>UBICACIÓN GEOGRÁFICA</a:t>
            </a:r>
            <a:r>
              <a:rPr lang="en-US" sz="3600" dirty="0"/>
              <a:t>.</a:t>
            </a:r>
          </a:p>
        </p:txBody>
      </p:sp>
      <p:sp>
        <p:nvSpPr>
          <p:cNvPr id="7" name="Rectángulo 6"/>
          <p:cNvSpPr/>
          <p:nvPr/>
        </p:nvSpPr>
        <p:spPr>
          <a:xfrm>
            <a:off x="173815" y="2239481"/>
            <a:ext cx="3924634" cy="4093428"/>
          </a:xfrm>
          <a:prstGeom prst="rect">
            <a:avLst/>
          </a:prstGeom>
        </p:spPr>
        <p:txBody>
          <a:bodyPr wrap="square">
            <a:spAutoFit/>
          </a:bodyPr>
          <a:lstStyle/>
          <a:p>
            <a:pPr marL="285750" indent="-285750">
              <a:buFontTx/>
              <a:buChar char="-"/>
            </a:pPr>
            <a:r>
              <a:rPr lang="en-US" sz="2000" dirty="0" err="1" smtClean="0"/>
              <a:t>Continente</a:t>
            </a:r>
            <a:r>
              <a:rPr lang="en-US" sz="2000" dirty="0"/>
              <a:t>: </a:t>
            </a:r>
            <a:r>
              <a:rPr lang="en-US" sz="2000" dirty="0" smtClean="0"/>
              <a:t>Asia</a:t>
            </a:r>
          </a:p>
          <a:p>
            <a:pPr marL="285750" indent="-285750">
              <a:buFontTx/>
              <a:buChar char="-"/>
            </a:pPr>
            <a:r>
              <a:rPr lang="en-US" sz="2000" dirty="0" err="1" smtClean="0"/>
              <a:t>Región</a:t>
            </a:r>
            <a:r>
              <a:rPr lang="en-US" sz="2000" dirty="0"/>
              <a:t>: Asia del </a:t>
            </a:r>
            <a:r>
              <a:rPr lang="en-US" sz="2000" dirty="0" smtClean="0"/>
              <a:t>Sur</a:t>
            </a:r>
          </a:p>
          <a:p>
            <a:pPr marL="285750" indent="-285750">
              <a:buFontTx/>
              <a:buChar char="-"/>
            </a:pPr>
            <a:r>
              <a:rPr lang="en-US" sz="2000" dirty="0" err="1" smtClean="0"/>
              <a:t>Latitud</a:t>
            </a:r>
            <a:r>
              <a:rPr lang="en-US" sz="2000" dirty="0"/>
              <a:t>: 20° 00' </a:t>
            </a:r>
            <a:r>
              <a:rPr lang="en-US" sz="2000" dirty="0" smtClean="0"/>
              <a:t>N</a:t>
            </a:r>
          </a:p>
          <a:p>
            <a:pPr marL="285750" indent="-285750">
              <a:buFontTx/>
              <a:buChar char="-"/>
            </a:pPr>
            <a:r>
              <a:rPr lang="en-US" sz="2000" dirty="0" err="1" smtClean="0"/>
              <a:t>Longitud</a:t>
            </a:r>
            <a:r>
              <a:rPr lang="en-US" sz="2000" dirty="0"/>
              <a:t>: 77° 00' </a:t>
            </a:r>
            <a:r>
              <a:rPr lang="en-US" sz="2000" dirty="0" smtClean="0"/>
              <a:t>E</a:t>
            </a:r>
          </a:p>
          <a:p>
            <a:pPr marL="285750" indent="-285750">
              <a:buFontTx/>
              <a:buChar char="-"/>
            </a:pPr>
            <a:r>
              <a:rPr lang="en-US" sz="2000" dirty="0" err="1" smtClean="0"/>
              <a:t>Fronteras</a:t>
            </a:r>
            <a:r>
              <a:rPr lang="en-US" sz="2000" dirty="0" smtClean="0"/>
              <a:t>:</a:t>
            </a:r>
          </a:p>
          <a:p>
            <a:pPr marL="285750" indent="-285750">
              <a:buFontTx/>
              <a:buChar char="-"/>
            </a:pPr>
            <a:r>
              <a:rPr lang="en-US" sz="2000" dirty="0" smtClean="0"/>
              <a:t>Norte</a:t>
            </a:r>
            <a:r>
              <a:rPr lang="en-US" sz="2000" dirty="0"/>
              <a:t>: China, Nepal</a:t>
            </a:r>
            <a:r>
              <a:rPr lang="en-US" sz="2000" dirty="0" smtClean="0"/>
              <a:t>, </a:t>
            </a:r>
            <a:r>
              <a:rPr lang="en-US" sz="2000" dirty="0" err="1" smtClean="0"/>
              <a:t>Bután</a:t>
            </a:r>
            <a:endParaRPr lang="en-US" sz="2000" dirty="0" smtClean="0"/>
          </a:p>
          <a:p>
            <a:pPr marL="285750" indent="-285750">
              <a:buFontTx/>
              <a:buChar char="-"/>
            </a:pPr>
            <a:r>
              <a:rPr lang="en-US" sz="2000" dirty="0" smtClean="0"/>
              <a:t>Este</a:t>
            </a:r>
            <a:r>
              <a:rPr lang="en-US" sz="2000" dirty="0"/>
              <a:t>: Bangladesh, </a:t>
            </a:r>
            <a:r>
              <a:rPr lang="en-US" sz="2000" dirty="0" smtClean="0"/>
              <a:t>Myanmar</a:t>
            </a:r>
          </a:p>
          <a:p>
            <a:pPr marL="285750" indent="-285750">
              <a:buFontTx/>
              <a:buChar char="-"/>
            </a:pPr>
            <a:r>
              <a:rPr lang="en-US" sz="2000" dirty="0" smtClean="0"/>
              <a:t>Sur</a:t>
            </a:r>
            <a:r>
              <a:rPr lang="en-US" sz="2000" dirty="0"/>
              <a:t>: </a:t>
            </a:r>
            <a:r>
              <a:rPr lang="en-US" sz="2000" dirty="0" err="1"/>
              <a:t>Océano</a:t>
            </a:r>
            <a:r>
              <a:rPr lang="en-US" sz="2000" dirty="0"/>
              <a:t> </a:t>
            </a:r>
            <a:r>
              <a:rPr lang="en-US" sz="2000" dirty="0" err="1" smtClean="0"/>
              <a:t>Índico</a:t>
            </a:r>
            <a:endParaRPr lang="en-US" sz="2000" dirty="0" smtClean="0"/>
          </a:p>
          <a:p>
            <a:pPr marL="285750" indent="-285750">
              <a:buFontTx/>
              <a:buChar char="-"/>
            </a:pPr>
            <a:r>
              <a:rPr lang="en-US" sz="2000" dirty="0" err="1" smtClean="0"/>
              <a:t>Oeste</a:t>
            </a:r>
            <a:r>
              <a:rPr lang="en-US" sz="2000" dirty="0"/>
              <a:t>: </a:t>
            </a:r>
            <a:r>
              <a:rPr lang="en-US" sz="2000" dirty="0" err="1" smtClean="0"/>
              <a:t>Pakistán</a:t>
            </a:r>
            <a:endParaRPr lang="en-US" sz="2000" dirty="0" smtClean="0"/>
          </a:p>
          <a:p>
            <a:pPr marL="285750" indent="-285750">
              <a:buFontTx/>
              <a:buChar char="-"/>
            </a:pPr>
            <a:r>
              <a:rPr lang="en-US" sz="2000" dirty="0" smtClean="0"/>
              <a:t>Capital</a:t>
            </a:r>
            <a:r>
              <a:rPr lang="en-US" sz="2000" dirty="0"/>
              <a:t>: Nueva </a:t>
            </a:r>
            <a:r>
              <a:rPr lang="en-US" sz="2000" dirty="0" smtClean="0"/>
              <a:t>Delhi</a:t>
            </a:r>
          </a:p>
          <a:p>
            <a:pPr marL="285750" indent="-285750">
              <a:buFontTx/>
              <a:buChar char="-"/>
            </a:pPr>
            <a:r>
              <a:rPr lang="en-US" sz="2000" dirty="0" err="1" smtClean="0"/>
              <a:t>Ciudades</a:t>
            </a:r>
            <a:r>
              <a:rPr lang="en-US" sz="2000" dirty="0" smtClean="0"/>
              <a:t> </a:t>
            </a:r>
            <a:r>
              <a:rPr lang="en-US" sz="2000" dirty="0" err="1"/>
              <a:t>importantes</a:t>
            </a:r>
            <a:r>
              <a:rPr lang="en-US" sz="2000" dirty="0"/>
              <a:t>: Mumbai, Bangalore, Chennai, Kolkata, Hyderabad</a:t>
            </a:r>
          </a:p>
        </p:txBody>
      </p:sp>
      <p:pic>
        <p:nvPicPr>
          <p:cNvPr id="8" name="Imagen 7"/>
          <p:cNvPicPr>
            <a:picLocks noChangeAspect="1"/>
          </p:cNvPicPr>
          <p:nvPr/>
        </p:nvPicPr>
        <p:blipFill>
          <a:blip r:embed="rId2"/>
          <a:stretch>
            <a:fillRect/>
          </a:stretch>
        </p:blipFill>
        <p:spPr>
          <a:xfrm>
            <a:off x="6824882" y="2417486"/>
            <a:ext cx="3838428" cy="3737417"/>
          </a:xfrm>
          <a:prstGeom prst="rect">
            <a:avLst/>
          </a:prstGeom>
        </p:spPr>
      </p:pic>
    </p:spTree>
    <p:extLst>
      <p:ext uri="{BB962C8B-B14F-4D97-AF65-F5344CB8AC3E}">
        <p14:creationId xmlns:p14="http://schemas.microsoft.com/office/powerpoint/2010/main" val="41367665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3035" y="753228"/>
            <a:ext cx="9613861" cy="1080938"/>
          </a:xfrm>
        </p:spPr>
        <p:txBody>
          <a:bodyPr/>
          <a:lstStyle/>
          <a:p>
            <a:r>
              <a:rPr lang="es-AR" b="1" u="sng" dirty="0" smtClean="0">
                <a:effectLst>
                  <a:outerShdw blurRad="38100" dist="38100" dir="2700000" algn="tl">
                    <a:srgbClr val="000000">
                      <a:alpha val="43137"/>
                    </a:srgbClr>
                  </a:outerShdw>
                </a:effectLst>
              </a:rPr>
              <a:t>POBLACÍON</a:t>
            </a:r>
            <a:endParaRPr lang="en-US" b="1" u="sng" dirty="0">
              <a:effectLst>
                <a:outerShdw blurRad="38100" dist="38100" dir="2700000" algn="tl">
                  <a:srgbClr val="000000">
                    <a:alpha val="43137"/>
                  </a:srgbClr>
                </a:outerShdw>
              </a:effectLst>
            </a:endParaRPr>
          </a:p>
        </p:txBody>
      </p:sp>
      <p:sp>
        <p:nvSpPr>
          <p:cNvPr id="3" name="Rectángulo 2"/>
          <p:cNvSpPr/>
          <p:nvPr/>
        </p:nvSpPr>
        <p:spPr>
          <a:xfrm>
            <a:off x="413035" y="2351983"/>
            <a:ext cx="5481328" cy="2862322"/>
          </a:xfrm>
          <a:prstGeom prst="rect">
            <a:avLst/>
          </a:prstGeom>
        </p:spPr>
        <p:txBody>
          <a:bodyPr wrap="square">
            <a:spAutoFit/>
          </a:bodyPr>
          <a:lstStyle/>
          <a:p>
            <a:pPr algn="just"/>
            <a:r>
              <a:rPr lang="es-MX" sz="2000" dirty="0"/>
              <a:t>La población estimada de India es aproximadamente 1 463 865 525 habitantes a mediados de 2025. Esto representa alrededor del 17,78 % de la población mundial. Otros datos demográficos </a:t>
            </a:r>
            <a:r>
              <a:rPr lang="es-MX" sz="2000" dirty="0" err="1"/>
              <a:t>relevantesEdad</a:t>
            </a:r>
            <a:r>
              <a:rPr lang="es-MX" sz="2000" dirty="0"/>
              <a:t> media: ~28,8 años. Tasa de fecundidad total: ~1,9 hijos por mujer (2025) — ya por debajo del nivel de reemplazo ≈ 2,1. Aproximadamente 24 % de la población tiene entre 0-14 años. </a:t>
            </a:r>
            <a:endParaRPr lang="en-US" sz="2000" dirty="0"/>
          </a:p>
        </p:txBody>
      </p:sp>
      <p:pic>
        <p:nvPicPr>
          <p:cNvPr id="4" name="Imagen 3"/>
          <p:cNvPicPr>
            <a:picLocks noChangeAspect="1"/>
          </p:cNvPicPr>
          <p:nvPr/>
        </p:nvPicPr>
        <p:blipFill>
          <a:blip r:embed="rId2"/>
          <a:stretch>
            <a:fillRect/>
          </a:stretch>
        </p:blipFill>
        <p:spPr>
          <a:xfrm>
            <a:off x="6584852" y="2267886"/>
            <a:ext cx="5121031" cy="2880580"/>
          </a:xfrm>
          <a:prstGeom prst="rect">
            <a:avLst/>
          </a:prstGeom>
        </p:spPr>
      </p:pic>
    </p:spTree>
    <p:extLst>
      <p:ext uri="{BB962C8B-B14F-4D97-AF65-F5344CB8AC3E}">
        <p14:creationId xmlns:p14="http://schemas.microsoft.com/office/powerpoint/2010/main" val="778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87979" y="1020809"/>
            <a:ext cx="8054163" cy="584775"/>
          </a:xfrm>
          <a:prstGeom prst="rect">
            <a:avLst/>
          </a:prstGeom>
        </p:spPr>
        <p:txBody>
          <a:bodyPr wrap="square">
            <a:spAutoFit/>
          </a:bodyPr>
          <a:lstStyle/>
          <a:p>
            <a:r>
              <a:rPr lang="en-US" sz="3200" u="sng" dirty="0"/>
              <a:t>UBICACIÓN GEOGRÁFICA.</a:t>
            </a:r>
          </a:p>
        </p:txBody>
      </p:sp>
      <p:sp>
        <p:nvSpPr>
          <p:cNvPr id="4" name="Rectángulo 3"/>
          <p:cNvSpPr/>
          <p:nvPr/>
        </p:nvSpPr>
        <p:spPr>
          <a:xfrm>
            <a:off x="164123" y="2528056"/>
            <a:ext cx="7024468" cy="2585323"/>
          </a:xfrm>
          <a:prstGeom prst="rect">
            <a:avLst/>
          </a:prstGeom>
        </p:spPr>
        <p:txBody>
          <a:bodyPr wrap="square">
            <a:spAutoFit/>
          </a:bodyPr>
          <a:lstStyle/>
          <a:p>
            <a:pPr algn="just"/>
            <a:r>
              <a:rPr lang="es-MX" dirty="0"/>
              <a:t>Francia está situada en Europa occidental</a:t>
            </a:r>
            <a:r>
              <a:rPr lang="es-MX" dirty="0" smtClean="0"/>
              <a:t>.</a:t>
            </a:r>
          </a:p>
          <a:p>
            <a:pPr algn="just"/>
            <a:r>
              <a:rPr lang="es-MX" dirty="0" smtClean="0"/>
              <a:t>Limita </a:t>
            </a:r>
            <a:r>
              <a:rPr lang="es-MX" dirty="0"/>
              <a:t>con</a:t>
            </a:r>
            <a:r>
              <a:rPr lang="es-MX" dirty="0" smtClean="0"/>
              <a:t>: Bélgica </a:t>
            </a:r>
            <a:r>
              <a:rPr lang="es-MX" dirty="0"/>
              <a:t>y Luxemburgo al norte</a:t>
            </a:r>
            <a:r>
              <a:rPr lang="es-MX" dirty="0" smtClean="0"/>
              <a:t>, Alemania</a:t>
            </a:r>
            <a:r>
              <a:rPr lang="es-MX" dirty="0"/>
              <a:t>, Suiza e Italia al este</a:t>
            </a:r>
            <a:r>
              <a:rPr lang="es-MX" dirty="0" smtClean="0"/>
              <a:t>, España </a:t>
            </a:r>
            <a:r>
              <a:rPr lang="es-MX" dirty="0"/>
              <a:t>y Andorra al </a:t>
            </a:r>
            <a:r>
              <a:rPr lang="es-MX" dirty="0" smtClean="0"/>
              <a:t>sur</a:t>
            </a:r>
            <a:r>
              <a:rPr lang="es-MX" dirty="0"/>
              <a:t> </a:t>
            </a:r>
            <a:r>
              <a:rPr lang="es-MX" dirty="0" smtClean="0"/>
              <a:t>y</a:t>
            </a:r>
            <a:r>
              <a:rPr lang="es-MX" dirty="0" smtClean="0"/>
              <a:t> </a:t>
            </a:r>
            <a:r>
              <a:rPr lang="es-MX" dirty="0"/>
              <a:t>al oeste con el océano Atlántico</a:t>
            </a:r>
            <a:r>
              <a:rPr lang="es-MX" dirty="0" smtClean="0"/>
              <a:t>.</a:t>
            </a:r>
          </a:p>
          <a:p>
            <a:pPr algn="just"/>
            <a:r>
              <a:rPr lang="es-MX" dirty="0" smtClean="0"/>
              <a:t>Además</a:t>
            </a:r>
            <a:r>
              <a:rPr lang="es-MX" dirty="0"/>
              <a:t>, al norte tiene costas en el mar del Norte y al sur en el mar Mediterráneo</a:t>
            </a:r>
            <a:r>
              <a:rPr lang="es-MX" dirty="0" smtClean="0"/>
              <a:t>. </a:t>
            </a:r>
          </a:p>
          <a:p>
            <a:pPr algn="just"/>
            <a:r>
              <a:rPr lang="es-MX" dirty="0" smtClean="0"/>
              <a:t>Su </a:t>
            </a:r>
            <a:r>
              <a:rPr lang="es-MX" dirty="0"/>
              <a:t>capital es París, y el territorio francés incluye también islas y territorios de ultramar (como Guadalupe, Martinica, Reunión y la Guayana Francesa en América del Sur).</a:t>
            </a:r>
            <a:endParaRPr lang="en-US" dirty="0"/>
          </a:p>
        </p:txBody>
      </p:sp>
      <p:pic>
        <p:nvPicPr>
          <p:cNvPr id="5" name="Imagen 4"/>
          <p:cNvPicPr>
            <a:picLocks noChangeAspect="1"/>
          </p:cNvPicPr>
          <p:nvPr/>
        </p:nvPicPr>
        <p:blipFill>
          <a:blip r:embed="rId2"/>
          <a:stretch>
            <a:fillRect/>
          </a:stretch>
        </p:blipFill>
        <p:spPr>
          <a:xfrm>
            <a:off x="7785711" y="2210546"/>
            <a:ext cx="4199964" cy="3451101"/>
          </a:xfrm>
          <a:prstGeom prst="rect">
            <a:avLst/>
          </a:prstGeom>
        </p:spPr>
      </p:pic>
    </p:spTree>
    <p:extLst>
      <p:ext uri="{BB962C8B-B14F-4D97-AF65-F5344CB8AC3E}">
        <p14:creationId xmlns:p14="http://schemas.microsoft.com/office/powerpoint/2010/main" val="2839925811"/>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9978" y="993502"/>
            <a:ext cx="6672853" cy="646331"/>
          </a:xfrm>
          <a:prstGeom prst="rect">
            <a:avLst/>
          </a:prstGeom>
        </p:spPr>
        <p:txBody>
          <a:bodyPr wrap="square">
            <a:spAutoFit/>
          </a:bodyPr>
          <a:lstStyle/>
          <a:p>
            <a:r>
              <a:rPr lang="en-US" sz="3600" b="1" u="sng" dirty="0"/>
              <a:t>PROBLEMATICAS AMBIENTALES</a:t>
            </a:r>
          </a:p>
        </p:txBody>
      </p:sp>
      <p:sp>
        <p:nvSpPr>
          <p:cNvPr id="4" name="Rectángulo 3"/>
          <p:cNvSpPr/>
          <p:nvPr/>
        </p:nvSpPr>
        <p:spPr>
          <a:xfrm>
            <a:off x="438404" y="2088778"/>
            <a:ext cx="6096000" cy="4247317"/>
          </a:xfrm>
          <a:prstGeom prst="rect">
            <a:avLst/>
          </a:prstGeom>
        </p:spPr>
        <p:txBody>
          <a:bodyPr>
            <a:spAutoFit/>
          </a:bodyPr>
          <a:lstStyle/>
          <a:p>
            <a:r>
              <a:rPr lang="es-MX" dirty="0"/>
              <a:t>La India enfrenta graves problemas ambientales debido a su gran población, la rápida urbanización y el crecimiento </a:t>
            </a:r>
            <a:r>
              <a:rPr lang="es-MX" dirty="0" err="1"/>
              <a:t>industrial.Aquí</a:t>
            </a:r>
            <a:r>
              <a:rPr lang="es-MX" dirty="0"/>
              <a:t> te resumo los </a:t>
            </a:r>
            <a:r>
              <a:rPr lang="es-MX" dirty="0" smtClean="0"/>
              <a:t>principales:</a:t>
            </a:r>
          </a:p>
          <a:p>
            <a:endParaRPr lang="es-MX" dirty="0" smtClean="0"/>
          </a:p>
          <a:p>
            <a:pPr marL="342900" indent="-342900">
              <a:buAutoNum type="arabicPeriod"/>
            </a:pPr>
            <a:r>
              <a:rPr lang="es-MX" b="1" dirty="0" smtClean="0">
                <a:solidFill>
                  <a:schemeClr val="bg1"/>
                </a:solidFill>
              </a:rPr>
              <a:t>Contaminación del aire </a:t>
            </a:r>
            <a:r>
              <a:rPr lang="es-MX" dirty="0" smtClean="0"/>
              <a:t>Las grandes ciudades como Nueva Delhi y Mumbai tienen niveles muy altos de contaminación. Se debe principalmente al tráfico, las fábricas, la quema de carbón y de residuos agrícolas. Provoca enfermedades respiratorias y problemas de salud en millones de personas.</a:t>
            </a:r>
          </a:p>
          <a:p>
            <a:pPr marL="342900" indent="-342900">
              <a:buAutoNum type="arabicPeriod"/>
            </a:pPr>
            <a:r>
              <a:rPr lang="es-MX" b="1" dirty="0" smtClean="0">
                <a:solidFill>
                  <a:schemeClr val="bg1"/>
                </a:solidFill>
              </a:rPr>
              <a:t>Contaminación del agua </a:t>
            </a:r>
            <a:r>
              <a:rPr lang="es-MX" dirty="0" smtClean="0"/>
              <a:t>Muchos ríos, especialmente el Ganges, están muy contaminados por residuos industriales, aguas cloacales y desechos domésticos. Esto afecta tanto a la salud humana como a la vida acuática.</a:t>
            </a:r>
            <a:endParaRPr lang="en-US" dirty="0"/>
          </a:p>
        </p:txBody>
      </p:sp>
      <p:pic>
        <p:nvPicPr>
          <p:cNvPr id="5" name="Imagen 4"/>
          <p:cNvPicPr>
            <a:picLocks noChangeAspect="1"/>
          </p:cNvPicPr>
          <p:nvPr/>
        </p:nvPicPr>
        <p:blipFill>
          <a:blip r:embed="rId2"/>
          <a:stretch>
            <a:fillRect/>
          </a:stretch>
        </p:blipFill>
        <p:spPr>
          <a:xfrm>
            <a:off x="8703213" y="2232335"/>
            <a:ext cx="2930770" cy="1980101"/>
          </a:xfrm>
          <a:prstGeom prst="rect">
            <a:avLst/>
          </a:prstGeom>
        </p:spPr>
      </p:pic>
      <p:pic>
        <p:nvPicPr>
          <p:cNvPr id="6" name="Imagen 5"/>
          <p:cNvPicPr>
            <a:picLocks noChangeAspect="1"/>
          </p:cNvPicPr>
          <p:nvPr/>
        </p:nvPicPr>
        <p:blipFill>
          <a:blip r:embed="rId3"/>
          <a:stretch>
            <a:fillRect/>
          </a:stretch>
        </p:blipFill>
        <p:spPr>
          <a:xfrm>
            <a:off x="8703213" y="4550438"/>
            <a:ext cx="2854675" cy="1925608"/>
          </a:xfrm>
          <a:prstGeom prst="rect">
            <a:avLst/>
          </a:prstGeom>
        </p:spPr>
      </p:pic>
    </p:spTree>
    <p:extLst>
      <p:ext uri="{BB962C8B-B14F-4D97-AF65-F5344CB8AC3E}">
        <p14:creationId xmlns:p14="http://schemas.microsoft.com/office/powerpoint/2010/main" val="154513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34461" y="2692514"/>
            <a:ext cx="6672775" cy="1754326"/>
          </a:xfrm>
          <a:prstGeom prst="rect">
            <a:avLst/>
          </a:prstGeom>
        </p:spPr>
        <p:txBody>
          <a:bodyPr wrap="square">
            <a:spAutoFit/>
          </a:bodyPr>
          <a:lstStyle/>
          <a:p>
            <a:r>
              <a:rPr lang="es-MX" dirty="0">
                <a:solidFill>
                  <a:schemeClr val="bg1"/>
                </a:solidFill>
              </a:rPr>
              <a:t>3. </a:t>
            </a:r>
            <a:r>
              <a:rPr lang="es-MX" b="1" dirty="0" smtClean="0">
                <a:solidFill>
                  <a:schemeClr val="bg1"/>
                </a:solidFill>
              </a:rPr>
              <a:t>Deforestación</a:t>
            </a:r>
            <a:r>
              <a:rPr lang="es-MX" b="1" dirty="0" smtClean="0"/>
              <a:t> </a:t>
            </a:r>
            <a:r>
              <a:rPr lang="es-MX" dirty="0" smtClean="0"/>
              <a:t>La </a:t>
            </a:r>
            <a:r>
              <a:rPr lang="es-MX" dirty="0"/>
              <a:t>tala de bosques para obtener tierras agrícolas o madera ha reducido la superficie forestal</a:t>
            </a:r>
            <a:r>
              <a:rPr lang="es-MX" dirty="0" smtClean="0"/>
              <a:t>. Esto </a:t>
            </a:r>
            <a:r>
              <a:rPr lang="es-MX" dirty="0"/>
              <a:t>causa pérdida de biodiversidad, erosión del suelo y afecta el clima local</a:t>
            </a:r>
            <a:r>
              <a:rPr lang="es-MX" dirty="0" smtClean="0"/>
              <a:t>.</a:t>
            </a:r>
          </a:p>
          <a:p>
            <a:r>
              <a:rPr lang="es-MX" dirty="0" smtClean="0"/>
              <a:t> </a:t>
            </a:r>
            <a:r>
              <a:rPr lang="es-MX" dirty="0">
                <a:solidFill>
                  <a:schemeClr val="bg1"/>
                </a:solidFill>
              </a:rPr>
              <a:t>4. </a:t>
            </a:r>
            <a:r>
              <a:rPr lang="es-MX" b="1" dirty="0">
                <a:solidFill>
                  <a:schemeClr val="bg1"/>
                </a:solidFill>
              </a:rPr>
              <a:t>Cambio </a:t>
            </a:r>
            <a:r>
              <a:rPr lang="es-MX" b="1" dirty="0" smtClean="0">
                <a:solidFill>
                  <a:schemeClr val="bg1"/>
                </a:solidFill>
              </a:rPr>
              <a:t>climático </a:t>
            </a:r>
            <a:r>
              <a:rPr lang="es-MX" dirty="0" smtClean="0"/>
              <a:t>India </a:t>
            </a:r>
            <a:r>
              <a:rPr lang="es-MX" dirty="0"/>
              <a:t>sufre olas de calor extremas, sequías, inundaciones y ciclones cada vez más intensos.</a:t>
            </a:r>
            <a:endParaRPr lang="en-US" dirty="0"/>
          </a:p>
        </p:txBody>
      </p:sp>
      <p:sp>
        <p:nvSpPr>
          <p:cNvPr id="4" name="Rectángulo 3"/>
          <p:cNvSpPr/>
          <p:nvPr/>
        </p:nvSpPr>
        <p:spPr>
          <a:xfrm>
            <a:off x="234461" y="4320231"/>
            <a:ext cx="6096000" cy="1754326"/>
          </a:xfrm>
          <a:prstGeom prst="rect">
            <a:avLst/>
          </a:prstGeom>
        </p:spPr>
        <p:txBody>
          <a:bodyPr>
            <a:spAutoFit/>
          </a:bodyPr>
          <a:lstStyle/>
          <a:p>
            <a:r>
              <a:rPr lang="es-MX" dirty="0"/>
              <a:t> </a:t>
            </a:r>
            <a:r>
              <a:rPr lang="es-MX" dirty="0">
                <a:solidFill>
                  <a:schemeClr val="bg1"/>
                </a:solidFill>
              </a:rPr>
              <a:t>5. </a:t>
            </a:r>
            <a:r>
              <a:rPr lang="es-MX" b="1" dirty="0">
                <a:solidFill>
                  <a:schemeClr val="bg1"/>
                </a:solidFill>
              </a:rPr>
              <a:t>Acumulación de </a:t>
            </a:r>
            <a:r>
              <a:rPr lang="es-MX" b="1" dirty="0" smtClean="0">
                <a:solidFill>
                  <a:schemeClr val="bg1"/>
                </a:solidFill>
              </a:rPr>
              <a:t>basura</a:t>
            </a:r>
            <a:r>
              <a:rPr lang="es-MX" b="1" dirty="0" smtClean="0"/>
              <a:t> </a:t>
            </a:r>
            <a:r>
              <a:rPr lang="es-MX" dirty="0" smtClean="0"/>
              <a:t>En </a:t>
            </a:r>
            <a:r>
              <a:rPr lang="es-MX" dirty="0"/>
              <a:t>muchas zonas urbanas hay problemas con la gestión de residuos</a:t>
            </a:r>
            <a:r>
              <a:rPr lang="es-MX" dirty="0" smtClean="0"/>
              <a:t>. Gran </a:t>
            </a:r>
            <a:r>
              <a:rPr lang="es-MX" dirty="0"/>
              <a:t>parte de la basura no se recicla y termina en vertederos o ríos</a:t>
            </a:r>
            <a:r>
              <a:rPr lang="es-MX" dirty="0" smtClean="0"/>
              <a:t>.</a:t>
            </a:r>
          </a:p>
          <a:p>
            <a:r>
              <a:rPr lang="es-MX" dirty="0" smtClean="0"/>
              <a:t> </a:t>
            </a:r>
            <a:r>
              <a:rPr lang="es-MX" dirty="0">
                <a:solidFill>
                  <a:schemeClr val="bg1"/>
                </a:solidFill>
              </a:rPr>
              <a:t>6</a:t>
            </a:r>
            <a:r>
              <a:rPr lang="es-MX" b="1" dirty="0">
                <a:solidFill>
                  <a:schemeClr val="bg1"/>
                </a:solidFill>
              </a:rPr>
              <a:t>. Pérdida de </a:t>
            </a:r>
            <a:r>
              <a:rPr lang="es-MX" b="1" dirty="0" smtClean="0">
                <a:solidFill>
                  <a:schemeClr val="bg1"/>
                </a:solidFill>
              </a:rPr>
              <a:t>biodiversidad </a:t>
            </a:r>
            <a:r>
              <a:rPr lang="es-MX" dirty="0" smtClean="0"/>
              <a:t>La </a:t>
            </a:r>
            <a:r>
              <a:rPr lang="es-MX" dirty="0"/>
              <a:t>contaminación, la deforestación y el crecimiento urbano amenazan a especies como el tigre de Bengala y el elefante asiático.</a:t>
            </a:r>
            <a:endParaRPr lang="en-US" dirty="0"/>
          </a:p>
        </p:txBody>
      </p:sp>
      <p:pic>
        <p:nvPicPr>
          <p:cNvPr id="5" name="Imagen 4"/>
          <p:cNvPicPr>
            <a:picLocks noChangeAspect="1"/>
          </p:cNvPicPr>
          <p:nvPr/>
        </p:nvPicPr>
        <p:blipFill>
          <a:blip r:embed="rId2"/>
          <a:stretch>
            <a:fillRect/>
          </a:stretch>
        </p:blipFill>
        <p:spPr>
          <a:xfrm>
            <a:off x="7350369" y="2045969"/>
            <a:ext cx="2398542" cy="1906841"/>
          </a:xfrm>
          <a:prstGeom prst="rect">
            <a:avLst/>
          </a:prstGeom>
        </p:spPr>
      </p:pic>
      <p:pic>
        <p:nvPicPr>
          <p:cNvPr id="6" name="Imagen 5"/>
          <p:cNvPicPr>
            <a:picLocks noChangeAspect="1"/>
          </p:cNvPicPr>
          <p:nvPr/>
        </p:nvPicPr>
        <p:blipFill>
          <a:blip r:embed="rId3"/>
          <a:stretch>
            <a:fillRect/>
          </a:stretch>
        </p:blipFill>
        <p:spPr>
          <a:xfrm>
            <a:off x="9228406" y="2665828"/>
            <a:ext cx="2851051" cy="1898844"/>
          </a:xfrm>
          <a:prstGeom prst="rect">
            <a:avLst/>
          </a:prstGeom>
        </p:spPr>
      </p:pic>
      <p:pic>
        <p:nvPicPr>
          <p:cNvPr id="7" name="Imagen 6"/>
          <p:cNvPicPr>
            <a:picLocks noChangeAspect="1"/>
          </p:cNvPicPr>
          <p:nvPr/>
        </p:nvPicPr>
        <p:blipFill>
          <a:blip r:embed="rId4"/>
          <a:stretch>
            <a:fillRect/>
          </a:stretch>
        </p:blipFill>
        <p:spPr>
          <a:xfrm>
            <a:off x="7350369" y="3912056"/>
            <a:ext cx="2889900" cy="2071559"/>
          </a:xfrm>
          <a:prstGeom prst="rect">
            <a:avLst/>
          </a:prstGeom>
        </p:spPr>
      </p:pic>
      <p:pic>
        <p:nvPicPr>
          <p:cNvPr id="8" name="Imagen 7"/>
          <p:cNvPicPr>
            <a:picLocks noChangeAspect="1"/>
          </p:cNvPicPr>
          <p:nvPr/>
        </p:nvPicPr>
        <p:blipFill>
          <a:blip r:embed="rId5"/>
          <a:stretch>
            <a:fillRect/>
          </a:stretch>
        </p:blipFill>
        <p:spPr>
          <a:xfrm>
            <a:off x="9228406" y="4564672"/>
            <a:ext cx="3007120" cy="2137620"/>
          </a:xfrm>
          <a:prstGeom prst="rect">
            <a:avLst/>
          </a:prstGeom>
        </p:spPr>
      </p:pic>
    </p:spTree>
    <p:extLst>
      <p:ext uri="{BB962C8B-B14F-4D97-AF65-F5344CB8AC3E}">
        <p14:creationId xmlns:p14="http://schemas.microsoft.com/office/powerpoint/2010/main" val="21958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4123" y="1937212"/>
            <a:ext cx="7122942" cy="2031325"/>
          </a:xfrm>
          <a:prstGeom prst="rect">
            <a:avLst/>
          </a:prstGeom>
        </p:spPr>
        <p:txBody>
          <a:bodyPr wrap="square">
            <a:spAutoFit/>
          </a:bodyPr>
          <a:lstStyle/>
          <a:p>
            <a:pPr algn="just"/>
            <a:r>
              <a:rPr lang="es-MX" dirty="0"/>
              <a:t>E</a:t>
            </a:r>
            <a:r>
              <a:rPr lang="es-MX" dirty="0" smtClean="0"/>
              <a:t>s </a:t>
            </a:r>
            <a:r>
              <a:rPr lang="es-MX" dirty="0"/>
              <a:t>un problema muy serio que afecta al país en múltiples formas debido a su gran tamaño, densidad poblacional y dependencia de la agricultura. </a:t>
            </a:r>
            <a:endParaRPr lang="es-MX" dirty="0" smtClean="0"/>
          </a:p>
          <a:p>
            <a:pPr algn="just"/>
            <a:r>
              <a:rPr lang="es-MX" dirty="0" smtClean="0">
                <a:solidFill>
                  <a:schemeClr val="bg1"/>
                </a:solidFill>
              </a:rPr>
              <a:t>Causas </a:t>
            </a:r>
            <a:r>
              <a:rPr lang="es-MX" dirty="0" smtClean="0">
                <a:solidFill>
                  <a:schemeClr val="bg1"/>
                </a:solidFill>
              </a:rPr>
              <a:t>principales</a:t>
            </a:r>
          </a:p>
          <a:p>
            <a:pPr algn="just"/>
            <a:r>
              <a:rPr lang="es-MX" dirty="0" smtClean="0"/>
              <a:t>1</a:t>
            </a:r>
            <a:r>
              <a:rPr lang="es-MX" dirty="0"/>
              <a:t>. Emisiones de gases de efecto invernadero (GEI):India es uno de los mayores emisores del mundo, principalmente por el uso de carbón para generar electricidad y por el transporte.</a:t>
            </a:r>
            <a:endParaRPr lang="en-US" dirty="0"/>
          </a:p>
        </p:txBody>
      </p:sp>
      <p:sp>
        <p:nvSpPr>
          <p:cNvPr id="4" name="Rectángulo 3"/>
          <p:cNvSpPr/>
          <p:nvPr/>
        </p:nvSpPr>
        <p:spPr>
          <a:xfrm>
            <a:off x="164123" y="4380635"/>
            <a:ext cx="7122942" cy="1754326"/>
          </a:xfrm>
          <a:prstGeom prst="rect">
            <a:avLst/>
          </a:prstGeom>
        </p:spPr>
        <p:txBody>
          <a:bodyPr wrap="square">
            <a:spAutoFit/>
          </a:bodyPr>
          <a:lstStyle/>
          <a:p>
            <a:pPr algn="just"/>
            <a:r>
              <a:rPr lang="es-MX" dirty="0"/>
              <a:t>2. Deforestación</a:t>
            </a:r>
            <a:r>
              <a:rPr lang="es-MX" dirty="0" smtClean="0"/>
              <a:t>: La </a:t>
            </a:r>
            <a:r>
              <a:rPr lang="es-MX" dirty="0"/>
              <a:t>expansión urbana y agrícola ha reducido los bosques, que son esenciales para absorber dióxido de carbono (CO₂</a:t>
            </a:r>
            <a:r>
              <a:rPr lang="es-MX" dirty="0" smtClean="0"/>
              <a:t>).</a:t>
            </a:r>
          </a:p>
          <a:p>
            <a:pPr algn="just"/>
            <a:r>
              <a:rPr lang="es-MX" dirty="0" smtClean="0"/>
              <a:t>3</a:t>
            </a:r>
            <a:r>
              <a:rPr lang="es-MX" dirty="0"/>
              <a:t>. Industrialización y crecimiento económico rápido</a:t>
            </a:r>
            <a:r>
              <a:rPr lang="es-MX" dirty="0" smtClean="0"/>
              <a:t>: El </a:t>
            </a:r>
            <a:r>
              <a:rPr lang="es-MX" dirty="0"/>
              <a:t>desarrollo económico ha aumentado el consumo de energía y la contaminación del aire.</a:t>
            </a:r>
            <a:endParaRPr lang="en-US" dirty="0"/>
          </a:p>
        </p:txBody>
      </p:sp>
      <p:sp>
        <p:nvSpPr>
          <p:cNvPr id="5" name="Rectángulo 4"/>
          <p:cNvSpPr/>
          <p:nvPr/>
        </p:nvSpPr>
        <p:spPr>
          <a:xfrm>
            <a:off x="164123" y="790280"/>
            <a:ext cx="7882597" cy="646331"/>
          </a:xfrm>
          <a:prstGeom prst="rect">
            <a:avLst/>
          </a:prstGeom>
        </p:spPr>
        <p:txBody>
          <a:bodyPr wrap="square">
            <a:spAutoFit/>
          </a:bodyPr>
          <a:lstStyle/>
          <a:p>
            <a:r>
              <a:rPr lang="es-MX" sz="3600" dirty="0"/>
              <a:t>El calentamiento global en India </a:t>
            </a:r>
            <a:endParaRPr lang="en-US" sz="3600" dirty="0"/>
          </a:p>
        </p:txBody>
      </p:sp>
    </p:spTree>
    <p:extLst>
      <p:ext uri="{BB962C8B-B14F-4D97-AF65-F5344CB8AC3E}">
        <p14:creationId xmlns:p14="http://schemas.microsoft.com/office/powerpoint/2010/main" val="337740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18867" y="2063822"/>
            <a:ext cx="5547361" cy="3170099"/>
          </a:xfrm>
          <a:prstGeom prst="rect">
            <a:avLst/>
          </a:prstGeom>
        </p:spPr>
        <p:txBody>
          <a:bodyPr wrap="square">
            <a:spAutoFit/>
          </a:bodyPr>
          <a:lstStyle/>
          <a:p>
            <a:r>
              <a:rPr lang="es-MX" dirty="0" smtClean="0"/>
              <a:t>1</a:t>
            </a:r>
            <a:r>
              <a:rPr lang="es-MX" dirty="0"/>
              <a:t>. </a:t>
            </a:r>
            <a:r>
              <a:rPr lang="es-MX" sz="2000" dirty="0"/>
              <a:t>Uso de carbón y petróleo para generar electricidad y </a:t>
            </a:r>
            <a:r>
              <a:rPr lang="es-MX" sz="2000" dirty="0" smtClean="0"/>
              <a:t>transporte.</a:t>
            </a:r>
          </a:p>
          <a:p>
            <a:r>
              <a:rPr lang="es-MX" sz="2000" dirty="0" smtClean="0"/>
              <a:t>2</a:t>
            </a:r>
            <a:r>
              <a:rPr lang="es-MX" sz="2000" dirty="0"/>
              <a:t>. Crecimiento industrial y urbano que emite grandes cantidades de CO₂</a:t>
            </a:r>
            <a:r>
              <a:rPr lang="es-MX" sz="2000" dirty="0" smtClean="0"/>
              <a:t>.</a:t>
            </a:r>
          </a:p>
          <a:p>
            <a:r>
              <a:rPr lang="es-MX" sz="2000" dirty="0" smtClean="0"/>
              <a:t>3</a:t>
            </a:r>
            <a:r>
              <a:rPr lang="es-MX" sz="2000" dirty="0"/>
              <a:t>. Agricultura intensiva, especialmente la ganadería y los arrozales, que liberan metano</a:t>
            </a:r>
            <a:r>
              <a:rPr lang="es-MX" sz="2000" dirty="0" smtClean="0"/>
              <a:t>.</a:t>
            </a:r>
          </a:p>
          <a:p>
            <a:r>
              <a:rPr lang="es-MX" sz="2000" dirty="0" smtClean="0"/>
              <a:t>4</a:t>
            </a:r>
            <a:r>
              <a:rPr lang="es-MX" sz="2000" dirty="0"/>
              <a:t>. Quema de residuos agrícolas, muy común después de las cosechas</a:t>
            </a:r>
            <a:r>
              <a:rPr lang="es-MX" sz="2000" dirty="0" smtClean="0"/>
              <a:t>.</a:t>
            </a:r>
          </a:p>
          <a:p>
            <a:r>
              <a:rPr lang="es-MX" sz="2000" dirty="0" smtClean="0"/>
              <a:t>5</a:t>
            </a:r>
            <a:r>
              <a:rPr lang="es-MX" sz="2000" dirty="0"/>
              <a:t>. Deforestación, que reduce la capacidad de los bosques para absorber carbono.</a:t>
            </a:r>
            <a:endParaRPr lang="en-US" sz="2000" dirty="0"/>
          </a:p>
        </p:txBody>
      </p:sp>
      <p:sp>
        <p:nvSpPr>
          <p:cNvPr id="4" name="Rectángulo 3"/>
          <p:cNvSpPr/>
          <p:nvPr/>
        </p:nvSpPr>
        <p:spPr>
          <a:xfrm>
            <a:off x="6367976" y="2063822"/>
            <a:ext cx="5420750" cy="2554545"/>
          </a:xfrm>
          <a:prstGeom prst="rect">
            <a:avLst/>
          </a:prstGeom>
        </p:spPr>
        <p:txBody>
          <a:bodyPr wrap="square">
            <a:spAutoFit/>
          </a:bodyPr>
          <a:lstStyle/>
          <a:p>
            <a:pPr marL="285750" indent="-285750">
              <a:buFont typeface="Wingdings" panose="05000000000000000000" pitchFamily="2" charset="2"/>
              <a:buChar char="q"/>
            </a:pPr>
            <a:r>
              <a:rPr lang="es-MX" sz="2000" dirty="0" smtClean="0"/>
              <a:t>Aumento </a:t>
            </a:r>
            <a:r>
              <a:rPr lang="es-MX" sz="2000" dirty="0"/>
              <a:t>de las temperaturas promedio</a:t>
            </a:r>
            <a:r>
              <a:rPr lang="es-MX" sz="2000" dirty="0" smtClean="0"/>
              <a:t>.</a:t>
            </a:r>
          </a:p>
          <a:p>
            <a:pPr marL="285750" indent="-285750">
              <a:buFont typeface="Wingdings" panose="05000000000000000000" pitchFamily="2" charset="2"/>
              <a:buChar char="q"/>
            </a:pPr>
            <a:r>
              <a:rPr lang="es-MX" sz="2000" dirty="0" smtClean="0"/>
              <a:t>Olas </a:t>
            </a:r>
            <a:r>
              <a:rPr lang="es-MX" sz="2000" dirty="0"/>
              <a:t>de calor más largas y </a:t>
            </a:r>
            <a:r>
              <a:rPr lang="es-MX" sz="2000" dirty="0" smtClean="0"/>
              <a:t>peligrosas .</a:t>
            </a:r>
          </a:p>
          <a:p>
            <a:pPr marL="285750" indent="-285750">
              <a:buFont typeface="Wingdings" panose="05000000000000000000" pitchFamily="2" charset="2"/>
              <a:buChar char="q"/>
            </a:pPr>
            <a:r>
              <a:rPr lang="es-MX" sz="2000" dirty="0" smtClean="0"/>
              <a:t>Cambios </a:t>
            </a:r>
            <a:r>
              <a:rPr lang="es-MX" sz="2000" dirty="0"/>
              <a:t>en los patrones del monzón (lluvias irregulares</a:t>
            </a:r>
            <a:r>
              <a:rPr lang="es-MX" sz="2000" dirty="0" smtClean="0"/>
              <a:t>).</a:t>
            </a:r>
          </a:p>
          <a:p>
            <a:pPr marL="285750" indent="-285750">
              <a:buFont typeface="Wingdings" panose="05000000000000000000" pitchFamily="2" charset="2"/>
              <a:buChar char="q"/>
            </a:pPr>
            <a:r>
              <a:rPr lang="es-MX" sz="2000" dirty="0" smtClean="0"/>
              <a:t>Inundaciones</a:t>
            </a:r>
            <a:r>
              <a:rPr lang="es-MX" sz="2000" dirty="0"/>
              <a:t>, sequías y reducción de la productividad agrícola</a:t>
            </a:r>
            <a:r>
              <a:rPr lang="es-MX" sz="2000" dirty="0" smtClean="0"/>
              <a:t>.</a:t>
            </a:r>
          </a:p>
          <a:p>
            <a:pPr marL="285750" indent="-285750">
              <a:buFont typeface="Wingdings" panose="05000000000000000000" pitchFamily="2" charset="2"/>
              <a:buChar char="q"/>
            </a:pPr>
            <a:r>
              <a:rPr lang="es-MX" sz="2000" dirty="0" smtClean="0"/>
              <a:t>Deterioro </a:t>
            </a:r>
            <a:r>
              <a:rPr lang="es-MX" sz="2000" dirty="0"/>
              <a:t>de la calidad del aire en grandes ciudades como Delhi y Mumbai.</a:t>
            </a:r>
            <a:endParaRPr lang="en-US" sz="2000" dirty="0"/>
          </a:p>
        </p:txBody>
      </p:sp>
      <p:sp>
        <p:nvSpPr>
          <p:cNvPr id="2" name="Rectángulo 1"/>
          <p:cNvSpPr/>
          <p:nvPr/>
        </p:nvSpPr>
        <p:spPr>
          <a:xfrm>
            <a:off x="318867" y="740285"/>
            <a:ext cx="5308210" cy="1200329"/>
          </a:xfrm>
          <a:prstGeom prst="rect">
            <a:avLst/>
          </a:prstGeom>
        </p:spPr>
        <p:txBody>
          <a:bodyPr wrap="square">
            <a:spAutoFit/>
          </a:bodyPr>
          <a:lstStyle/>
          <a:p>
            <a:r>
              <a:rPr lang="en-US" sz="3600" dirty="0" err="1"/>
              <a:t>Causas</a:t>
            </a:r>
            <a:r>
              <a:rPr lang="en-US" sz="3600" dirty="0"/>
              <a:t> del </a:t>
            </a:r>
            <a:r>
              <a:rPr lang="en-US" sz="3600" dirty="0" err="1"/>
              <a:t>efecto</a:t>
            </a:r>
            <a:r>
              <a:rPr lang="en-US" sz="3600" dirty="0"/>
              <a:t> </a:t>
            </a:r>
            <a:r>
              <a:rPr lang="en-US" sz="3600" dirty="0" err="1"/>
              <a:t>invernadero</a:t>
            </a:r>
            <a:r>
              <a:rPr lang="en-US" sz="3600" dirty="0"/>
              <a:t> </a:t>
            </a:r>
            <a:r>
              <a:rPr lang="en-US" sz="3600" dirty="0" err="1"/>
              <a:t>en</a:t>
            </a:r>
            <a:r>
              <a:rPr lang="en-US" sz="3600" dirty="0"/>
              <a:t> India</a:t>
            </a:r>
          </a:p>
        </p:txBody>
      </p:sp>
      <p:sp>
        <p:nvSpPr>
          <p:cNvPr id="5" name="Rectángulo 4"/>
          <p:cNvSpPr/>
          <p:nvPr/>
        </p:nvSpPr>
        <p:spPr>
          <a:xfrm>
            <a:off x="6810347" y="740284"/>
            <a:ext cx="3923302" cy="646331"/>
          </a:xfrm>
          <a:prstGeom prst="rect">
            <a:avLst/>
          </a:prstGeom>
        </p:spPr>
        <p:txBody>
          <a:bodyPr wrap="square">
            <a:spAutoFit/>
          </a:bodyPr>
          <a:lstStyle/>
          <a:p>
            <a:r>
              <a:rPr lang="en-US" sz="3600" dirty="0" err="1"/>
              <a:t>Consecuencias</a:t>
            </a:r>
            <a:endParaRPr lang="en-US" sz="3600" dirty="0"/>
          </a:p>
        </p:txBody>
      </p:sp>
    </p:spTree>
    <p:extLst>
      <p:ext uri="{BB962C8B-B14F-4D97-AF65-F5344CB8AC3E}">
        <p14:creationId xmlns:p14="http://schemas.microsoft.com/office/powerpoint/2010/main" val="328792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11150" y="2226480"/>
            <a:ext cx="7464873" cy="1364566"/>
          </a:xfrm>
        </p:spPr>
        <p:txBody>
          <a:bodyPr>
            <a:noAutofit/>
          </a:bodyPr>
          <a:lstStyle/>
          <a:p>
            <a:pPr algn="ctr"/>
            <a:r>
              <a:rPr lang="es-AR" sz="7200" dirty="0" smtClean="0">
                <a:solidFill>
                  <a:srgbClr val="92D050"/>
                </a:solidFill>
              </a:rPr>
              <a:t>¡Gracias </a:t>
            </a:r>
            <a:r>
              <a:rPr lang="es-AR" sz="7200" dirty="0" smtClean="0">
                <a:solidFill>
                  <a:srgbClr val="92D050"/>
                </a:solidFill>
              </a:rPr>
              <a:t>por </a:t>
            </a:r>
            <a:r>
              <a:rPr lang="es-AR" sz="7200" dirty="0" smtClean="0">
                <a:solidFill>
                  <a:srgbClr val="92D050"/>
                </a:solidFill>
              </a:rPr>
              <a:t>su atención!</a:t>
            </a:r>
            <a:endParaRPr lang="en-US" sz="7200" dirty="0">
              <a:solidFill>
                <a:srgbClr val="92D050"/>
              </a:solidFill>
            </a:endParaRPr>
          </a:p>
        </p:txBody>
      </p:sp>
      <p:sp>
        <p:nvSpPr>
          <p:cNvPr id="3" name="AutoShape 2" descr="blob:https://web.whatsapp.com/f6f9a8a0-cefa-49da-9bea-615e1edea2c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Imagen 4"/>
          <p:cNvPicPr>
            <a:picLocks noChangeAspect="1"/>
          </p:cNvPicPr>
          <p:nvPr/>
        </p:nvPicPr>
        <p:blipFill>
          <a:blip r:embed="rId3"/>
          <a:stretch>
            <a:fillRect/>
          </a:stretch>
        </p:blipFill>
        <p:spPr>
          <a:xfrm>
            <a:off x="9753600" y="3048000"/>
            <a:ext cx="2438400" cy="3810000"/>
          </a:xfrm>
          <a:prstGeom prst="rect">
            <a:avLst/>
          </a:prstGeom>
        </p:spPr>
      </p:pic>
      <p:pic>
        <p:nvPicPr>
          <p:cNvPr id="6" name="Imagen 5"/>
          <p:cNvPicPr>
            <a:picLocks noChangeAspect="1"/>
          </p:cNvPicPr>
          <p:nvPr/>
        </p:nvPicPr>
        <p:blipFill>
          <a:blip r:embed="rId4"/>
          <a:stretch>
            <a:fillRect/>
          </a:stretch>
        </p:blipFill>
        <p:spPr>
          <a:xfrm>
            <a:off x="2823013" y="4171977"/>
            <a:ext cx="2664420" cy="2686023"/>
          </a:xfrm>
          <a:prstGeom prst="rect">
            <a:avLst/>
          </a:prstGeom>
        </p:spPr>
      </p:pic>
      <p:pic>
        <p:nvPicPr>
          <p:cNvPr id="7" name="Imagen 6"/>
          <p:cNvPicPr>
            <a:picLocks noChangeAspect="1"/>
          </p:cNvPicPr>
          <p:nvPr/>
        </p:nvPicPr>
        <p:blipFill>
          <a:blip r:embed="rId5"/>
          <a:stretch>
            <a:fillRect/>
          </a:stretch>
        </p:blipFill>
        <p:spPr>
          <a:xfrm>
            <a:off x="7331995" y="4031670"/>
            <a:ext cx="2421605" cy="2826330"/>
          </a:xfrm>
          <a:prstGeom prst="rect">
            <a:avLst/>
          </a:prstGeom>
        </p:spPr>
      </p:pic>
      <p:pic>
        <p:nvPicPr>
          <p:cNvPr id="8" name="Imagen 7"/>
          <p:cNvPicPr>
            <a:picLocks noChangeAspect="1"/>
          </p:cNvPicPr>
          <p:nvPr/>
        </p:nvPicPr>
        <p:blipFill>
          <a:blip r:embed="rId6"/>
          <a:stretch>
            <a:fillRect/>
          </a:stretch>
        </p:blipFill>
        <p:spPr>
          <a:xfrm>
            <a:off x="0" y="3048000"/>
            <a:ext cx="2896161" cy="3840562"/>
          </a:xfrm>
          <a:prstGeom prst="rect">
            <a:avLst/>
          </a:prstGeom>
        </p:spPr>
      </p:pic>
    </p:spTree>
    <p:extLst>
      <p:ext uri="{BB962C8B-B14F-4D97-AF65-F5344CB8AC3E}">
        <p14:creationId xmlns:p14="http://schemas.microsoft.com/office/powerpoint/2010/main" val="86547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04800" y="2800700"/>
            <a:ext cx="6096000" cy="2308324"/>
          </a:xfrm>
          <a:prstGeom prst="rect">
            <a:avLst/>
          </a:prstGeom>
        </p:spPr>
        <p:txBody>
          <a:bodyPr>
            <a:spAutoFit/>
          </a:bodyPr>
          <a:lstStyle/>
          <a:p>
            <a:r>
              <a:rPr lang="es-MX" sz="2400" dirty="0"/>
              <a:t>La población de Francia es de aproximadamente 68,6 millones de habitantes en 2024, con una densidad de población de unos 108 habitantes por km². La tasa de crecimiento poblacional fue del \(0.3\%\) en 2023. </a:t>
            </a:r>
            <a:endParaRPr lang="en-US" sz="2400" dirty="0"/>
          </a:p>
        </p:txBody>
      </p:sp>
      <p:sp>
        <p:nvSpPr>
          <p:cNvPr id="4" name="Rectángulo 3"/>
          <p:cNvSpPr/>
          <p:nvPr/>
        </p:nvSpPr>
        <p:spPr>
          <a:xfrm>
            <a:off x="426788" y="880740"/>
            <a:ext cx="2926012" cy="646331"/>
          </a:xfrm>
          <a:prstGeom prst="rect">
            <a:avLst/>
          </a:prstGeom>
        </p:spPr>
        <p:txBody>
          <a:bodyPr wrap="square">
            <a:spAutoFit/>
          </a:bodyPr>
          <a:lstStyle/>
          <a:p>
            <a:r>
              <a:rPr lang="en-US" sz="3600" u="sng" dirty="0"/>
              <a:t>POBLACIÓN </a:t>
            </a:r>
          </a:p>
        </p:txBody>
      </p:sp>
      <p:pic>
        <p:nvPicPr>
          <p:cNvPr id="5" name="Imagen 4"/>
          <p:cNvPicPr>
            <a:picLocks noChangeAspect="1"/>
          </p:cNvPicPr>
          <p:nvPr/>
        </p:nvPicPr>
        <p:blipFill>
          <a:blip r:embed="rId2"/>
          <a:stretch>
            <a:fillRect/>
          </a:stretch>
        </p:blipFill>
        <p:spPr>
          <a:xfrm>
            <a:off x="6832795" y="2529123"/>
            <a:ext cx="4901657" cy="2943811"/>
          </a:xfrm>
          <a:prstGeom prst="rect">
            <a:avLst/>
          </a:prstGeom>
        </p:spPr>
      </p:pic>
    </p:spTree>
    <p:extLst>
      <p:ext uri="{BB962C8B-B14F-4D97-AF65-F5344CB8AC3E}">
        <p14:creationId xmlns:p14="http://schemas.microsoft.com/office/powerpoint/2010/main" val="3214908702"/>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76588" y="979435"/>
            <a:ext cx="5649495" cy="584775"/>
          </a:xfrm>
          <a:prstGeom prst="rect">
            <a:avLst/>
          </a:prstGeom>
        </p:spPr>
        <p:txBody>
          <a:bodyPr wrap="none">
            <a:spAutoFit/>
          </a:bodyPr>
          <a:lstStyle/>
          <a:p>
            <a:r>
              <a:rPr lang="en-US" sz="3200" u="sng" dirty="0"/>
              <a:t>PROBLEMATICAS AMBIENTALES</a:t>
            </a:r>
          </a:p>
        </p:txBody>
      </p:sp>
      <p:sp>
        <p:nvSpPr>
          <p:cNvPr id="4" name="Rectángulo 3"/>
          <p:cNvSpPr/>
          <p:nvPr/>
        </p:nvSpPr>
        <p:spPr>
          <a:xfrm>
            <a:off x="276588" y="2471785"/>
            <a:ext cx="6096000" cy="2954655"/>
          </a:xfrm>
          <a:prstGeom prst="rect">
            <a:avLst/>
          </a:prstGeom>
        </p:spPr>
        <p:txBody>
          <a:bodyPr>
            <a:spAutoFit/>
          </a:bodyPr>
          <a:lstStyle/>
          <a:p>
            <a:r>
              <a:rPr lang="es-MX" sz="2400" dirty="0"/>
              <a:t>Calentamiento </a:t>
            </a:r>
            <a:r>
              <a:rPr lang="es-MX" sz="2400" dirty="0" smtClean="0"/>
              <a:t>global</a:t>
            </a:r>
          </a:p>
          <a:p>
            <a:r>
              <a:rPr lang="es-MX" dirty="0" smtClean="0"/>
              <a:t>El </a:t>
            </a:r>
            <a:r>
              <a:rPr lang="es-MX" dirty="0"/>
              <a:t>calentamiento global es el aumento de la temperatura promedio de la Tierra debido al exceso de gases del efecto invernadero (como el dióxido de carbono, el metano y el óxido nitroso</a:t>
            </a:r>
            <a:r>
              <a:rPr lang="es-MX" dirty="0" smtClean="0"/>
              <a:t>).</a:t>
            </a:r>
          </a:p>
          <a:p>
            <a:r>
              <a:rPr lang="es-MX" dirty="0" smtClean="0"/>
              <a:t>Estos </a:t>
            </a:r>
            <a:r>
              <a:rPr lang="es-MX" dirty="0"/>
              <a:t>gases se acumulan en la atmósfera por actividades humanas como</a:t>
            </a:r>
            <a:r>
              <a:rPr lang="es-MX" dirty="0" smtClean="0"/>
              <a:t>:</a:t>
            </a:r>
          </a:p>
          <a:p>
            <a:pPr marL="285750" indent="-285750">
              <a:buFont typeface="Arial" panose="020B0604020202020204" pitchFamily="34" charset="0"/>
              <a:buChar char="•"/>
            </a:pPr>
            <a:r>
              <a:rPr lang="es-MX" dirty="0" smtClean="0"/>
              <a:t>El </a:t>
            </a:r>
            <a:r>
              <a:rPr lang="es-MX" dirty="0"/>
              <a:t>uso de autos y fábricas que queman combustibles</a:t>
            </a:r>
            <a:r>
              <a:rPr lang="es-MX" dirty="0" smtClean="0"/>
              <a:t>.</a:t>
            </a:r>
          </a:p>
          <a:p>
            <a:pPr marL="285750" indent="-285750">
              <a:buFont typeface="Arial" panose="020B0604020202020204" pitchFamily="34" charset="0"/>
              <a:buChar char="•"/>
            </a:pPr>
            <a:r>
              <a:rPr lang="es-MX" dirty="0" smtClean="0"/>
              <a:t>La </a:t>
            </a:r>
            <a:r>
              <a:rPr lang="es-MX" dirty="0"/>
              <a:t>deforestación y la agricultura </a:t>
            </a:r>
            <a:r>
              <a:rPr lang="es-MX" dirty="0" smtClean="0"/>
              <a:t>intensiva.</a:t>
            </a:r>
          </a:p>
          <a:p>
            <a:pPr marL="285750" indent="-285750">
              <a:buFont typeface="Arial" panose="020B0604020202020204" pitchFamily="34" charset="0"/>
              <a:buChar char="•"/>
            </a:pPr>
            <a:r>
              <a:rPr lang="es-MX" dirty="0" smtClean="0"/>
              <a:t>El uso excesivo de energía no renovable.</a:t>
            </a:r>
            <a:endParaRPr lang="en-US" dirty="0"/>
          </a:p>
        </p:txBody>
      </p:sp>
    </p:spTree>
    <p:extLst>
      <p:ext uri="{BB962C8B-B14F-4D97-AF65-F5344CB8AC3E}">
        <p14:creationId xmlns:p14="http://schemas.microsoft.com/office/powerpoint/2010/main" val="3555149835"/>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87679" y="2185858"/>
            <a:ext cx="5280074" cy="3693319"/>
          </a:xfrm>
          <a:prstGeom prst="rect">
            <a:avLst/>
          </a:prstGeom>
        </p:spPr>
        <p:txBody>
          <a:bodyPr wrap="square">
            <a:spAutoFit/>
          </a:bodyPr>
          <a:lstStyle/>
          <a:p>
            <a:r>
              <a:rPr lang="es-MX" b="1" dirty="0">
                <a:solidFill>
                  <a:schemeClr val="bg1"/>
                </a:solidFill>
              </a:rPr>
              <a:t>Consecuencias</a:t>
            </a:r>
            <a:r>
              <a:rPr lang="es-MX" b="1" dirty="0" smtClean="0">
                <a:solidFill>
                  <a:schemeClr val="bg1"/>
                </a:solidFill>
              </a:rPr>
              <a:t>:</a:t>
            </a:r>
          </a:p>
          <a:p>
            <a:r>
              <a:rPr lang="es-MX" dirty="0" smtClean="0"/>
              <a:t>Derretimiento </a:t>
            </a:r>
            <a:r>
              <a:rPr lang="es-MX" dirty="0"/>
              <a:t>de los glaciares. </a:t>
            </a:r>
            <a:endParaRPr lang="es-MX" dirty="0" smtClean="0"/>
          </a:p>
          <a:p>
            <a:r>
              <a:rPr lang="es-MX" dirty="0" smtClean="0"/>
              <a:t>Aumento </a:t>
            </a:r>
            <a:r>
              <a:rPr lang="es-MX" dirty="0"/>
              <a:t>del nivel del mar. </a:t>
            </a:r>
            <a:endParaRPr lang="es-MX" dirty="0" smtClean="0"/>
          </a:p>
          <a:p>
            <a:r>
              <a:rPr lang="es-MX" dirty="0" smtClean="0"/>
              <a:t>Sequías </a:t>
            </a:r>
            <a:r>
              <a:rPr lang="es-MX" dirty="0"/>
              <a:t>e incendios. </a:t>
            </a:r>
            <a:endParaRPr lang="es-MX" dirty="0" smtClean="0"/>
          </a:p>
          <a:p>
            <a:r>
              <a:rPr lang="es-MX" dirty="0" smtClean="0"/>
              <a:t>Cambios </a:t>
            </a:r>
            <a:r>
              <a:rPr lang="es-MX" dirty="0"/>
              <a:t>en el clima y pérdida de especies. </a:t>
            </a:r>
            <a:endParaRPr lang="es-MX" dirty="0" smtClean="0"/>
          </a:p>
          <a:p>
            <a:endParaRPr lang="es-MX" dirty="0" smtClean="0"/>
          </a:p>
          <a:p>
            <a:endParaRPr lang="es-MX" dirty="0"/>
          </a:p>
          <a:p>
            <a:r>
              <a:rPr lang="es-MX" b="1" dirty="0" smtClean="0">
                <a:solidFill>
                  <a:schemeClr val="bg1"/>
                </a:solidFill>
              </a:rPr>
              <a:t>Soluciones</a:t>
            </a:r>
            <a:r>
              <a:rPr lang="es-MX" b="1" dirty="0" smtClean="0">
                <a:solidFill>
                  <a:schemeClr val="bg1"/>
                </a:solidFill>
              </a:rPr>
              <a:t>:</a:t>
            </a:r>
          </a:p>
          <a:p>
            <a:r>
              <a:rPr lang="es-MX" dirty="0" smtClean="0"/>
              <a:t>Usar </a:t>
            </a:r>
            <a:r>
              <a:rPr lang="es-MX" dirty="0"/>
              <a:t>energías limpias (solar, </a:t>
            </a:r>
            <a:r>
              <a:rPr lang="es-MX" dirty="0" smtClean="0"/>
              <a:t>eólica).</a:t>
            </a:r>
          </a:p>
          <a:p>
            <a:r>
              <a:rPr lang="es-MX" dirty="0" smtClean="0"/>
              <a:t>Reciclar </a:t>
            </a:r>
            <a:r>
              <a:rPr lang="es-MX" dirty="0"/>
              <a:t>y reducir residuos</a:t>
            </a:r>
            <a:r>
              <a:rPr lang="es-MX" dirty="0" smtClean="0"/>
              <a:t>.</a:t>
            </a:r>
          </a:p>
          <a:p>
            <a:r>
              <a:rPr lang="es-MX" dirty="0" smtClean="0"/>
              <a:t>Cuidar </a:t>
            </a:r>
            <a:r>
              <a:rPr lang="es-MX" dirty="0"/>
              <a:t>los bosques y plantar árboles</a:t>
            </a:r>
            <a:r>
              <a:rPr lang="es-MX" dirty="0" smtClean="0"/>
              <a:t>.</a:t>
            </a:r>
          </a:p>
          <a:p>
            <a:r>
              <a:rPr lang="es-MX" dirty="0" smtClean="0"/>
              <a:t>Usar </a:t>
            </a:r>
            <a:r>
              <a:rPr lang="es-MX" dirty="0"/>
              <a:t>menos autos y más transporte público o bicicletas.</a:t>
            </a:r>
            <a:endParaRPr lang="en-US" dirty="0"/>
          </a:p>
        </p:txBody>
      </p:sp>
    </p:spTree>
    <p:extLst>
      <p:ext uri="{BB962C8B-B14F-4D97-AF65-F5344CB8AC3E}">
        <p14:creationId xmlns:p14="http://schemas.microsoft.com/office/powerpoint/2010/main" val="2104451514"/>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19719" y="2298399"/>
            <a:ext cx="8599198" cy="2308324"/>
          </a:xfrm>
          <a:prstGeom prst="rect">
            <a:avLst/>
          </a:prstGeom>
        </p:spPr>
        <p:txBody>
          <a:bodyPr wrap="square">
            <a:spAutoFit/>
          </a:bodyPr>
          <a:lstStyle/>
          <a:p>
            <a:pPr marL="342900" indent="-342900" algn="just">
              <a:buAutoNum type="arabicPeriod"/>
            </a:pPr>
            <a:r>
              <a:rPr lang="es-MX" dirty="0" smtClean="0"/>
              <a:t>Aumento </a:t>
            </a:r>
            <a:r>
              <a:rPr lang="es-MX" dirty="0"/>
              <a:t>de las temperaturas</a:t>
            </a:r>
            <a:r>
              <a:rPr lang="es-MX" dirty="0" smtClean="0"/>
              <a:t>: Los </a:t>
            </a:r>
            <a:r>
              <a:rPr lang="es-MX" dirty="0"/>
              <a:t>veranos son cada vez más calurosos, con olas de calor intensas que afectan a las personas, los cultivos y los animales. </a:t>
            </a:r>
            <a:endParaRPr lang="es-MX" dirty="0" smtClean="0"/>
          </a:p>
          <a:p>
            <a:pPr algn="just"/>
            <a:r>
              <a:rPr lang="es-MX" dirty="0" smtClean="0"/>
              <a:t>2. Derretimiento de glaciares en los Alpes</a:t>
            </a:r>
            <a:r>
              <a:rPr lang="es-MX" dirty="0" smtClean="0"/>
              <a:t>: Los </a:t>
            </a:r>
            <a:r>
              <a:rPr lang="es-MX" dirty="0" smtClean="0"/>
              <a:t>glaciares de montaña se están reduciendo rápidamente, lo que afecta el turismo y las reservas de agua. </a:t>
            </a:r>
          </a:p>
          <a:p>
            <a:pPr algn="just"/>
            <a:r>
              <a:rPr lang="es-MX" dirty="0" smtClean="0"/>
              <a:t>3. Sequías y falta de agua: En muchas regiones del sur, hay menos lluvias y más sequías, lo que complica la agricultura. </a:t>
            </a:r>
          </a:p>
          <a:p>
            <a:pPr algn="just"/>
            <a:r>
              <a:rPr lang="es-MX" dirty="0" smtClean="0"/>
              <a:t>4. Incendios forestales: El calor y la sequía provocan más incendios, sobre todo en el sur del país. </a:t>
            </a:r>
            <a:endParaRPr lang="en-US" dirty="0"/>
          </a:p>
        </p:txBody>
      </p:sp>
      <p:sp>
        <p:nvSpPr>
          <p:cNvPr id="4" name="Rectángulo 3"/>
          <p:cNvSpPr/>
          <p:nvPr/>
        </p:nvSpPr>
        <p:spPr>
          <a:xfrm>
            <a:off x="319719" y="4451978"/>
            <a:ext cx="8599198" cy="1200329"/>
          </a:xfrm>
          <a:prstGeom prst="rect">
            <a:avLst/>
          </a:prstGeom>
        </p:spPr>
        <p:txBody>
          <a:bodyPr wrap="square">
            <a:spAutoFit/>
          </a:bodyPr>
          <a:lstStyle/>
          <a:p>
            <a:pPr algn="just"/>
            <a:r>
              <a:rPr lang="es-MX" dirty="0"/>
              <a:t>5. Inundaciones y tormentas</a:t>
            </a:r>
            <a:r>
              <a:rPr lang="es-MX" dirty="0" smtClean="0"/>
              <a:t>: En </a:t>
            </a:r>
            <a:r>
              <a:rPr lang="es-MX" dirty="0"/>
              <a:t>algunas zonas, las lluvias son más intensas y causan inundaciones y daños en ciudades. </a:t>
            </a:r>
            <a:endParaRPr lang="es-MX" dirty="0" smtClean="0"/>
          </a:p>
          <a:p>
            <a:pPr algn="just"/>
            <a:r>
              <a:rPr lang="es-MX" dirty="0" smtClean="0"/>
              <a:t>6. </a:t>
            </a:r>
            <a:r>
              <a:rPr lang="es-MX" dirty="0"/>
              <a:t>Afecta la agricultura y la biodiversidad</a:t>
            </a:r>
            <a:r>
              <a:rPr lang="es-MX" dirty="0" smtClean="0"/>
              <a:t>: Cambian </a:t>
            </a:r>
            <a:r>
              <a:rPr lang="es-MX" dirty="0"/>
              <a:t>las estaciones y los cultivos, y algunos animales y plantas pierden su hábitat natural. </a:t>
            </a:r>
            <a:endParaRPr lang="en-US" dirty="0"/>
          </a:p>
        </p:txBody>
      </p:sp>
      <p:sp>
        <p:nvSpPr>
          <p:cNvPr id="2" name="Rectángulo 1"/>
          <p:cNvSpPr/>
          <p:nvPr/>
        </p:nvSpPr>
        <p:spPr>
          <a:xfrm>
            <a:off x="221245" y="1154169"/>
            <a:ext cx="6822702" cy="461665"/>
          </a:xfrm>
          <a:prstGeom prst="rect">
            <a:avLst/>
          </a:prstGeom>
        </p:spPr>
        <p:txBody>
          <a:bodyPr wrap="none">
            <a:spAutoFit/>
          </a:bodyPr>
          <a:lstStyle/>
          <a:p>
            <a:r>
              <a:rPr lang="es-MX" sz="2400" b="1" dirty="0"/>
              <a:t>Impactos del calentamiento global en Francia:</a:t>
            </a:r>
          </a:p>
        </p:txBody>
      </p:sp>
    </p:spTree>
    <p:extLst>
      <p:ext uri="{BB962C8B-B14F-4D97-AF65-F5344CB8AC3E}">
        <p14:creationId xmlns:p14="http://schemas.microsoft.com/office/powerpoint/2010/main" val="3456721346"/>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80321" y="2311682"/>
            <a:ext cx="6096000" cy="3416320"/>
          </a:xfrm>
          <a:prstGeom prst="rect">
            <a:avLst/>
          </a:prstGeom>
        </p:spPr>
        <p:txBody>
          <a:bodyPr>
            <a:spAutoFit/>
          </a:bodyPr>
          <a:lstStyle/>
          <a:p>
            <a:pPr algn="just"/>
            <a:r>
              <a:rPr lang="es-MX" dirty="0" smtClean="0"/>
              <a:t>Los </a:t>
            </a:r>
            <a:r>
              <a:rPr lang="es-MX" dirty="0"/>
              <a:t>GEI </a:t>
            </a:r>
            <a:r>
              <a:rPr lang="es-MX" dirty="0" smtClean="0"/>
              <a:t>son </a:t>
            </a:r>
            <a:r>
              <a:rPr lang="es-MX" dirty="0"/>
              <a:t>los que provocan el calentamiento global al atrapar el calor en la </a:t>
            </a:r>
            <a:r>
              <a:rPr lang="es-MX" dirty="0" err="1"/>
              <a:t>atmósfera.En</a:t>
            </a:r>
            <a:r>
              <a:rPr lang="es-MX" dirty="0"/>
              <a:t> Francia, los principales emisores de GEI son</a:t>
            </a:r>
            <a:r>
              <a:rPr lang="es-MX" dirty="0" smtClean="0"/>
              <a:t>:</a:t>
            </a:r>
          </a:p>
          <a:p>
            <a:pPr marL="342900" indent="-342900" algn="just">
              <a:buAutoNum type="arabicPeriod"/>
            </a:pPr>
            <a:r>
              <a:rPr lang="es-MX" dirty="0" smtClean="0"/>
              <a:t>Transporte: Es </a:t>
            </a:r>
            <a:r>
              <a:rPr lang="es-MX" dirty="0"/>
              <a:t>la mayor fuente de contaminación. Los autos, camiones y aviones liberan mucho dióxido de carbono (CO₂</a:t>
            </a:r>
            <a:r>
              <a:rPr lang="es-MX" dirty="0" smtClean="0"/>
              <a:t>).</a:t>
            </a:r>
          </a:p>
          <a:p>
            <a:pPr marL="342900" indent="-342900" algn="just">
              <a:buAutoNum type="arabicPeriod"/>
            </a:pPr>
            <a:r>
              <a:rPr lang="es-MX" dirty="0" err="1" smtClean="0"/>
              <a:t>Industria:Las</a:t>
            </a:r>
            <a:r>
              <a:rPr lang="es-MX" dirty="0" smtClean="0"/>
              <a:t> </a:t>
            </a:r>
            <a:r>
              <a:rPr lang="es-MX" dirty="0"/>
              <a:t>fábricas y la producción de cemento o acero generan CO₂ y óxidos de nitrógeno (N₂O</a:t>
            </a:r>
            <a:r>
              <a:rPr lang="es-MX" dirty="0" smtClean="0"/>
              <a:t>).</a:t>
            </a:r>
          </a:p>
          <a:p>
            <a:pPr marL="342900" indent="-342900" algn="just">
              <a:buAutoNum type="arabicPeriod"/>
            </a:pPr>
            <a:r>
              <a:rPr lang="es-MX" dirty="0" smtClean="0"/>
              <a:t> </a:t>
            </a:r>
            <a:r>
              <a:rPr lang="es-MX" dirty="0" err="1"/>
              <a:t>Agricultura:El</a:t>
            </a:r>
            <a:r>
              <a:rPr lang="es-MX" dirty="0"/>
              <a:t> ganado y los fertilizantes producen metano (CH₄) y óxidos de nitrógeno</a:t>
            </a:r>
            <a:r>
              <a:rPr lang="es-MX" dirty="0" smtClean="0"/>
              <a:t>.</a:t>
            </a:r>
          </a:p>
          <a:p>
            <a:pPr marL="342900" indent="-342900" algn="just">
              <a:buAutoNum type="arabicPeriod"/>
            </a:pPr>
            <a:r>
              <a:rPr lang="es-MX" dirty="0" smtClean="0"/>
              <a:t>Edificios </a:t>
            </a:r>
            <a:r>
              <a:rPr lang="es-MX" dirty="0"/>
              <a:t>y </a:t>
            </a:r>
            <a:r>
              <a:rPr lang="es-MX" dirty="0" err="1"/>
              <a:t>calefacción:Al</a:t>
            </a:r>
            <a:r>
              <a:rPr lang="es-MX" dirty="0"/>
              <a:t> usar gas o combustibles para calentar casas, también se liberan GEI.</a:t>
            </a:r>
            <a:endParaRPr lang="en-US" dirty="0"/>
          </a:p>
        </p:txBody>
      </p:sp>
      <p:pic>
        <p:nvPicPr>
          <p:cNvPr id="4" name="Imagen 3"/>
          <p:cNvPicPr>
            <a:picLocks noChangeAspect="1"/>
          </p:cNvPicPr>
          <p:nvPr/>
        </p:nvPicPr>
        <p:blipFill>
          <a:blip r:embed="rId2"/>
          <a:stretch>
            <a:fillRect/>
          </a:stretch>
        </p:blipFill>
        <p:spPr>
          <a:xfrm>
            <a:off x="7299375" y="2634435"/>
            <a:ext cx="4433082" cy="3324812"/>
          </a:xfrm>
          <a:prstGeom prst="rect">
            <a:avLst/>
          </a:prstGeom>
        </p:spPr>
      </p:pic>
      <p:sp>
        <p:nvSpPr>
          <p:cNvPr id="2" name="Rectángulo 1"/>
          <p:cNvSpPr/>
          <p:nvPr/>
        </p:nvSpPr>
        <p:spPr>
          <a:xfrm>
            <a:off x="502032" y="1274857"/>
            <a:ext cx="5899372" cy="461665"/>
          </a:xfrm>
          <a:prstGeom prst="rect">
            <a:avLst/>
          </a:prstGeom>
        </p:spPr>
        <p:txBody>
          <a:bodyPr wrap="none">
            <a:spAutoFit/>
          </a:bodyPr>
          <a:lstStyle/>
          <a:p>
            <a:r>
              <a:rPr lang="es-MX" sz="2400" b="1" dirty="0"/>
              <a:t>Gases de efecto invernadero en Francia</a:t>
            </a:r>
          </a:p>
        </p:txBody>
      </p:sp>
    </p:spTree>
    <p:extLst>
      <p:ext uri="{BB962C8B-B14F-4D97-AF65-F5344CB8AC3E}">
        <p14:creationId xmlns:p14="http://schemas.microsoft.com/office/powerpoint/2010/main" val="2284324859"/>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75139" y="1924320"/>
            <a:ext cx="6096000" cy="4247317"/>
          </a:xfrm>
          <a:prstGeom prst="rect">
            <a:avLst/>
          </a:prstGeom>
        </p:spPr>
        <p:txBody>
          <a:bodyPr>
            <a:spAutoFit/>
          </a:bodyPr>
          <a:lstStyle/>
          <a:p>
            <a:pPr marL="342900" indent="-342900" algn="just">
              <a:buAutoNum type="arabicPeriod"/>
            </a:pPr>
            <a:r>
              <a:rPr lang="es-MX" b="1" dirty="0" smtClean="0">
                <a:solidFill>
                  <a:schemeClr val="bg1"/>
                </a:solidFill>
              </a:rPr>
              <a:t>Aumento </a:t>
            </a:r>
            <a:r>
              <a:rPr lang="es-MX" b="1" dirty="0">
                <a:solidFill>
                  <a:schemeClr val="bg1"/>
                </a:solidFill>
              </a:rPr>
              <a:t>de las </a:t>
            </a:r>
            <a:r>
              <a:rPr lang="es-MX" b="1" dirty="0" smtClean="0">
                <a:solidFill>
                  <a:schemeClr val="bg1"/>
                </a:solidFill>
              </a:rPr>
              <a:t>temperaturas:</a:t>
            </a:r>
            <a:r>
              <a:rPr lang="es-MX" dirty="0" smtClean="0"/>
              <a:t> Los </a:t>
            </a:r>
            <a:r>
              <a:rPr lang="es-MX" dirty="0"/>
              <a:t>veranos son más calurosos y hay olas de calor que </a:t>
            </a:r>
            <a:r>
              <a:rPr lang="es-MX" dirty="0" smtClean="0"/>
              <a:t>afectan </a:t>
            </a:r>
            <a:r>
              <a:rPr lang="es-MX" dirty="0"/>
              <a:t>a las personas, los animales y los cultivos</a:t>
            </a:r>
            <a:r>
              <a:rPr lang="es-MX" dirty="0" smtClean="0"/>
              <a:t>.</a:t>
            </a:r>
          </a:p>
          <a:p>
            <a:pPr marL="342900" indent="-342900" algn="just">
              <a:buAutoNum type="arabicPeriod"/>
            </a:pPr>
            <a:r>
              <a:rPr lang="es-MX" b="1" dirty="0" smtClean="0">
                <a:solidFill>
                  <a:schemeClr val="bg1"/>
                </a:solidFill>
              </a:rPr>
              <a:t>Lluvias </a:t>
            </a:r>
            <a:r>
              <a:rPr lang="es-MX" b="1" dirty="0">
                <a:solidFill>
                  <a:schemeClr val="bg1"/>
                </a:solidFill>
              </a:rPr>
              <a:t>irregulares</a:t>
            </a:r>
            <a:r>
              <a:rPr lang="es-MX" b="1" dirty="0" smtClean="0">
                <a:solidFill>
                  <a:schemeClr val="bg1"/>
                </a:solidFill>
              </a:rPr>
              <a:t>: </a:t>
            </a:r>
            <a:r>
              <a:rPr lang="es-MX" dirty="0" smtClean="0"/>
              <a:t>Algunas </a:t>
            </a:r>
            <a:r>
              <a:rPr lang="es-MX" dirty="0"/>
              <a:t>zonas tienen sequías largas, mientras que otras sufren inundaciones por lluvias intensas</a:t>
            </a:r>
            <a:r>
              <a:rPr lang="es-MX" dirty="0" smtClean="0"/>
              <a:t>.</a:t>
            </a:r>
          </a:p>
          <a:p>
            <a:pPr marL="342900" indent="-342900" algn="just">
              <a:buAutoNum type="arabicPeriod"/>
            </a:pPr>
            <a:r>
              <a:rPr lang="es-MX" dirty="0" smtClean="0"/>
              <a:t> </a:t>
            </a:r>
            <a:r>
              <a:rPr lang="es-MX" b="1" dirty="0">
                <a:solidFill>
                  <a:schemeClr val="bg1"/>
                </a:solidFill>
              </a:rPr>
              <a:t>Derretimiento de glaciares</a:t>
            </a:r>
            <a:r>
              <a:rPr lang="es-MX" b="1" dirty="0" smtClean="0">
                <a:solidFill>
                  <a:schemeClr val="bg1"/>
                </a:solidFill>
              </a:rPr>
              <a:t>: </a:t>
            </a:r>
            <a:r>
              <a:rPr lang="es-MX" dirty="0" smtClean="0"/>
              <a:t>En </a:t>
            </a:r>
            <a:r>
              <a:rPr lang="es-MX" dirty="0"/>
              <a:t>los Alpes franceses, los glaciares se están derritiendo rápidamente</a:t>
            </a:r>
            <a:r>
              <a:rPr lang="es-MX" dirty="0" smtClean="0"/>
              <a:t>.</a:t>
            </a:r>
          </a:p>
          <a:p>
            <a:pPr marL="342900" indent="-342900" algn="just">
              <a:buAutoNum type="arabicPeriod"/>
            </a:pPr>
            <a:r>
              <a:rPr lang="es-MX" dirty="0" smtClean="0"/>
              <a:t> </a:t>
            </a:r>
            <a:r>
              <a:rPr lang="es-MX" b="1" dirty="0">
                <a:solidFill>
                  <a:schemeClr val="bg1"/>
                </a:solidFill>
              </a:rPr>
              <a:t>Incendios forestales</a:t>
            </a:r>
            <a:r>
              <a:rPr lang="es-MX" b="1" dirty="0" smtClean="0">
                <a:solidFill>
                  <a:schemeClr val="bg1"/>
                </a:solidFill>
              </a:rPr>
              <a:t>: </a:t>
            </a:r>
            <a:r>
              <a:rPr lang="es-MX" dirty="0" smtClean="0"/>
              <a:t>En </a:t>
            </a:r>
            <a:r>
              <a:rPr lang="es-MX" dirty="0"/>
              <a:t>el sur del país hay más incendios debido al calor y la sequía</a:t>
            </a:r>
            <a:r>
              <a:rPr lang="es-MX" dirty="0" smtClean="0"/>
              <a:t>.</a:t>
            </a:r>
          </a:p>
          <a:p>
            <a:pPr marL="342900" indent="-342900" algn="just">
              <a:buAutoNum type="arabicPeriod"/>
            </a:pPr>
            <a:r>
              <a:rPr lang="es-MX" dirty="0" smtClean="0"/>
              <a:t> </a:t>
            </a:r>
            <a:r>
              <a:rPr lang="es-MX" b="1" dirty="0">
                <a:solidFill>
                  <a:schemeClr val="bg1"/>
                </a:solidFill>
              </a:rPr>
              <a:t>Problemas agrícolas</a:t>
            </a:r>
            <a:r>
              <a:rPr lang="es-MX" b="1" dirty="0" smtClean="0">
                <a:solidFill>
                  <a:schemeClr val="bg1"/>
                </a:solidFill>
              </a:rPr>
              <a:t>: </a:t>
            </a:r>
            <a:r>
              <a:rPr lang="es-MX" dirty="0" smtClean="0"/>
              <a:t>Los </a:t>
            </a:r>
            <a:r>
              <a:rPr lang="es-MX" dirty="0"/>
              <a:t>cambios de temperatura y lluvia afectan la producción de vino, trigo y frutas</a:t>
            </a:r>
            <a:r>
              <a:rPr lang="es-MX" dirty="0" smtClean="0"/>
              <a:t>.</a:t>
            </a:r>
          </a:p>
          <a:p>
            <a:pPr marL="342900" indent="-342900" algn="just">
              <a:buAutoNum type="arabicPeriod"/>
            </a:pPr>
            <a:r>
              <a:rPr lang="es-MX" b="1" dirty="0" smtClean="0">
                <a:solidFill>
                  <a:schemeClr val="bg1"/>
                </a:solidFill>
              </a:rPr>
              <a:t>Pérdida </a:t>
            </a:r>
            <a:r>
              <a:rPr lang="es-MX" b="1" dirty="0">
                <a:solidFill>
                  <a:schemeClr val="bg1"/>
                </a:solidFill>
              </a:rPr>
              <a:t>de biodiversidad</a:t>
            </a:r>
            <a:r>
              <a:rPr lang="es-MX" b="1" dirty="0" smtClean="0">
                <a:solidFill>
                  <a:schemeClr val="bg1"/>
                </a:solidFill>
              </a:rPr>
              <a:t>: </a:t>
            </a:r>
            <a:r>
              <a:rPr lang="es-MX" dirty="0" smtClean="0"/>
              <a:t>Algunas </a:t>
            </a:r>
            <a:r>
              <a:rPr lang="es-MX" dirty="0"/>
              <a:t>especies de animales y plantas están desapareciendo o migrando a otras regiones.</a:t>
            </a:r>
            <a:endParaRPr lang="en-US" dirty="0"/>
          </a:p>
        </p:txBody>
      </p:sp>
      <p:sp>
        <p:nvSpPr>
          <p:cNvPr id="2" name="Rectángulo 1"/>
          <p:cNvSpPr/>
          <p:nvPr/>
        </p:nvSpPr>
        <p:spPr>
          <a:xfrm>
            <a:off x="375139" y="1009749"/>
            <a:ext cx="6096000" cy="830997"/>
          </a:xfrm>
          <a:prstGeom prst="rect">
            <a:avLst/>
          </a:prstGeom>
        </p:spPr>
        <p:txBody>
          <a:bodyPr>
            <a:spAutoFit/>
          </a:bodyPr>
          <a:lstStyle/>
          <a:p>
            <a:pPr algn="ctr"/>
            <a:r>
              <a:rPr lang="es-MX" sz="2400" b="1" dirty="0"/>
              <a:t>El cambio climático está provocando muchos efectos en el país, como:</a:t>
            </a:r>
          </a:p>
        </p:txBody>
      </p:sp>
    </p:spTree>
    <p:extLst>
      <p:ext uri="{BB962C8B-B14F-4D97-AF65-F5344CB8AC3E}">
        <p14:creationId xmlns:p14="http://schemas.microsoft.com/office/powerpoint/2010/main" val="2542113215"/>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Berlín">
  <a:themeElements>
    <a:clrScheme name="Berlí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í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TM04033917[[fn=Berlín]]</Template>
  <TotalTime>365</TotalTime>
  <Words>2619</Words>
  <Application>Microsoft Office PowerPoint</Application>
  <PresentationFormat>Panorámica</PresentationFormat>
  <Paragraphs>187</Paragraphs>
  <Slides>34</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34</vt:i4>
      </vt:variant>
    </vt:vector>
  </HeadingPairs>
  <TitlesOfParts>
    <vt:vector size="41" baseType="lpstr">
      <vt:lpstr>Arial</vt:lpstr>
      <vt:lpstr>Bahnschrift Light SemiCondensed</vt:lpstr>
      <vt:lpstr>Calibri</vt:lpstr>
      <vt:lpstr>Times New Roman</vt:lpstr>
      <vt:lpstr>Trebuchet MS</vt:lpstr>
      <vt:lpstr>Wingdings</vt:lpstr>
      <vt:lpstr>Berlín</vt:lpstr>
      <vt:lpstr>El mundo nos necesita</vt:lpstr>
      <vt:lpstr>Francia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Egipto</vt:lpstr>
      <vt:lpstr>UBICACIÓN GEOGRÁFICA</vt:lpstr>
      <vt:lpstr>POBLACIÓN  </vt:lpstr>
      <vt:lpstr>PROBLEMATICAS AMBIENTALES</vt:lpstr>
      <vt:lpstr>Presentación de PowerPoint</vt:lpstr>
      <vt:lpstr>Presentación de PowerPoint</vt:lpstr>
      <vt:lpstr>Presentación de PowerPoint</vt:lpstr>
      <vt:lpstr>Presentación de PowerPoint</vt:lpstr>
      <vt:lpstr>México</vt:lpstr>
      <vt:lpstr>México está ubicado en el continente americano más exactamente en América del Norte. Limita al Norte con Estados Unidos de América, al Sur y Oeste con el océano Pacífico, al Este con el Golfo de México y el mar Caribe, y al Sureste con Guatemala y Belice. Si usamos como referencia el eje Ecuatorial, México se localiza en el hemisferio Norte; prácticamente su territorio se haya dividido a la mitad por el Trópico de Cáncer. Y con respecto al meridiano de Greenwich, México está ubicado al Occidente. </vt:lpstr>
      <vt:lpstr>A noviembre de 2025, la población de México es de 130.6 millones. El número de habitantes ha crecido en 902,944 en el último año, lo que representa un incremento del 0.71%. La edad media de la población ha aumentado en los últimos años, pasando de 26.7 años en el 2015 a 30.7 años en 2025. Actualmente, la esperanza de vida al nacer es de 75.4 años y la densidad de población es de 66.5 habitantes por kilómetro cuadrado.</vt:lpstr>
      <vt:lpstr>PROBLEMATICAS AMBIENTALES</vt:lpstr>
      <vt:lpstr>Presentación de PowerPoint</vt:lpstr>
      <vt:lpstr>Presentación de PowerPoint</vt:lpstr>
      <vt:lpstr>Presentación de PowerPoint</vt:lpstr>
      <vt:lpstr>Se manifiesta con un aumento de temperatura superior al promedio mundial.  Esto se debe a su ubicación geográfica, la deforestación, la urbanización y la quema de combustibles fósiles.  Sus efectos incluyen sequías más intensas, olas de calor extremo, aumento en inundaciones y ciclones, escasez de agua, e impactos en la biodiversidad y la agricultura. </vt:lpstr>
      <vt:lpstr>Presentación de PowerPoint</vt:lpstr>
      <vt:lpstr>India</vt:lpstr>
      <vt:lpstr>Presentación de PowerPoint</vt:lpstr>
      <vt:lpstr>POBLACÍON</vt:lpstr>
      <vt:lpstr>Presentación de PowerPoint</vt:lpstr>
      <vt:lpstr>Presentación de PowerPoint</vt:lpstr>
      <vt:lpstr>Presentación de PowerPoint</vt:lpstr>
      <vt:lpstr>Presentación de PowerPoint</vt:lpstr>
      <vt:lpstr>¡Gracias por su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mundo nos necesita</dc:title>
  <dc:creator>USUARIO</dc:creator>
  <cp:lastModifiedBy>USUARIO</cp:lastModifiedBy>
  <cp:revision>74</cp:revision>
  <dcterms:created xsi:type="dcterms:W3CDTF">2025-11-12T00:01:35Z</dcterms:created>
  <dcterms:modified xsi:type="dcterms:W3CDTF">2025-11-13T22:56:26Z</dcterms:modified>
</cp:coreProperties>
</file>