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3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386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996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095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4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7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836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079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943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654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781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0ED8F2-CFC6-4102-8179-9234B00C4BF1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B35B61-2484-4E17-BE4A-438056F8B6E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0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57BBA-855B-245B-FE88-D933B89C1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30314"/>
            <a:ext cx="10058400" cy="1746123"/>
          </a:xfrm>
        </p:spPr>
        <p:txBody>
          <a:bodyPr/>
          <a:lstStyle/>
          <a:p>
            <a:pPr algn="ctr"/>
            <a:r>
              <a:rPr lang="es-AR" b="1" dirty="0">
                <a:latin typeface="Freestyle Script" panose="030804020302050B0404" pitchFamily="66" charset="0"/>
              </a:rPr>
              <a:t>GEOGRAFÍA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B5FA63-F607-AB5F-3A77-DE7F0FB34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451" y="2085975"/>
            <a:ext cx="10058400" cy="1533525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5100" dirty="0">
                <a:effectLst/>
                <a:latin typeface="Freestyle Script" panose="030804020302050B0404" pitchFamily="66" charset="0"/>
                <a:ea typeface="Overlock"/>
                <a:cs typeface="Overlock"/>
              </a:rPr>
              <a:t>TRABAJO PRÁCTICO INTEGRADOR</a:t>
            </a:r>
            <a:endParaRPr lang="es-AR" sz="5100" dirty="0">
              <a:effectLst/>
              <a:latin typeface="Freestyle Script" panose="030804020302050B0404" pitchFamily="66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5100" b="1" dirty="0">
                <a:solidFill>
                  <a:srgbClr val="C55911"/>
                </a:solidFill>
                <a:effectLst/>
                <a:latin typeface="Freestyle Script" panose="030804020302050B0404" pitchFamily="66" charset="0"/>
                <a:ea typeface="Overlock"/>
                <a:cs typeface="Overlock"/>
              </a:rPr>
              <a:t>“</a:t>
            </a:r>
            <a:r>
              <a:rPr lang="es-AR" sz="8600" b="1" dirty="0">
                <a:solidFill>
                  <a:srgbClr val="C55911"/>
                </a:solidFill>
                <a:effectLst/>
                <a:latin typeface="Freestyle Script" panose="030804020302050B0404" pitchFamily="66" charset="0"/>
                <a:ea typeface="Overlock"/>
                <a:cs typeface="Overlock"/>
              </a:rPr>
              <a:t>EL MUNDO NOS NECESITA”</a:t>
            </a:r>
            <a:endParaRPr lang="es-AR" sz="8600" b="1" dirty="0">
              <a:effectLst/>
              <a:latin typeface="Freestyle Script" panose="030804020302050B0404" pitchFamily="66" charset="0"/>
              <a:ea typeface="Calibri" panose="020F0502020204030204" pitchFamily="34" charset="0"/>
            </a:endParaRPr>
          </a:p>
          <a:p>
            <a:endParaRPr lang="es-AR" dirty="0"/>
          </a:p>
        </p:txBody>
      </p:sp>
      <p:pic>
        <p:nvPicPr>
          <p:cNvPr id="4" name="image2.png" descr="Mecanismos para medir la contaminación ambiental - Biodiversidad. Los  enlaces de la vida">
            <a:extLst>
              <a:ext uri="{FF2B5EF4-FFF2-40B4-BE49-F238E27FC236}">
                <a16:creationId xmlns:a16="http://schemas.microsoft.com/office/drawing/2014/main" id="{8EB6374F-A413-0D62-50F6-B0DC86581E9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2325" y="3495675"/>
            <a:ext cx="5791200" cy="29384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2523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4A333-87EE-C4A8-565D-A730F48F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113697"/>
          </a:xfrm>
        </p:spPr>
        <p:txBody>
          <a:bodyPr>
            <a:noAutofit/>
          </a:bodyPr>
          <a:lstStyle/>
          <a:p>
            <a:pPr algn="ctr"/>
            <a:r>
              <a:rPr lang="es-AR" sz="6000" b="1" dirty="0">
                <a:solidFill>
                  <a:srgbClr val="C55911"/>
                </a:solidFill>
                <a:effectLst/>
                <a:latin typeface="Freestyle Script" panose="030804020302050B0404" pitchFamily="66" charset="0"/>
                <a:ea typeface="Overlock"/>
                <a:cs typeface="Overlock"/>
              </a:rPr>
              <a:t>“EL MUNDO NOS NECESITA”</a:t>
            </a:r>
            <a:br>
              <a:rPr lang="es-AR" sz="6000" b="1" dirty="0">
                <a:effectLst/>
                <a:latin typeface="Freestyle Script" panose="030804020302050B0404" pitchFamily="66" charset="0"/>
                <a:ea typeface="Calibri" panose="020F0502020204030204" pitchFamily="34" charset="0"/>
              </a:rPr>
            </a:br>
            <a:endParaRPr lang="es-AR" sz="6000" dirty="0"/>
          </a:p>
        </p:txBody>
      </p:sp>
      <p:pic>
        <p:nvPicPr>
          <p:cNvPr id="4098" name="Picture 2" descr="Ecología - Qué es, niveles de organización, ramas e historia">
            <a:extLst>
              <a:ext uri="{FF2B5EF4-FFF2-40B4-BE49-F238E27FC236}">
                <a16:creationId xmlns:a16="http://schemas.microsoft.com/office/drawing/2014/main" id="{F8EA9BB1-1BEA-1A8C-A2CF-51C4805B21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2009776"/>
            <a:ext cx="8058148" cy="40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3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33F74-F66A-69CD-77F8-A9FE158B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33375"/>
            <a:ext cx="10058400" cy="1857375"/>
          </a:xfrm>
        </p:spPr>
        <p:txBody>
          <a:bodyPr>
            <a:noAutofit/>
          </a:bodyPr>
          <a:lstStyle/>
          <a:p>
            <a:pPr algn="ctr"/>
            <a:br>
              <a:rPr lang="es-ES" sz="9600" dirty="0">
                <a:latin typeface="Freestyle Script" panose="030804020302050B0404" pitchFamily="66" charset="0"/>
              </a:rPr>
            </a:br>
            <a:br>
              <a:rPr lang="es-ES" sz="9600" dirty="0">
                <a:latin typeface="Freestyle Script" panose="030804020302050B0404" pitchFamily="66" charset="0"/>
              </a:rPr>
            </a:br>
            <a:br>
              <a:rPr lang="es-ES" sz="9600" dirty="0">
                <a:latin typeface="Freestyle Script" panose="030804020302050B0404" pitchFamily="66" charset="0"/>
              </a:rPr>
            </a:br>
            <a:br>
              <a:rPr lang="es-ES" sz="9600" dirty="0">
                <a:latin typeface="Freestyle Script" panose="030804020302050B0404" pitchFamily="66" charset="0"/>
              </a:rPr>
            </a:br>
            <a:br>
              <a:rPr lang="es-ES" sz="9600" dirty="0">
                <a:latin typeface="Freestyle Script" panose="030804020302050B0404" pitchFamily="66" charset="0"/>
              </a:rPr>
            </a:br>
            <a:r>
              <a:rPr lang="es-ES" sz="9600" dirty="0">
                <a:latin typeface="Freestyle Script" panose="030804020302050B0404" pitchFamily="66" charset="0"/>
              </a:rPr>
              <a:t>Colegio Modelo 1D</a:t>
            </a:r>
            <a:endParaRPr lang="es-AR" sz="9600" dirty="0">
              <a:latin typeface="Freestyle Script" panose="030804020302050B04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55A54F-93F4-9EDF-3B34-21F485E2D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399259"/>
            <a:ext cx="10058400" cy="2059481"/>
          </a:xfrm>
        </p:spPr>
        <p:txBody>
          <a:bodyPr>
            <a:noAutofit/>
          </a:bodyPr>
          <a:lstStyle/>
          <a:p>
            <a:r>
              <a:rPr lang="es-ES" sz="4000" b="1" u="sng" dirty="0">
                <a:latin typeface="Freestyle Script" panose="030804020302050B0404" pitchFamily="66" charset="0"/>
              </a:rPr>
              <a:t>INTEGRANTES</a:t>
            </a:r>
          </a:p>
          <a:p>
            <a:r>
              <a:rPr lang="es-ES" sz="4000" b="1" dirty="0">
                <a:latin typeface="Freestyle Script" panose="030804020302050B0404" pitchFamily="66" charset="0"/>
              </a:rPr>
              <a:t>FRIAS, Bautista </a:t>
            </a:r>
          </a:p>
          <a:p>
            <a:r>
              <a:rPr lang="es-ES" sz="4000" b="1" dirty="0">
                <a:latin typeface="Freestyle Script" panose="030804020302050B0404" pitchFamily="66" charset="0"/>
              </a:rPr>
              <a:t>TORÉS, Ivo</a:t>
            </a:r>
            <a:endParaRPr lang="es-AR" sz="4000" b="1" dirty="0">
              <a:latin typeface="Freestyle Script" panose="030804020302050B0404" pitchFamily="66" charset="0"/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32BBCEAD-17AD-4AC0-E7EE-EA80D936F96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47507" y="718617"/>
            <a:ext cx="1162368" cy="11959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3504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6AD7D-E69C-5B86-AF79-2A812EE7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5204"/>
            <a:ext cx="10058400" cy="923072"/>
          </a:xfrm>
        </p:spPr>
        <p:txBody>
          <a:bodyPr/>
          <a:lstStyle/>
          <a:p>
            <a:r>
              <a:rPr lang="es-AR" dirty="0">
                <a:latin typeface="Freestyle Script" panose="030804020302050B0404" pitchFamily="66" charset="0"/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B1A5F-554B-5937-94D7-15BAA8EC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93334"/>
            <a:ext cx="10058400" cy="4023360"/>
          </a:xfrm>
        </p:spPr>
        <p:txBody>
          <a:bodyPr>
            <a:noAutofit/>
          </a:bodyPr>
          <a:lstStyle/>
          <a:p>
            <a:r>
              <a:rPr lang="es-ES" sz="3200" dirty="0">
                <a:latin typeface="Freestyle Script" panose="030804020302050B0404" pitchFamily="66" charset="0"/>
              </a:rPr>
              <a:t>Los problemas ambientales son daños o cambios negativos que ocurren en la naturaleza por causa de las actividades humanas o naturales, y que afectan al planeta y a los seres vivos.</a:t>
            </a:r>
          </a:p>
          <a:p>
            <a:r>
              <a:rPr lang="es-ES" sz="3200" dirty="0">
                <a:latin typeface="Freestyle Script" panose="030804020302050B0404" pitchFamily="66" charset="0"/>
              </a:rPr>
              <a:t>Tipos principales:</a:t>
            </a:r>
          </a:p>
          <a:p>
            <a:r>
              <a:rPr lang="es-ES" sz="3200" dirty="0">
                <a:latin typeface="Freestyle Script" panose="030804020302050B0404" pitchFamily="66" charset="0"/>
              </a:rPr>
              <a:t>1. 🌫️ Contaminación: del aire, agua o suelo.</a:t>
            </a:r>
          </a:p>
          <a:p>
            <a:r>
              <a:rPr lang="es-ES" sz="3200" dirty="0">
                <a:latin typeface="Freestyle Script" panose="030804020302050B0404" pitchFamily="66" charset="0"/>
              </a:rPr>
              <a:t>2. 🌳 Deforestación: tala excesiva de árboles.</a:t>
            </a:r>
          </a:p>
          <a:p>
            <a:r>
              <a:rPr lang="es-ES" sz="3200" dirty="0">
                <a:latin typeface="Freestyle Script" panose="030804020302050B0404" pitchFamily="66" charset="0"/>
              </a:rPr>
              <a:t>3. 🌡️ Calentamiento global: aumento de la temperatura del planeta.</a:t>
            </a:r>
          </a:p>
          <a:p>
            <a:r>
              <a:rPr lang="es-ES" sz="3200" dirty="0">
                <a:latin typeface="Freestyle Script" panose="030804020302050B0404" pitchFamily="66" charset="0"/>
              </a:rPr>
              <a:t>4. 🗑️ Acumulación de basura: exceso de residuos que no se reciclan.</a:t>
            </a:r>
          </a:p>
          <a:p>
            <a:r>
              <a:rPr lang="es-ES" sz="3200" dirty="0">
                <a:latin typeface="Freestyle Script" panose="030804020302050B0404" pitchFamily="66" charset="0"/>
              </a:rPr>
              <a:t>5. 🐘 Pérdida de biodiversidad: desaparición de animales y plantas.</a:t>
            </a:r>
            <a:endParaRPr lang="es-AR" sz="32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3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79116-AAB5-F8DC-2AC1-23F6A9015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7529"/>
            <a:ext cx="10058400" cy="998004"/>
          </a:xfrm>
        </p:spPr>
        <p:txBody>
          <a:bodyPr>
            <a:normAutofit fontScale="90000"/>
          </a:bodyPr>
          <a:lstStyle/>
          <a:p>
            <a:r>
              <a:rPr lang="es-ES" dirty="0"/>
              <a:t>  </a:t>
            </a:r>
            <a:r>
              <a:rPr lang="es-ES" sz="8900" dirty="0">
                <a:latin typeface="Freestyle Script" panose="030804020302050B0404" pitchFamily="66" charset="0"/>
              </a:rPr>
              <a:t>España</a:t>
            </a:r>
            <a:endParaRPr lang="es-AR" sz="8900" dirty="0">
              <a:latin typeface="Freestyle Script" panose="030804020302050B04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FB62C6-D9FB-C4A6-2BC8-78CA3EB0B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79059"/>
            <a:ext cx="10058400" cy="4023360"/>
          </a:xfrm>
        </p:spPr>
        <p:txBody>
          <a:bodyPr>
            <a:noAutofit/>
          </a:bodyPr>
          <a:lstStyle/>
          <a:p>
            <a:r>
              <a:rPr lang="es-ES" sz="3200" b="1" u="sng" dirty="0">
                <a:latin typeface="Freestyle Script" panose="030804020302050B0404" pitchFamily="66" charset="0"/>
              </a:rPr>
              <a:t>Ubicación geográfica</a:t>
            </a:r>
            <a:r>
              <a:rPr lang="es-ES" sz="3200" dirty="0">
                <a:latin typeface="Freestyle Script" panose="030804020302050B0404" pitchFamily="66" charset="0"/>
              </a:rPr>
              <a:t>:</a:t>
            </a:r>
          </a:p>
          <a:p>
            <a:r>
              <a:rPr lang="es-ES" sz="3200" dirty="0">
                <a:latin typeface="Freestyle Script" panose="030804020302050B0404" pitchFamily="66" charset="0"/>
              </a:rPr>
              <a:t>Está en el suroeste de Europa, en la península ibérica. Limita con Francia, Portugal y el mar Mediterráneo.</a:t>
            </a:r>
          </a:p>
          <a:p>
            <a:endParaRPr lang="es-ES" sz="3200" dirty="0">
              <a:latin typeface="Freestyle Script" panose="030804020302050B04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EC3F52-AED3-71EB-C00A-0DB25B878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2918385"/>
            <a:ext cx="4267199" cy="3311346"/>
          </a:xfrm>
          <a:prstGeom prst="rect">
            <a:avLst/>
          </a:prstGeom>
        </p:spPr>
      </p:pic>
      <p:pic>
        <p:nvPicPr>
          <p:cNvPr id="1026" name="Picture 2" descr="España - Wikipedia, la enciclopedia libre">
            <a:extLst>
              <a:ext uri="{FF2B5EF4-FFF2-40B4-BE49-F238E27FC236}">
                <a16:creationId xmlns:a16="http://schemas.microsoft.com/office/drawing/2014/main" id="{A1D6A3F0-30CE-48AC-6673-B2D1A4A51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20581"/>
            <a:ext cx="17430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6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245DA-D87F-7F8D-A158-1CDE789F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30" y="390525"/>
            <a:ext cx="10058400" cy="1060232"/>
          </a:xfrm>
        </p:spPr>
        <p:txBody>
          <a:bodyPr/>
          <a:lstStyle/>
          <a:p>
            <a:r>
              <a:rPr lang="es-ES" sz="4800" b="1" u="sng" dirty="0">
                <a:latin typeface="Freestyle Script" panose="030804020302050B0404" pitchFamily="66" charset="0"/>
              </a:rPr>
              <a:t>Características poblacionales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99C990-FCF1-2381-AA7A-E746BBDD6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55" y="1683809"/>
            <a:ext cx="10058400" cy="4421716"/>
          </a:xfrm>
        </p:spPr>
        <p:txBody>
          <a:bodyPr/>
          <a:lstStyle/>
          <a:p>
            <a:r>
              <a:rPr lang="es-ES" sz="2000" dirty="0">
                <a:latin typeface="Freestyle Script" panose="030804020302050B0404" pitchFamily="66" charset="0"/>
              </a:rPr>
              <a:t> </a:t>
            </a:r>
            <a:r>
              <a:rPr lang="es-ES" sz="3200" dirty="0">
                <a:latin typeface="Freestyle Script" panose="030804020302050B0404" pitchFamily="66" charset="0"/>
              </a:rPr>
              <a:t>Tiene unos 48 millones de habitantes. Su capital es Madrid. La mayoría vive en ciudades grandes como Barcelona, Valencia y Sevilla.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5862D6-578B-2015-AEED-D88A65978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9"/>
          <a:stretch/>
        </p:blipFill>
        <p:spPr>
          <a:xfrm>
            <a:off x="3168967" y="2811992"/>
            <a:ext cx="6264173" cy="32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2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72272-5B58-4EEF-6A5B-BE3A959E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5472"/>
          </a:xfrm>
        </p:spPr>
        <p:txBody>
          <a:bodyPr>
            <a:normAutofit/>
          </a:bodyPr>
          <a:lstStyle/>
          <a:p>
            <a:r>
              <a:rPr lang="es-ES" sz="6000" b="1" dirty="0">
                <a:latin typeface="Freestyle Script" panose="030804020302050B0404" pitchFamily="66" charset="0"/>
              </a:rPr>
              <a:t>Principales problemáticas ambientales</a:t>
            </a:r>
            <a:endParaRPr lang="es-AR" sz="6000" b="1" dirty="0">
              <a:latin typeface="Freestyle Script" panose="030804020302050B04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37478C-3244-E79F-3B0F-4C2F0E4BB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latin typeface="Freestyle Script" panose="030804020302050B0404" pitchFamily="66" charset="0"/>
              </a:rPr>
              <a:t>Las principales problemáticas ambientales son la contaminación del aire en las ciudades, la escasez de agua por el clima seco, la deforestación y los incendios forestales (muy comunes en verano). También sufre pérdida de biodiversidad y contaminación del mar Mediterráneo por plásticos y desechos.</a:t>
            </a:r>
          </a:p>
          <a:p>
            <a:endParaRPr lang="es-AR" sz="3600" dirty="0">
              <a:latin typeface="Freestyle Script" panose="030804020302050B04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C4C367-3FF1-8E02-F762-3D47F34AB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914775"/>
            <a:ext cx="4203698" cy="2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8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A5463-2956-CF0E-70DE-14100CDF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8000" b="1" dirty="0">
                <a:latin typeface="Freestyle Script" panose="030804020302050B0404" pitchFamily="66" charset="0"/>
              </a:rPr>
              <a:t>Italia </a:t>
            </a:r>
            <a:endParaRPr lang="es-AR" sz="8000" b="1" dirty="0">
              <a:latin typeface="Freestyle Script" panose="030804020302050B04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295DB-E4EE-D1AA-7ED6-CC48233B3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b="1" u="sng" dirty="0">
                <a:latin typeface="Freestyle Script" panose="030804020302050B0404" pitchFamily="66" charset="0"/>
              </a:rPr>
              <a:t>Ubicación geográfica</a:t>
            </a:r>
            <a:r>
              <a:rPr lang="es-ES" sz="3200" dirty="0">
                <a:latin typeface="Freestyle Script" panose="030804020302050B0404" pitchFamily="66" charset="0"/>
              </a:rPr>
              <a:t>:</a:t>
            </a:r>
          </a:p>
          <a:p>
            <a:r>
              <a:rPr lang="es-ES" sz="3200" dirty="0">
                <a:latin typeface="Freestyle Script" panose="030804020302050B0404" pitchFamily="66" charset="0"/>
              </a:rPr>
              <a:t>Está en el sur de Europa, en forma de “bota”, rodeada por el mar Mediterráneo. Limita con Francia, Suiza, Austria y </a:t>
            </a:r>
            <a:r>
              <a:rPr lang="es-ES" sz="3200" dirty="0" err="1">
                <a:latin typeface="Freestyle Script" panose="030804020302050B0404" pitchFamily="66" charset="0"/>
              </a:rPr>
              <a:t>Eslovenia.Características</a:t>
            </a:r>
            <a:r>
              <a:rPr lang="es-ES" sz="3200" dirty="0">
                <a:latin typeface="Freestyle Script" panose="030804020302050B0404" pitchFamily="66" charset="0"/>
              </a:rPr>
              <a:t> </a:t>
            </a:r>
            <a:r>
              <a:rPr lang="es-ES" sz="3200" dirty="0" err="1">
                <a:latin typeface="Freestyle Script" panose="030804020302050B0404" pitchFamily="66" charset="0"/>
              </a:rPr>
              <a:t>poblacionales:Tiene</a:t>
            </a:r>
            <a:r>
              <a:rPr lang="es-ES" sz="3200" dirty="0">
                <a:latin typeface="Freestyle Script" panose="030804020302050B0404" pitchFamily="66" charset="0"/>
              </a:rPr>
              <a:t> unos 59 millones de habitantes. Su capital es Roma. Las ciudades más pobladas son Milán, Nápoles y Turín.</a:t>
            </a:r>
            <a:endParaRPr lang="es-AR" sz="3200" dirty="0">
              <a:latin typeface="Freestyle Script" panose="030804020302050B04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6A8EA8-FC6E-85CE-BEEC-69B14502B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3"/>
          <a:stretch/>
        </p:blipFill>
        <p:spPr>
          <a:xfrm>
            <a:off x="3343274" y="3996268"/>
            <a:ext cx="4756897" cy="2695575"/>
          </a:xfrm>
          <a:prstGeom prst="rect">
            <a:avLst/>
          </a:prstGeom>
        </p:spPr>
      </p:pic>
      <p:pic>
        <p:nvPicPr>
          <p:cNvPr id="2054" name="Picture 6" descr="El sistema político Italiano Mileva Chialvo">
            <a:extLst>
              <a:ext uri="{FF2B5EF4-FFF2-40B4-BE49-F238E27FC236}">
                <a16:creationId xmlns:a16="http://schemas.microsoft.com/office/drawing/2014/main" id="{B75779D2-2F53-6F80-94CD-E1BAF769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9720"/>
            <a:ext cx="1900238" cy="12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3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360B7-A8C6-E492-BB60-AAB91B13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3150"/>
          </a:xfrm>
        </p:spPr>
        <p:txBody>
          <a:bodyPr>
            <a:normAutofit/>
          </a:bodyPr>
          <a:lstStyle/>
          <a:p>
            <a:r>
              <a:rPr lang="es-ES" sz="6000" b="1" dirty="0">
                <a:latin typeface="Freestyle Script" panose="030804020302050B0404" pitchFamily="66" charset="0"/>
              </a:rPr>
              <a:t>Características poblacionales</a:t>
            </a:r>
            <a:endParaRPr lang="es-AR" sz="6000" b="1" dirty="0">
              <a:latin typeface="Freestyle Script" panose="030804020302050B04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E50E9B-AE57-09CB-D4F7-A4BC7803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21909"/>
            <a:ext cx="10058400" cy="887941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>
                <a:latin typeface="Freestyle Script" panose="030804020302050B0404" pitchFamily="66" charset="0"/>
              </a:rPr>
              <a:t>Tiene unos 59 millones de habitantes. Su capital es Roma. Las ciudades más pobladas son Milán, Nápoles y Turín.</a:t>
            </a:r>
          </a:p>
          <a:p>
            <a:endParaRPr lang="es-AR" sz="3200" dirty="0">
              <a:latin typeface="Freestyle Script" panose="030804020302050B04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2A7697-BBC4-3BA9-70A5-8424E1AEF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3783364" y="2476500"/>
            <a:ext cx="4625272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3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0400A-AAB4-A827-B5B4-8968D74E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6897"/>
          </a:xfrm>
        </p:spPr>
        <p:txBody>
          <a:bodyPr>
            <a:normAutofit/>
          </a:bodyPr>
          <a:lstStyle/>
          <a:p>
            <a:r>
              <a:rPr lang="es-ES" sz="6000" b="1" dirty="0">
                <a:latin typeface="Freestyle Script" panose="030804020302050B0404" pitchFamily="66" charset="0"/>
              </a:rPr>
              <a:t>Problemas ambientales</a:t>
            </a:r>
            <a:endParaRPr lang="es-AR" sz="6000" b="1" dirty="0">
              <a:latin typeface="Freestyle Script" panose="030804020302050B04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B3CC1E-DAE8-F615-CF3A-F862E791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80" y="1222904"/>
            <a:ext cx="10058400" cy="4412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>
                <a:latin typeface="Freestyle Script" panose="030804020302050B0404" pitchFamily="66" charset="0"/>
              </a:rPr>
              <a:t>En Italia los problemas ambientales más graves son la contaminación del aire, sobre todo en el norte (como en Milán), la basura y mala gestión de residuos, la erosión del suelo, los incendios forestales y la contaminación del agua. Además, algunas zonas costeras enfrentan riesgos por el cambio climático y el aumento del nivel del mar.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829458-20C2-D473-0FCB-A3512430B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17" y="3125679"/>
            <a:ext cx="4951675" cy="33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271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</TotalTime>
  <Words>389</Words>
  <Application>Microsoft Office PowerPoint</Application>
  <PresentationFormat>Panorámica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Retrospección</vt:lpstr>
      <vt:lpstr>GEOGRAFÍA</vt:lpstr>
      <vt:lpstr>     Colegio Modelo 1D</vt:lpstr>
      <vt:lpstr>INTRODUCCIÓN</vt:lpstr>
      <vt:lpstr>  España</vt:lpstr>
      <vt:lpstr>Características poblacionales</vt:lpstr>
      <vt:lpstr>Principales problemáticas ambientales</vt:lpstr>
      <vt:lpstr>Italia </vt:lpstr>
      <vt:lpstr>Características poblacionales</vt:lpstr>
      <vt:lpstr>Problemas ambientales</vt:lpstr>
      <vt:lpstr>“EL MUNDO NOS NECESITA”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</dc:title>
  <dc:creator>Frias Ernesto</dc:creator>
  <cp:lastModifiedBy>Nata Manrique</cp:lastModifiedBy>
  <cp:revision>3</cp:revision>
  <dcterms:created xsi:type="dcterms:W3CDTF">2025-11-12T10:09:52Z</dcterms:created>
  <dcterms:modified xsi:type="dcterms:W3CDTF">2025-11-14T00:23:41Z</dcterms:modified>
</cp:coreProperties>
</file>