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F8C8A11-8E25-4347-BF1C-5136BC8123F7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93F153B-0B81-4D65-A766-A1803CFDEBB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8A11-8E25-4347-BF1C-5136BC8123F7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53B-0B81-4D65-A766-A1803CFDEBB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8A11-8E25-4347-BF1C-5136BC8123F7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53B-0B81-4D65-A766-A1803CFDEBB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F8C8A11-8E25-4347-BF1C-5136BC8123F7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53B-0B81-4D65-A766-A1803CFDEBB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F8C8A11-8E25-4347-BF1C-5136BC8123F7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93F153B-0B81-4D65-A766-A1803CFDEBB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F8C8A11-8E25-4347-BF1C-5136BC8123F7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93F153B-0B81-4D65-A766-A1803CFDEBB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F8C8A11-8E25-4347-BF1C-5136BC8123F7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93F153B-0B81-4D65-A766-A1803CFDEBBC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8A11-8E25-4347-BF1C-5136BC8123F7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53B-0B81-4D65-A766-A1803CFDEBB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F8C8A11-8E25-4347-BF1C-5136BC8123F7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93F153B-0B81-4D65-A766-A1803CFDEBBC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F8C8A11-8E25-4347-BF1C-5136BC8123F7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93F153B-0B81-4D65-A766-A1803CFDEBBC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F8C8A11-8E25-4347-BF1C-5136BC8123F7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93F153B-0B81-4D65-A766-A1803CFDEBBC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F8C8A11-8E25-4347-BF1C-5136BC8123F7}" type="datetimeFigureOut">
              <a:rPr lang="es-AR" smtClean="0"/>
              <a:t>13/11/2025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93F153B-0B81-4D65-A766-A1803CFDEBBC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220664"/>
          </a:xfrm>
        </p:spPr>
        <p:txBody>
          <a:bodyPr>
            <a:noAutofit/>
          </a:bodyPr>
          <a:lstStyle/>
          <a:p>
            <a:pPr algn="ctr"/>
            <a:r>
              <a:rPr lang="es-AR" sz="3600" b="1" dirty="0" smtClean="0"/>
              <a:t>COLEGIO SECUNDARIO MODELO</a:t>
            </a:r>
            <a:br>
              <a:rPr lang="es-AR" sz="3600" b="1" dirty="0" smtClean="0"/>
            </a:br>
            <a:endParaRPr lang="es-AR" sz="2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2780928"/>
            <a:ext cx="8062912" cy="3888432"/>
          </a:xfrm>
        </p:spPr>
        <p:txBody>
          <a:bodyPr>
            <a:normAutofit/>
          </a:bodyPr>
          <a:lstStyle/>
          <a:p>
            <a:pPr algn="ctr"/>
            <a:r>
              <a:rPr lang="es-AR" sz="2400" b="1" dirty="0" smtClean="0"/>
              <a:t>Trabajo </a:t>
            </a:r>
            <a:r>
              <a:rPr lang="es-AR" sz="2400" b="1" dirty="0"/>
              <a:t>Integrador de Geografía</a:t>
            </a:r>
            <a:r>
              <a:rPr lang="es-AR" sz="2400" b="1" dirty="0" smtClean="0"/>
              <a:t>:</a:t>
            </a:r>
          </a:p>
          <a:p>
            <a:pPr algn="ctr"/>
            <a:r>
              <a:rPr lang="es-AR" sz="2400" b="1" dirty="0" smtClean="0"/>
              <a:t> </a:t>
            </a:r>
            <a:r>
              <a:rPr lang="es-AR" sz="2400" b="1" i="1" dirty="0"/>
              <a:t>«El mundo nos necesita»</a:t>
            </a:r>
          </a:p>
          <a:p>
            <a:pPr algn="l"/>
            <a:endParaRPr lang="es-AR" sz="1600" b="1" dirty="0" smtClean="0"/>
          </a:p>
          <a:p>
            <a:pPr algn="l"/>
            <a:endParaRPr lang="es-AR" sz="1600" b="1" dirty="0"/>
          </a:p>
          <a:p>
            <a:pPr algn="l"/>
            <a:r>
              <a:rPr lang="es-AR" sz="1800" b="1" dirty="0" smtClean="0"/>
              <a:t>Profesora: Yolanda </a:t>
            </a:r>
            <a:r>
              <a:rPr lang="es-AR" sz="1800" b="1" dirty="0" err="1" smtClean="0"/>
              <a:t>Arnaez</a:t>
            </a:r>
            <a:endParaRPr lang="es-AR" sz="1800" b="1" dirty="0" smtClean="0"/>
          </a:p>
          <a:p>
            <a:endParaRPr lang="es-AR" sz="1600" dirty="0"/>
          </a:p>
          <a:p>
            <a:pPr algn="ctr"/>
            <a:r>
              <a:rPr lang="es-AR" sz="2000" b="1" dirty="0" smtClean="0"/>
              <a:t>Alumnas/os:</a:t>
            </a:r>
          </a:p>
          <a:p>
            <a:pPr algn="ctr"/>
            <a:r>
              <a:rPr lang="es-AR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-Francesca Gambina</a:t>
            </a:r>
          </a:p>
          <a:p>
            <a:pPr algn="ctr"/>
            <a:r>
              <a:rPr lang="es-AR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-Rocio Arabel.</a:t>
            </a:r>
          </a:p>
          <a:p>
            <a:pPr algn="ctr"/>
            <a:r>
              <a:rPr lang="es-AR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-Micaela Suarez.</a:t>
            </a:r>
          </a:p>
          <a:p>
            <a:pPr algn="ctr"/>
            <a:r>
              <a:rPr lang="es-AR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-Zoe Cortez</a:t>
            </a:r>
            <a:r>
              <a:rPr lang="es-AR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ctr"/>
            <a:endParaRPr lang="es-AR" sz="1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s-AR" sz="1800" b="1" dirty="0" smtClean="0">
                <a:solidFill>
                  <a:schemeClr val="tx1"/>
                </a:solidFill>
              </a:rPr>
              <a:t>PRIMER AÑO D</a:t>
            </a:r>
            <a:endParaRPr lang="es-AR" sz="1800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12255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2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C007F">
                    <a:lumMod val="60000"/>
                    <a:lumOff val="40000"/>
                  </a:srgbClr>
                </a:solidFill>
              </a:rPr>
              <a:t>Tipos de problemas ambientales en </a:t>
            </a:r>
            <a:r>
              <a:rPr lang="es-AR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C007F">
                    <a:lumMod val="60000"/>
                    <a:lumOff val="40000"/>
                  </a:srgbClr>
                </a:solidFill>
              </a:rPr>
              <a:t>Corea del Sur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311121" y="1783128"/>
          <a:ext cx="4521758" cy="4771294"/>
        </p:xfrm>
        <a:graphic>
          <a:graphicData uri="http://schemas.openxmlformats.org/drawingml/2006/table">
            <a:tbl>
              <a:tblPr/>
              <a:tblGrid>
                <a:gridCol w="2260879"/>
                <a:gridCol w="2260879"/>
              </a:tblGrid>
              <a:tr h="954593">
                <a:tc>
                  <a:txBody>
                    <a:bodyPr/>
                    <a:lstStyle/>
                    <a:p>
                      <a:r>
                        <a:rPr lang="es-AR" sz="1000" b="1"/>
                        <a:t>Atmosféricos</a:t>
                      </a:r>
                      <a:endParaRPr lang="es-AR" sz="1000"/>
                    </a:p>
                  </a:txBody>
                  <a:tcPr marL="50242" marR="50242" marT="25121" marB="251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000"/>
                        <a:t>Alta contaminación del aire por partículas finas (PM2.5), especialmente en Seúl y otras grandes ciudades. Parte de esta contaminación proviene de China, generando tensiones diplomáticas.</a:t>
                      </a:r>
                    </a:p>
                  </a:txBody>
                  <a:tcPr marL="50242" marR="50242" marT="25121" marB="251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418">
                <a:tc>
                  <a:txBody>
                    <a:bodyPr/>
                    <a:lstStyle/>
                    <a:p>
                      <a:r>
                        <a:rPr lang="es-AR" sz="1000" b="1"/>
                        <a:t>Hídricos</a:t>
                      </a:r>
                      <a:endParaRPr lang="es-AR" sz="1000"/>
                    </a:p>
                  </a:txBody>
                  <a:tcPr marL="50242" marR="50242" marT="25121" marB="251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000"/>
                        <a:t>Contaminación de ríos y aguas subterráneas por efluentes industriales y aguas residuales.</a:t>
                      </a:r>
                    </a:p>
                  </a:txBody>
                  <a:tcPr marL="50242" marR="50242" marT="25121" marB="251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418">
                <a:tc>
                  <a:txBody>
                    <a:bodyPr/>
                    <a:lstStyle/>
                    <a:p>
                      <a:r>
                        <a:rPr lang="es-AR" sz="1000" b="1"/>
                        <a:t>Edáficos (suelo)</a:t>
                      </a:r>
                      <a:endParaRPr lang="es-AR" sz="1000"/>
                    </a:p>
                  </a:txBody>
                  <a:tcPr marL="50242" marR="50242" marT="25121" marB="251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000"/>
                        <a:t>Contaminación del suelo por actividades industriales y residuos urbanos.</a:t>
                      </a:r>
                    </a:p>
                  </a:txBody>
                  <a:tcPr marL="50242" marR="50242" marT="25121" marB="251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r>
                        <a:rPr lang="es-AR" sz="1000" b="1"/>
                        <a:t>Climáticos</a:t>
                      </a:r>
                      <a:endParaRPr lang="es-AR" sz="1000"/>
                    </a:p>
                  </a:txBody>
                  <a:tcPr marL="50242" marR="50242" marT="25121" marB="251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000"/>
                        <a:t>Cambios en los patrones de lluvia, olas de calor y aumento del nivel del mar debido al cambio climático.</a:t>
                      </a:r>
                    </a:p>
                  </a:txBody>
                  <a:tcPr marL="50242" marR="50242" marT="25121" marB="251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3868">
                <a:tc>
                  <a:txBody>
                    <a:bodyPr/>
                    <a:lstStyle/>
                    <a:p>
                      <a:r>
                        <a:rPr lang="es-AR" sz="1000" b="1"/>
                        <a:t>Biodiversidad</a:t>
                      </a:r>
                      <a:endParaRPr lang="es-AR" sz="1000"/>
                    </a:p>
                  </a:txBody>
                  <a:tcPr marL="50242" marR="50242" marT="25121" marB="251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000"/>
                        <a:t>Pérdida de hábitats naturales por urbanización y deforestación histórica. Aunque se han hecho esfuerzos de reforestación, los bosques antiguos son escasos.</a:t>
                      </a:r>
                    </a:p>
                  </a:txBody>
                  <a:tcPr marL="50242" marR="50242" marT="25121" marB="251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418">
                <a:tc>
                  <a:txBody>
                    <a:bodyPr/>
                    <a:lstStyle/>
                    <a:p>
                      <a:r>
                        <a:rPr lang="es-AR" sz="1000" b="1"/>
                        <a:t>Marinos y pesqueros</a:t>
                      </a:r>
                      <a:endParaRPr lang="es-AR" sz="1000"/>
                    </a:p>
                  </a:txBody>
                  <a:tcPr marL="50242" marR="50242" marT="25121" marB="251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000"/>
                        <a:t>Sobrepesca y uso de redes de deriva que afectan la fauna marina.</a:t>
                      </a:r>
                    </a:p>
                  </a:txBody>
                  <a:tcPr marL="50242" marR="50242" marT="25121" marB="251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r>
                        <a:rPr lang="es-AR" sz="1000" b="1"/>
                        <a:t>Lluvia ácida</a:t>
                      </a:r>
                      <a:endParaRPr lang="es-AR" sz="1000"/>
                    </a:p>
                  </a:txBody>
                  <a:tcPr marL="50242" marR="50242" marT="25121" marB="251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000" dirty="0"/>
                        <a:t>Resultado de emisiones industriales propias y contaminantes transportados desde países vecinos</a:t>
                      </a:r>
                    </a:p>
                  </a:txBody>
                  <a:tcPr marL="50242" marR="50242" marT="25121" marB="251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1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7173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5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7200" b="1" dirty="0" smtClean="0"/>
              <a:t>MÉXICO</a:t>
            </a:r>
            <a:endParaRPr lang="es-AR" sz="7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1800" b="1" dirty="0" smtClean="0"/>
              <a:t>Ubicación Geográfica: </a:t>
            </a:r>
            <a:r>
              <a:rPr lang="es-AR" sz="1800" b="1" dirty="0"/>
              <a:t>América del Norte; limita con EE. UU., Guatemala y Belice.</a:t>
            </a:r>
          </a:p>
          <a:p>
            <a:r>
              <a:rPr lang="es-AR" sz="1800" b="1" dirty="0"/>
              <a:t>Capital: Ciudad de México</a:t>
            </a:r>
            <a:r>
              <a:rPr lang="es-AR" sz="1800" b="1" dirty="0" smtClean="0"/>
              <a:t>.</a:t>
            </a:r>
          </a:p>
          <a:p>
            <a:r>
              <a:rPr lang="es-AR" sz="1800" b="1" dirty="0"/>
              <a:t>Idioma oficial: Español</a:t>
            </a:r>
            <a:r>
              <a:rPr lang="es-AR" sz="1800" b="1" dirty="0" smtClean="0"/>
              <a:t>.</a:t>
            </a:r>
          </a:p>
          <a:p>
            <a:r>
              <a:rPr lang="es-AR" sz="1800" b="1" dirty="0" smtClean="0"/>
              <a:t>Demografía:  </a:t>
            </a:r>
            <a:r>
              <a:rPr lang="es-AR" sz="1800" b="1" dirty="0"/>
              <a:t>Más de 126 millones de habitantes</a:t>
            </a:r>
            <a:r>
              <a:rPr lang="es-AR" sz="1800" b="1" dirty="0" smtClean="0"/>
              <a:t>.</a:t>
            </a:r>
          </a:p>
          <a:p>
            <a:r>
              <a:rPr lang="es-AR" sz="1800" b="1" dirty="0"/>
              <a:t>Clima: Varía desde árido en el norte hasta tropical en el sur; templado en zonas altas</a:t>
            </a:r>
            <a:r>
              <a:rPr lang="es-AR" sz="1800" b="1" dirty="0" smtClean="0"/>
              <a:t>.</a:t>
            </a:r>
          </a:p>
          <a:p>
            <a:r>
              <a:rPr lang="es-AR" sz="1800" b="1" dirty="0"/>
              <a:t>Economía: Mixta y emergente; fuerte en petróleo, manufactura, turismo y agricultura</a:t>
            </a:r>
            <a:r>
              <a:rPr lang="es-AR" sz="1800" b="1" dirty="0" smtClean="0"/>
              <a:t>.</a:t>
            </a:r>
          </a:p>
          <a:p>
            <a:r>
              <a:rPr lang="es-AR" sz="1800" b="1" dirty="0"/>
              <a:t>Forma de gobierno: República </a:t>
            </a:r>
            <a:r>
              <a:rPr lang="es-AR" sz="1800" b="1" dirty="0" smtClean="0"/>
              <a:t>Federal Democrática</a:t>
            </a:r>
            <a:r>
              <a:rPr lang="es-AR" sz="1800" b="1" dirty="0"/>
              <a:t>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16" y="5373216"/>
            <a:ext cx="22320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7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pPr algn="ctr"/>
            <a:r>
              <a:rPr lang="es-AR" sz="20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C007F">
                    <a:lumMod val="60000"/>
                    <a:lumOff val="40000"/>
                  </a:srgbClr>
                </a:solidFill>
              </a:rPr>
              <a:t>Tipos de problemas ambientales </a:t>
            </a:r>
            <a:r>
              <a:rPr lang="es-AR" sz="20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C007F">
                    <a:lumMod val="60000"/>
                    <a:lumOff val="40000"/>
                  </a:srgbClr>
                </a:solidFill>
              </a:rPr>
              <a:t/>
            </a:r>
            <a:br>
              <a:rPr lang="es-AR" sz="20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C007F">
                    <a:lumMod val="60000"/>
                    <a:lumOff val="40000"/>
                  </a:srgbClr>
                </a:solidFill>
              </a:rPr>
            </a:br>
            <a:r>
              <a:rPr lang="es-AR" sz="20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9C007F">
                    <a:lumMod val="60000"/>
                    <a:lumOff val="40000"/>
                  </a:srgbClr>
                </a:solidFill>
              </a:rPr>
              <a:t>en México</a:t>
            </a:r>
            <a:endParaRPr lang="es-AR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582204"/>
              </p:ext>
            </p:extLst>
          </p:nvPr>
        </p:nvGraphicFramePr>
        <p:xfrm>
          <a:off x="2051720" y="1556792"/>
          <a:ext cx="4957590" cy="5134592"/>
        </p:xfrm>
        <a:graphic>
          <a:graphicData uri="http://schemas.openxmlformats.org/drawingml/2006/table">
            <a:tbl>
              <a:tblPr/>
              <a:tblGrid>
                <a:gridCol w="2478795"/>
                <a:gridCol w="2478795"/>
              </a:tblGrid>
              <a:tr h="716096">
                <a:tc>
                  <a:txBody>
                    <a:bodyPr/>
                    <a:lstStyle/>
                    <a:p>
                      <a:r>
                        <a:rPr lang="es-AR" sz="1100" b="1" dirty="0"/>
                        <a:t>Atmosféricos</a:t>
                      </a:r>
                      <a:endParaRPr lang="es-AR" sz="1100" dirty="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100"/>
                        <a:t>Contaminación del aire en grandes ciudades como Ciudad de México, Monterrey y Guadalajara.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843">
                <a:tc>
                  <a:txBody>
                    <a:bodyPr/>
                    <a:lstStyle/>
                    <a:p>
                      <a:r>
                        <a:rPr lang="es-AR" sz="1100" b="1" dirty="0"/>
                        <a:t>Hídricos</a:t>
                      </a:r>
                      <a:endParaRPr lang="es-AR" sz="1100" dirty="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100"/>
                        <a:t>Contaminación de ríos y lagos, escasez de agua potable, sobreexplotación de acuíferos.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843">
                <a:tc>
                  <a:txBody>
                    <a:bodyPr/>
                    <a:lstStyle/>
                    <a:p>
                      <a:r>
                        <a:rPr lang="es-AR" sz="1100" b="1"/>
                        <a:t>Edáficos (suelo)</a:t>
                      </a:r>
                      <a:endParaRPr lang="es-AR" sz="110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100"/>
                        <a:t>Erosión, desertificación (afecta al 45% del territorio), contaminación por residuos y agroquímicos.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6096">
                <a:tc>
                  <a:txBody>
                    <a:bodyPr/>
                    <a:lstStyle/>
                    <a:p>
                      <a:r>
                        <a:rPr lang="es-AR" sz="1100" b="1"/>
                        <a:t>Climáticos</a:t>
                      </a:r>
                      <a:endParaRPr lang="es-AR" sz="110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100"/>
                        <a:t>Aumento de temperaturas, sequías, huracanes más intensos, alteraciones en los patrones de lluvia.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843">
                <a:tc>
                  <a:txBody>
                    <a:bodyPr/>
                    <a:lstStyle/>
                    <a:p>
                      <a:r>
                        <a:rPr lang="es-AR" sz="1100" b="1"/>
                        <a:t>Biodiversidad</a:t>
                      </a:r>
                      <a:endParaRPr lang="es-AR" sz="110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100"/>
                        <a:t>Pérdida de especies endémicas, deforestación, fragmentación de hábitats naturales.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843">
                <a:tc>
                  <a:txBody>
                    <a:bodyPr/>
                    <a:lstStyle/>
                    <a:p>
                      <a:r>
                        <a:rPr lang="es-AR" sz="1100" b="1"/>
                        <a:t>Residuos sólidos</a:t>
                      </a:r>
                      <a:endParaRPr lang="es-AR" sz="110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100"/>
                        <a:t>Manejo inadecuado de basura, proliferación de tiraderos a cielo abierto.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6096">
                <a:tc>
                  <a:txBody>
                    <a:bodyPr/>
                    <a:lstStyle/>
                    <a:p>
                      <a:r>
                        <a:rPr lang="es-AR" sz="1100" b="1"/>
                        <a:t>Urbanos</a:t>
                      </a:r>
                      <a:endParaRPr lang="es-AR" sz="110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100"/>
                        <a:t>Expansión descontrolada de ciudades, pérdida de áreas verdes, contaminación visual y acústica.</a:t>
                      </a:r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37">
                <a:tc>
                  <a:txBody>
                    <a:bodyPr/>
                    <a:lstStyle/>
                    <a:p>
                      <a:r>
                        <a:rPr lang="es-AR" sz="1100" b="1"/>
                        <a:t>Marinos y costeros</a:t>
                      </a:r>
                      <a:endParaRPr lang="es-AR" sz="110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100" dirty="0"/>
                        <a:t>Contaminación </a:t>
                      </a:r>
                      <a:r>
                        <a:rPr lang="es-AR" sz="1100" dirty="0" smtClean="0"/>
                        <a:t>de playas, sobrepesca, deterioro de ecosistemas como manglares y arrecifes</a:t>
                      </a:r>
                      <a:endParaRPr lang="es-AR" sz="1100" dirty="0"/>
                    </a:p>
                  </a:txBody>
                  <a:tcPr marL="55084" marR="55084" marT="27542" marB="275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3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76195"/>
            <a:ext cx="4572000" cy="318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5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s-AR" sz="4000" b="1" i="1" dirty="0" smtClean="0">
                <a:solidFill>
                  <a:srgbClr val="92D050"/>
                </a:solidFill>
              </a:rPr>
              <a:t> “</a:t>
            </a:r>
            <a:r>
              <a:rPr lang="es-AR" sz="4000" b="1" i="1" dirty="0">
                <a:solidFill>
                  <a:srgbClr val="92D050"/>
                </a:solidFill>
              </a:rPr>
              <a:t>Cuidar el medio ambiente no es una opción, es el </a:t>
            </a:r>
            <a:r>
              <a:rPr lang="es-AR" sz="4000" b="1" i="1">
                <a:solidFill>
                  <a:srgbClr val="92D050"/>
                </a:solidFill>
              </a:rPr>
              <a:t>legado </a:t>
            </a:r>
            <a:endParaRPr lang="es-AR" sz="4000" b="1" i="1" smtClean="0">
              <a:solidFill>
                <a:srgbClr val="92D050"/>
              </a:solidFill>
            </a:endParaRPr>
          </a:p>
          <a:p>
            <a:pPr marL="64008" indent="0" algn="ctr">
              <a:buNone/>
            </a:pPr>
            <a:r>
              <a:rPr lang="es-AR" sz="4000" b="1" i="1" smtClean="0">
                <a:solidFill>
                  <a:srgbClr val="92D050"/>
                </a:solidFill>
              </a:rPr>
              <a:t>que </a:t>
            </a:r>
            <a:r>
              <a:rPr lang="es-AR" sz="4000" b="1" i="1" dirty="0">
                <a:solidFill>
                  <a:srgbClr val="92D050"/>
                </a:solidFill>
              </a:rPr>
              <a:t>dejamos a quienes </a:t>
            </a:r>
            <a:endParaRPr lang="es-AR" sz="4000" b="1" i="1" dirty="0" smtClean="0">
              <a:solidFill>
                <a:srgbClr val="92D050"/>
              </a:solidFill>
            </a:endParaRPr>
          </a:p>
          <a:p>
            <a:pPr marL="64008" indent="0" algn="ctr">
              <a:buNone/>
            </a:pPr>
            <a:r>
              <a:rPr lang="es-AR" sz="4000" b="1" i="1" dirty="0" smtClean="0">
                <a:solidFill>
                  <a:srgbClr val="92D050"/>
                </a:solidFill>
              </a:rPr>
              <a:t>aún </a:t>
            </a:r>
            <a:r>
              <a:rPr lang="es-AR" sz="4000" b="1" i="1" dirty="0">
                <a:solidFill>
                  <a:srgbClr val="92D050"/>
                </a:solidFill>
              </a:rPr>
              <a:t>no han nacido.”</a:t>
            </a:r>
            <a:r>
              <a:rPr lang="es-AR" sz="4000" b="1" dirty="0">
                <a:solidFill>
                  <a:srgbClr val="92D050"/>
                </a:solidFill>
              </a:rPr>
              <a:t> </a:t>
            </a:r>
            <a:endParaRPr lang="es-AR" sz="4000" b="1" dirty="0" smtClean="0">
              <a:solidFill>
                <a:srgbClr val="92D050"/>
              </a:solidFill>
            </a:endParaRPr>
          </a:p>
          <a:p>
            <a:pPr marL="64008" indent="0" algn="ctr">
              <a:buNone/>
            </a:pPr>
            <a:r>
              <a:rPr lang="es-AR" sz="2400" b="1" dirty="0" smtClean="0">
                <a:solidFill>
                  <a:srgbClr val="92D050"/>
                </a:solidFill>
              </a:rPr>
              <a:t>(Autor desconocido)</a:t>
            </a:r>
          </a:p>
          <a:p>
            <a:pPr marL="64008" indent="0" algn="ctr">
              <a:buNone/>
            </a:pPr>
            <a:endParaRPr lang="es-AR" sz="4400" b="1" dirty="0">
              <a:solidFill>
                <a:srgbClr val="92D050"/>
              </a:solidFill>
            </a:endParaRPr>
          </a:p>
          <a:p>
            <a:pPr marL="64008" indent="0" algn="ctr">
              <a:buNone/>
            </a:pPr>
            <a:r>
              <a:rPr lang="es-AR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Muchas Gracias!!!!</a:t>
            </a:r>
            <a:endParaRPr lang="es-AR" sz="4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64008" indent="0" algn="ctr">
              <a:buNone/>
            </a:pPr>
            <a:endParaRPr lang="es-AR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066472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s-A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PROBLEMAS AMBIENTALES</a:t>
            </a:r>
            <a:r>
              <a:rPr lang="es-AR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endParaRPr lang="es-AR" sz="2400" b="1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64008" indent="0" algn="ctr">
              <a:buNone/>
            </a:pPr>
            <a:r>
              <a:rPr lang="es-AR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 </a:t>
            </a:r>
            <a:r>
              <a:rPr lang="es-AR" sz="24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problema ambiental se refiere a cualquier alteración negativa del entorno natural causada por actividades humanas o fenómenos naturales, que pone en riesgo la salud de los ecosistemas, la biodiversidad y el bienestar humano. Estos problemas pueden ser locales (como la contaminación del aire en una ciudad) o globales (como el cambio climático</a:t>
            </a:r>
            <a:r>
              <a:rPr lang="es-AR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).</a:t>
            </a:r>
          </a:p>
          <a:p>
            <a:pPr marL="64008" indent="0" algn="ctr">
              <a:buNone/>
            </a:pPr>
            <a:endParaRPr lang="es-AR" sz="2200" b="1" dirty="0"/>
          </a:p>
        </p:txBody>
      </p:sp>
    </p:spTree>
    <p:extLst>
      <p:ext uri="{BB962C8B-B14F-4D97-AF65-F5344CB8AC3E}">
        <p14:creationId xmlns:p14="http://schemas.microsoft.com/office/powerpoint/2010/main" val="9163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AR" sz="8800" b="1" dirty="0" smtClean="0"/>
              <a:t>ITALIA</a:t>
            </a:r>
            <a:endParaRPr lang="es-AR" sz="8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1800" b="1" dirty="0" smtClean="0"/>
              <a:t>Ub</a:t>
            </a:r>
            <a:r>
              <a:rPr lang="es-AR" sz="1600" b="1" dirty="0" smtClean="0"/>
              <a:t>icación geográfica: Sur de Europa en la Península Itálica. Tiene la Forma de una Bota.</a:t>
            </a:r>
          </a:p>
          <a:p>
            <a:pPr algn="just"/>
            <a:r>
              <a:rPr lang="es-AR" sz="1600" b="1" dirty="0" smtClean="0"/>
              <a:t>Límites: </a:t>
            </a:r>
            <a:r>
              <a:rPr lang="es-AR" sz="1600" b="1" dirty="0"/>
              <a:t>Limita al norte con Francia, Suiza, Austria y Eslovenia; y está rodeada por los mares Adriático, Jónico, Tirreno y de Liguria</a:t>
            </a:r>
            <a:endParaRPr lang="es-AR" sz="1600" b="1" dirty="0" smtClean="0"/>
          </a:p>
          <a:p>
            <a:pPr algn="just"/>
            <a:r>
              <a:rPr lang="es-AR" sz="1600" b="1" dirty="0" smtClean="0"/>
              <a:t>Capital: Roma y está </a:t>
            </a:r>
            <a:r>
              <a:rPr lang="es-AR" sz="1600" b="1" dirty="0"/>
              <a:t>dividida en 20 regiones</a:t>
            </a:r>
            <a:endParaRPr lang="es-AR" sz="1600" b="1" dirty="0" smtClean="0"/>
          </a:p>
          <a:p>
            <a:pPr algn="just"/>
            <a:r>
              <a:rPr lang="es-AR" sz="1600" b="1" dirty="0" smtClean="0"/>
              <a:t>Idioma: italiano</a:t>
            </a:r>
          </a:p>
          <a:p>
            <a:pPr algn="just"/>
            <a:r>
              <a:rPr lang="es-AR" sz="1600" b="1" dirty="0" smtClean="0"/>
              <a:t>Demografía: 59 millones de habitantes, </a:t>
            </a:r>
            <a:r>
              <a:rPr lang="es-AR" sz="1400" b="1" dirty="0" smtClean="0"/>
              <a:t>con muy baja natalidad-población envejecida.</a:t>
            </a:r>
            <a:endParaRPr lang="es-AR" sz="1600" b="1" dirty="0" smtClean="0"/>
          </a:p>
          <a:p>
            <a:pPr algn="just"/>
            <a:r>
              <a:rPr lang="es-AR" sz="1600" b="1" dirty="0" smtClean="0"/>
              <a:t>Economía: Desarrollada</a:t>
            </a:r>
            <a:r>
              <a:rPr lang="es-AR" sz="1600" b="1" dirty="0"/>
              <a:t>, basada en industria (moda, autos), servicios (turismo, banca) y agricultura (vino, aceite de oliva)</a:t>
            </a:r>
            <a:endParaRPr lang="es-AR" sz="1600" b="1" dirty="0" smtClean="0"/>
          </a:p>
          <a:p>
            <a:pPr algn="just"/>
            <a:r>
              <a:rPr lang="es-AR" sz="1600" b="1" dirty="0" smtClean="0"/>
              <a:t>Clima: Tiene </a:t>
            </a:r>
            <a:r>
              <a:rPr lang="es-AR" sz="1600" b="1" dirty="0"/>
              <a:t>clima mediterráneo en el sur y las costas (veranos calurosos, inviernos suaves), y clima continental en el norte (inviernos fríos, veranos cálidos). Las zonas alpinas tienen clima frío y nevadas.</a:t>
            </a:r>
            <a:endParaRPr lang="es-AR" sz="1600" b="1" dirty="0" smtClean="0"/>
          </a:p>
          <a:p>
            <a:pPr algn="just"/>
            <a:r>
              <a:rPr lang="es-AR" sz="1600" b="1" dirty="0" smtClean="0"/>
              <a:t>Gobierno: República </a:t>
            </a:r>
            <a:r>
              <a:rPr lang="es-AR" sz="1600" b="1" dirty="0"/>
              <a:t>P</a:t>
            </a:r>
            <a:r>
              <a:rPr lang="es-AR" sz="1600" b="1" dirty="0" smtClean="0"/>
              <a:t>arlamentaria</a:t>
            </a:r>
            <a:r>
              <a:rPr lang="es-AR" sz="1600" b="1" dirty="0"/>
              <a:t>.</a:t>
            </a:r>
            <a:r>
              <a:rPr lang="es-AR" sz="1600" b="1" dirty="0" smtClean="0"/>
              <a:t> </a:t>
            </a:r>
          </a:p>
          <a:p>
            <a:pPr algn="just"/>
            <a:endParaRPr lang="es-AR" sz="2000" b="1" dirty="0" smtClean="0"/>
          </a:p>
          <a:p>
            <a:endParaRPr lang="es-AR" sz="2000" b="1" dirty="0" smtClean="0"/>
          </a:p>
          <a:p>
            <a:endParaRPr lang="es-AR" sz="2000" b="1" dirty="0" smtClean="0"/>
          </a:p>
          <a:p>
            <a:pPr marL="64008" indent="0">
              <a:buNone/>
            </a:pPr>
            <a:endParaRPr lang="es-A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79" y="5524112"/>
            <a:ext cx="1368152" cy="93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9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AR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Tipos de problemas ambientales en </a:t>
            </a:r>
            <a:r>
              <a:rPr lang="es-A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Italia</a:t>
            </a:r>
            <a:endParaRPr lang="es-AR" sz="4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453529"/>
              </p:ext>
            </p:extLst>
          </p:nvPr>
        </p:nvGraphicFramePr>
        <p:xfrm>
          <a:off x="615462" y="1882776"/>
          <a:ext cx="7913076" cy="4571997"/>
        </p:xfrm>
        <a:graphic>
          <a:graphicData uri="http://schemas.openxmlformats.org/drawingml/2006/table">
            <a:tbl>
              <a:tblPr/>
              <a:tblGrid>
                <a:gridCol w="3956538"/>
                <a:gridCol w="3956538"/>
              </a:tblGrid>
              <a:tr h="615461">
                <a:tc>
                  <a:txBody>
                    <a:bodyPr/>
                    <a:lstStyle/>
                    <a:p>
                      <a:r>
                        <a:rPr lang="es-AR" sz="1400" b="1" dirty="0"/>
                        <a:t>Climáticos</a:t>
                      </a:r>
                      <a:endParaRPr lang="es-AR" sz="1400" dirty="0"/>
                    </a:p>
                  </a:txBody>
                  <a:tcPr marL="87923" marR="87923" marT="43962" marB="43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/>
                        <a:t>Olas de calor, sequías, inundaciones, tormentas intensas</a:t>
                      </a:r>
                    </a:p>
                  </a:txBody>
                  <a:tcPr marL="87923" marR="87923" marT="43962" marB="43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461">
                <a:tc>
                  <a:txBody>
                    <a:bodyPr/>
                    <a:lstStyle/>
                    <a:p>
                      <a:r>
                        <a:rPr lang="es-AR" sz="1400" b="1"/>
                        <a:t>Atmosféricos</a:t>
                      </a:r>
                      <a:endParaRPr lang="es-AR" sz="1400"/>
                    </a:p>
                  </a:txBody>
                  <a:tcPr marL="87923" marR="87923" marT="43962" marB="43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/>
                        <a:t>Contaminación del aire en zonas urbanas e industriales</a:t>
                      </a:r>
                    </a:p>
                  </a:txBody>
                  <a:tcPr marL="87923" marR="87923" marT="43962" marB="43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461">
                <a:tc>
                  <a:txBody>
                    <a:bodyPr/>
                    <a:lstStyle/>
                    <a:p>
                      <a:r>
                        <a:rPr lang="es-AR" sz="1400" b="1"/>
                        <a:t>Hídricos</a:t>
                      </a:r>
                      <a:endParaRPr lang="es-AR" sz="1400"/>
                    </a:p>
                  </a:txBody>
                  <a:tcPr marL="87923" marR="87923" marT="43962" marB="43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/>
                        <a:t>Contaminación de ríos y lagos, escasez de agua potable</a:t>
                      </a:r>
                    </a:p>
                  </a:txBody>
                  <a:tcPr marL="87923" marR="87923" marT="43962" marB="43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461">
                <a:tc>
                  <a:txBody>
                    <a:bodyPr/>
                    <a:lstStyle/>
                    <a:p>
                      <a:r>
                        <a:rPr lang="es-AR" sz="1400" b="1"/>
                        <a:t>Edáficos (suelo)</a:t>
                      </a:r>
                      <a:endParaRPr lang="es-AR" sz="1400"/>
                    </a:p>
                  </a:txBody>
                  <a:tcPr marL="87923" marR="87923" marT="43962" marB="43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/>
                        <a:t>Contaminación por residuos, erosión, pérdida de fertilidad</a:t>
                      </a:r>
                    </a:p>
                  </a:txBody>
                  <a:tcPr marL="87923" marR="87923" marT="43962" marB="43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461">
                <a:tc>
                  <a:txBody>
                    <a:bodyPr/>
                    <a:lstStyle/>
                    <a:p>
                      <a:r>
                        <a:rPr lang="es-AR" sz="1400" b="1"/>
                        <a:t>Biodiversidad</a:t>
                      </a:r>
                      <a:endParaRPr lang="es-AR" sz="1400"/>
                    </a:p>
                  </a:txBody>
                  <a:tcPr marL="87923" marR="87923" marT="43962" marB="43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/>
                        <a:t>Extinción de especies, pérdida de hábitats naturales</a:t>
                      </a:r>
                    </a:p>
                  </a:txBody>
                  <a:tcPr marL="87923" marR="87923" marT="43962" marB="43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461">
                <a:tc>
                  <a:txBody>
                    <a:bodyPr/>
                    <a:lstStyle/>
                    <a:p>
                      <a:r>
                        <a:rPr lang="es-AR" sz="1400" b="1"/>
                        <a:t>Costeros y marinos</a:t>
                      </a:r>
                      <a:endParaRPr lang="es-AR" sz="1400"/>
                    </a:p>
                  </a:txBody>
                  <a:tcPr marL="87923" marR="87923" marT="43962" marB="43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/>
                        <a:t>Erosión, contaminación marina, sobrepesca</a:t>
                      </a:r>
                    </a:p>
                  </a:txBody>
                  <a:tcPr marL="87923" marR="87923" marT="43962" marB="43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9231">
                <a:tc>
                  <a:txBody>
                    <a:bodyPr/>
                    <a:lstStyle/>
                    <a:p>
                      <a:r>
                        <a:rPr lang="es-AR" sz="1400" b="1"/>
                        <a:t>Geológicos (volcanes)</a:t>
                      </a:r>
                      <a:endParaRPr lang="es-AR" sz="1400"/>
                    </a:p>
                  </a:txBody>
                  <a:tcPr marL="87923" marR="87923" marT="43962" marB="43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Emisiones de gases tóxicos, riesgo sísmico, destrucción de ecosistemas locales</a:t>
                      </a:r>
                    </a:p>
                  </a:txBody>
                  <a:tcPr marL="87923" marR="87923" marT="43962" marB="43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4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69925"/>
            <a:ext cx="4673600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4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6600" b="1" dirty="0" smtClean="0"/>
              <a:t>AUSTRALIA</a:t>
            </a:r>
            <a:endParaRPr lang="es-AR" sz="6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1800" b="1" dirty="0"/>
              <a:t>Ubicación geográfica: </a:t>
            </a:r>
            <a:r>
              <a:rPr lang="es-AR" sz="1800" b="1" dirty="0" smtClean="0"/>
              <a:t> </a:t>
            </a:r>
            <a:r>
              <a:rPr lang="es-AR" sz="1800" b="1" dirty="0"/>
              <a:t>Ocupa </a:t>
            </a:r>
            <a:r>
              <a:rPr lang="es-AR" sz="1800" b="1" dirty="0" smtClean="0"/>
              <a:t> </a:t>
            </a:r>
            <a:r>
              <a:rPr lang="es-AR" sz="1800" b="1" dirty="0"/>
              <a:t>el continente </a:t>
            </a:r>
            <a:r>
              <a:rPr lang="es-AR" sz="1800" b="1" dirty="0" smtClean="0"/>
              <a:t>de Oceanía, </a:t>
            </a:r>
            <a:r>
              <a:rPr lang="es-AR" sz="1800" b="1" dirty="0"/>
              <a:t>rodeado por los océanos Índico y Pacífico.</a:t>
            </a:r>
          </a:p>
          <a:p>
            <a:r>
              <a:rPr lang="es-AR" sz="1800" b="1" dirty="0"/>
              <a:t>Capital: Canberra</a:t>
            </a:r>
            <a:r>
              <a:rPr lang="es-AR" sz="1800" b="1" dirty="0" smtClean="0"/>
              <a:t>.</a:t>
            </a:r>
          </a:p>
          <a:p>
            <a:r>
              <a:rPr lang="es-AR" sz="1800" b="1" dirty="0"/>
              <a:t>Idioma oficial: Inglés</a:t>
            </a:r>
            <a:r>
              <a:rPr lang="es-AR" sz="1800" b="1" dirty="0" smtClean="0"/>
              <a:t>.</a:t>
            </a:r>
          </a:p>
          <a:p>
            <a:r>
              <a:rPr lang="es-AR" sz="1800" b="1" dirty="0" smtClean="0"/>
              <a:t>Demografía: </a:t>
            </a:r>
            <a:r>
              <a:rPr lang="es-AR" sz="1800" b="1" dirty="0"/>
              <a:t>Aproximadamente 26 millones de habitantes</a:t>
            </a:r>
            <a:r>
              <a:rPr lang="es-AR" sz="1800" b="1" dirty="0" smtClean="0"/>
              <a:t>.</a:t>
            </a:r>
          </a:p>
          <a:p>
            <a:r>
              <a:rPr lang="es-AR" sz="1800" b="1" dirty="0"/>
              <a:t>Economía: Altamente desarrollada; destaca en minería, agricultura, educación internacional y turismo.</a:t>
            </a:r>
          </a:p>
          <a:p>
            <a:r>
              <a:rPr lang="es-AR" sz="1800" b="1" dirty="0"/>
              <a:t>Clima: Varía desde tropical en el norte hasta templado en el sur; gran parte del interior es árido</a:t>
            </a:r>
            <a:r>
              <a:rPr lang="es-AR" sz="1800" b="1" dirty="0" smtClean="0"/>
              <a:t>.</a:t>
            </a:r>
          </a:p>
          <a:p>
            <a:r>
              <a:rPr lang="es-AR" sz="1800" b="1" dirty="0" smtClean="0"/>
              <a:t>Gobierno</a:t>
            </a:r>
            <a:r>
              <a:rPr lang="es-AR" sz="1800" b="1" dirty="0"/>
              <a:t>: Democracia parlamentaria y monarquía </a:t>
            </a:r>
            <a:r>
              <a:rPr lang="es-AR" sz="1800" b="1" dirty="0" smtClean="0"/>
              <a:t>constitucional.</a:t>
            </a:r>
            <a:endParaRPr lang="es-AR" sz="1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29200"/>
            <a:ext cx="24288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9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s-A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s-A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Tipos </a:t>
            </a:r>
            <a:r>
              <a:rPr lang="es-AR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 problemas ambientales en </a:t>
            </a:r>
            <a:r>
              <a:rPr lang="es-A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Australia</a:t>
            </a:r>
            <a:r>
              <a:rPr lang="es-AR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s-AR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06769" y="1860503"/>
          <a:ext cx="6330462" cy="4616544"/>
        </p:xfrm>
        <a:graphic>
          <a:graphicData uri="http://schemas.openxmlformats.org/drawingml/2006/table">
            <a:tbl>
              <a:tblPr/>
              <a:tblGrid>
                <a:gridCol w="3165231"/>
                <a:gridCol w="3165231"/>
              </a:tblGrid>
              <a:tr h="492369">
                <a:tc>
                  <a:txBody>
                    <a:bodyPr/>
                    <a:lstStyle/>
                    <a:p>
                      <a:r>
                        <a:rPr lang="es-AR" sz="1400" b="1" dirty="0"/>
                        <a:t>Climáticos</a:t>
                      </a:r>
                      <a:endParaRPr lang="es-AR" sz="1400" dirty="0"/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/>
                        <a:t>Cambio climático, olas de calor, sequías prolongadas</a:t>
                      </a:r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385">
                <a:tc>
                  <a:txBody>
                    <a:bodyPr/>
                    <a:lstStyle/>
                    <a:p>
                      <a:r>
                        <a:rPr lang="es-AR" sz="1400" b="1"/>
                        <a:t>Atmosféricos</a:t>
                      </a:r>
                      <a:endParaRPr lang="es-AR" sz="1400"/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/>
                        <a:t>Contaminación del aire por incendios forestales y emisiones urbanas</a:t>
                      </a:r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385">
                <a:tc>
                  <a:txBody>
                    <a:bodyPr/>
                    <a:lstStyle/>
                    <a:p>
                      <a:r>
                        <a:rPr lang="es-AR" sz="1400" b="1"/>
                        <a:t>Hídricos</a:t>
                      </a:r>
                      <a:endParaRPr lang="es-AR" sz="1400"/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/>
                        <a:t>Escasez de agua dulce, contaminación de ríos y acuíferos, reducción de caudales</a:t>
                      </a:r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369">
                <a:tc>
                  <a:txBody>
                    <a:bodyPr/>
                    <a:lstStyle/>
                    <a:p>
                      <a:r>
                        <a:rPr lang="es-AR" sz="1400" b="1" dirty="0"/>
                        <a:t>Edáficos (suelo)</a:t>
                      </a:r>
                      <a:endParaRPr lang="es-AR" sz="1400" dirty="0"/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/>
                        <a:t>Contaminación por minería, erosión, desertificación</a:t>
                      </a:r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369">
                <a:tc>
                  <a:txBody>
                    <a:bodyPr/>
                    <a:lstStyle/>
                    <a:p>
                      <a:r>
                        <a:rPr lang="es-AR" sz="1400" b="1"/>
                        <a:t>Biodiversidad</a:t>
                      </a:r>
                      <a:endParaRPr lang="es-AR" sz="1400"/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/>
                        <a:t>Extinción de especies endémicas, pérdida de hábitats naturales</a:t>
                      </a:r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3385">
                <a:tc>
                  <a:txBody>
                    <a:bodyPr/>
                    <a:lstStyle/>
                    <a:p>
                      <a:r>
                        <a:rPr lang="es-AR" sz="1400" b="1"/>
                        <a:t>Costeros y marinos</a:t>
                      </a:r>
                      <a:endParaRPr lang="es-AR" sz="1400"/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/>
                        <a:t>Blanqueamiento de corales (Gran Barrera), contaminación marina, sobrepesca</a:t>
                      </a:r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369">
                <a:tc>
                  <a:txBody>
                    <a:bodyPr/>
                    <a:lstStyle/>
                    <a:p>
                      <a:r>
                        <a:rPr lang="es-AR" sz="1400" b="1"/>
                        <a:t>Forestales</a:t>
                      </a:r>
                      <a:endParaRPr lang="es-AR" sz="1400"/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/>
                        <a:t>Incendios masivos, deforestación, pérdida de cobertura vegetal</a:t>
                      </a:r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369">
                <a:tc>
                  <a:txBody>
                    <a:bodyPr/>
                    <a:lstStyle/>
                    <a:p>
                      <a:r>
                        <a:rPr lang="es-AR" sz="1400" b="1"/>
                        <a:t>Fenómenos extremos</a:t>
                      </a:r>
                      <a:endParaRPr lang="es-AR" sz="1400"/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Ciclones, tormentas intensas, inundaciones repentinas</a:t>
                      </a:r>
                    </a:p>
                  </a:txBody>
                  <a:tcPr marL="70338" marR="70338" marT="35169" marB="351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2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77609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6000" b="1" dirty="0" smtClean="0"/>
              <a:t>COREA DEL SUR</a:t>
            </a:r>
            <a:endParaRPr lang="es-AR" sz="60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1800" b="1" dirty="0" smtClean="0"/>
              <a:t>Ubicación Geográfica: </a:t>
            </a:r>
            <a:r>
              <a:rPr lang="es-AR" sz="1800" b="1" dirty="0"/>
              <a:t>Asia oriental, en la península de Corea, limita al norte con Corea del Norte.</a:t>
            </a:r>
          </a:p>
          <a:p>
            <a:r>
              <a:rPr lang="es-AR" sz="1800" b="1" dirty="0"/>
              <a:t>Capital: Seúl.</a:t>
            </a:r>
          </a:p>
          <a:p>
            <a:r>
              <a:rPr lang="es-AR" sz="1800" b="1" dirty="0"/>
              <a:t>Idioma oficial: Coreano</a:t>
            </a:r>
            <a:r>
              <a:rPr lang="es-AR" sz="1800" b="1" dirty="0" smtClean="0"/>
              <a:t>.</a:t>
            </a:r>
          </a:p>
          <a:p>
            <a:r>
              <a:rPr lang="es-AR" sz="1800" b="1" dirty="0"/>
              <a:t>Demografía: </a:t>
            </a:r>
            <a:r>
              <a:rPr lang="es-AR" sz="1800" b="1" dirty="0" smtClean="0"/>
              <a:t>Aproximadamente </a:t>
            </a:r>
            <a:r>
              <a:rPr lang="es-AR" sz="1800" b="1" dirty="0"/>
              <a:t>52 millones de habitantes</a:t>
            </a:r>
            <a:r>
              <a:rPr lang="es-AR" sz="1800" b="1" dirty="0" smtClean="0"/>
              <a:t>.</a:t>
            </a:r>
          </a:p>
          <a:p>
            <a:r>
              <a:rPr lang="es-AR" sz="1800" b="1" dirty="0"/>
              <a:t>Economía: Altamente desarrollada; líder en tecnología, electrónica (Samsung, LG), automotriz (Hyundai, </a:t>
            </a:r>
            <a:r>
              <a:rPr lang="es-AR" sz="1800" b="1" dirty="0" err="1"/>
              <a:t>Kia</a:t>
            </a:r>
            <a:r>
              <a:rPr lang="es-AR" sz="1800" b="1" dirty="0"/>
              <a:t>) y exportaciones</a:t>
            </a:r>
            <a:r>
              <a:rPr lang="es-AR" sz="1800" b="1" dirty="0" smtClean="0"/>
              <a:t>.</a:t>
            </a:r>
          </a:p>
          <a:p>
            <a:r>
              <a:rPr lang="es-AR" sz="1800" b="1" dirty="0"/>
              <a:t>Clima: Templado con cuatro estaciones bien definidas; veranos húmedos e inviernos fríos</a:t>
            </a:r>
            <a:r>
              <a:rPr lang="es-AR" sz="1800" b="1" dirty="0" smtClean="0"/>
              <a:t>.</a:t>
            </a:r>
          </a:p>
          <a:p>
            <a:r>
              <a:rPr lang="es-AR" sz="1800" b="1" dirty="0"/>
              <a:t>Forma de gobierno: República </a:t>
            </a:r>
            <a:r>
              <a:rPr lang="es-AR" sz="1800" b="1" dirty="0" smtClean="0"/>
              <a:t>Democrática Presidencialista</a:t>
            </a:r>
            <a:r>
              <a:rPr lang="es-AR" sz="1800" b="1" dirty="0"/>
              <a:t>.</a:t>
            </a:r>
          </a:p>
          <a:p>
            <a:endParaRPr lang="es-AR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157192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9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152</TotalTime>
  <Words>974</Words>
  <Application>Microsoft Office PowerPoint</Application>
  <PresentationFormat>Presentación en pantalla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Brío</vt:lpstr>
      <vt:lpstr>COLEGIO SECUNDARIO MODELO </vt:lpstr>
      <vt:lpstr>Presentación de PowerPoint</vt:lpstr>
      <vt:lpstr>ITALIA</vt:lpstr>
      <vt:lpstr>Tipos de problemas ambientales en Italia</vt:lpstr>
      <vt:lpstr>Presentación de PowerPoint</vt:lpstr>
      <vt:lpstr>AUSTRALIA</vt:lpstr>
      <vt:lpstr> Tipos de problemas ambientales en Australia </vt:lpstr>
      <vt:lpstr>Presentación de PowerPoint</vt:lpstr>
      <vt:lpstr>COREA DEL SUR</vt:lpstr>
      <vt:lpstr>Tipos de problemas ambientales en Corea del Sur</vt:lpstr>
      <vt:lpstr>Presentación de PowerPoint</vt:lpstr>
      <vt:lpstr>MÉXICO</vt:lpstr>
      <vt:lpstr>Tipos de problemas ambientales  en México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Integrador de Geografía</dc:title>
  <dc:creator>Usuario de Windows</dc:creator>
  <cp:lastModifiedBy>Usuario de Windows</cp:lastModifiedBy>
  <cp:revision>52</cp:revision>
  <dcterms:created xsi:type="dcterms:W3CDTF">2025-11-12T23:15:57Z</dcterms:created>
  <dcterms:modified xsi:type="dcterms:W3CDTF">2025-11-13T12:20:18Z</dcterms:modified>
</cp:coreProperties>
</file>