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</p:sldIdLst>
  <p:sldSz cx="12192000" cy="6858000"/>
  <p:notesSz cx="7772400" cy="100584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 /><Relationship Id="rId13" Type="http://schemas.openxmlformats.org/officeDocument/2006/relationships/slide" Target="slides/slide1.xml" /><Relationship Id="rId18" Type="http://schemas.openxmlformats.org/officeDocument/2006/relationships/slide" Target="slides/slide6.xml" /><Relationship Id="rId26" Type="http://schemas.openxmlformats.org/officeDocument/2006/relationships/slide" Target="slides/slide14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9.xml" /><Relationship Id="rId34" Type="http://schemas.openxmlformats.org/officeDocument/2006/relationships/presProps" Target="presProps.xml" /><Relationship Id="rId7" Type="http://schemas.openxmlformats.org/officeDocument/2006/relationships/slideMaster" Target="slideMasters/slideMaster7.xml" /><Relationship Id="rId12" Type="http://schemas.openxmlformats.org/officeDocument/2006/relationships/slideMaster" Target="slideMasters/slideMaster12.xml" /><Relationship Id="rId17" Type="http://schemas.openxmlformats.org/officeDocument/2006/relationships/slide" Target="slides/slide5.xml" /><Relationship Id="rId25" Type="http://schemas.openxmlformats.org/officeDocument/2006/relationships/slide" Target="slides/slide13.xml" /><Relationship Id="rId33" Type="http://schemas.openxmlformats.org/officeDocument/2006/relationships/slide" Target="slides/slide2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4.xml" /><Relationship Id="rId20" Type="http://schemas.openxmlformats.org/officeDocument/2006/relationships/slide" Target="slides/slide8.xml" /><Relationship Id="rId29" Type="http://schemas.openxmlformats.org/officeDocument/2006/relationships/slide" Target="slides/slide17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Master" Target="slideMasters/slideMaster11.xml" /><Relationship Id="rId24" Type="http://schemas.openxmlformats.org/officeDocument/2006/relationships/slide" Target="slides/slide12.xml" /><Relationship Id="rId32" Type="http://schemas.openxmlformats.org/officeDocument/2006/relationships/slide" Target="slides/slide20.xml" /><Relationship Id="rId37" Type="http://schemas.openxmlformats.org/officeDocument/2006/relationships/tableStyles" Target="tableStyle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3.xml" /><Relationship Id="rId23" Type="http://schemas.openxmlformats.org/officeDocument/2006/relationships/slide" Target="slides/slide11.xml" /><Relationship Id="rId28" Type="http://schemas.openxmlformats.org/officeDocument/2006/relationships/slide" Target="slides/slide16.xml" /><Relationship Id="rId36" Type="http://schemas.openxmlformats.org/officeDocument/2006/relationships/theme" Target="theme/theme1.xml" /><Relationship Id="rId10" Type="http://schemas.openxmlformats.org/officeDocument/2006/relationships/slideMaster" Target="slideMasters/slideMaster10.xml" /><Relationship Id="rId19" Type="http://schemas.openxmlformats.org/officeDocument/2006/relationships/slide" Target="slides/slide7.xml" /><Relationship Id="rId31" Type="http://schemas.openxmlformats.org/officeDocument/2006/relationships/slide" Target="slides/slide19.xml" /><Relationship Id="rId4" Type="http://schemas.openxmlformats.org/officeDocument/2006/relationships/slideMaster" Target="slideMasters/slideMaster4.xml" /><Relationship Id="rId9" Type="http://schemas.openxmlformats.org/officeDocument/2006/relationships/slideMaster" Target="slideMasters/slideMaster9.xml" /><Relationship Id="rId14" Type="http://schemas.openxmlformats.org/officeDocument/2006/relationships/slide" Target="slides/slide2.xml" /><Relationship Id="rId22" Type="http://schemas.openxmlformats.org/officeDocument/2006/relationships/slide" Target="slides/slide10.xml" /><Relationship Id="rId27" Type="http://schemas.openxmlformats.org/officeDocument/2006/relationships/slide" Target="slides/slide15.xml" /><Relationship Id="rId30" Type="http://schemas.openxmlformats.org/officeDocument/2006/relationships/slide" Target="slides/slide18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MX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6649452-99F5-4374-BF7F-1FFD000D36E1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36363228-4946-47A3-A870-52808A6FDB2E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353D4D72-CF05-435D-9625-F278DB2CEBEF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D9C6738C-313E-4578-B901-B821EE365769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2B81D1C-1151-41A6-A3DC-88121CC296C8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D14E068-539C-4663-928F-6C82C03598F4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DD9F145-7BAE-4E20-A480-96B9CA06FF77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68E4915-25CC-4334-8DED-9344C2CE90A3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3869280" y="864000"/>
            <a:ext cx="3569400" cy="512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7617600" y="864000"/>
            <a:ext cx="3569400" cy="512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D1B171D-63B9-4246-887A-AA2ECC922225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5889D80-F587-4DFF-AE80-11970BA9B29C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88B89685-4B78-4036-BDFE-63A347DD7FF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42273832-356E-4A48-B5E8-D62D86BA5C3A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 /><Relationship Id="rId1" Type="http://schemas.openxmlformats.org/officeDocument/2006/relationships/slideLayout" Target="../slideLayouts/slideLayout10.xml" 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 /><Relationship Id="rId1" Type="http://schemas.openxmlformats.org/officeDocument/2006/relationships/slideLayout" Target="../slideLayouts/slideLayout11.xml" 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 /><Relationship Id="rId1" Type="http://schemas.openxmlformats.org/officeDocument/2006/relationships/slideLayout" Target="../slideLayouts/slideLayout12.xml" 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 /><Relationship Id="rId1" Type="http://schemas.openxmlformats.org/officeDocument/2006/relationships/slideLayout" Target="../slideLayouts/slideLayout2.xml" 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 /><Relationship Id="rId1" Type="http://schemas.openxmlformats.org/officeDocument/2006/relationships/slideLayout" Target="../slideLayouts/slideLayout3.xml" 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 /><Relationship Id="rId1" Type="http://schemas.openxmlformats.org/officeDocument/2006/relationships/slideLayout" Target="../slideLayouts/slideLayout4.xml" 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 /><Relationship Id="rId1" Type="http://schemas.openxmlformats.org/officeDocument/2006/relationships/slideLayout" Target="../slideLayouts/slideLayout5.xml" 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 /><Relationship Id="rId1" Type="http://schemas.openxmlformats.org/officeDocument/2006/relationships/slideLayout" Target="../slideLayouts/slideLayout6.xml" 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 /><Relationship Id="rId1" Type="http://schemas.openxmlformats.org/officeDocument/2006/relationships/slideLayout" Target="../slideLayouts/slideLayout7.xml" 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 /><Relationship Id="rId1" Type="http://schemas.openxmlformats.org/officeDocument/2006/relationships/slideLayout" Target="../slideLayouts/slideLayout8.xml" 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 /><Relationship Id="rId1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 hidden="1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37" hidden="1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6"/>
          <p:cNvSpPr/>
          <p:nvPr/>
        </p:nvSpPr>
        <p:spPr>
          <a:xfrm>
            <a:off x="0" y="762120"/>
            <a:ext cx="9141120" cy="5333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9270360" y="762120"/>
            <a:ext cx="2925000" cy="533376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069920" y="1298520"/>
            <a:ext cx="7314840" cy="3254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5900" b="0" strike="noStrike" spc="-10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59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2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7" name="PlaceHolder 4"/>
          <p:cNvSpPr>
            <a:spLocks noGrp="1"/>
          </p:cNvSpPr>
          <p:nvPr>
            <p:ph type="sldNum" idx="3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D245834-1C77-4E47-B441-7E14493963A0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55960" y="1143000"/>
            <a:ext cx="2834280" cy="237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2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2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867840" y="86868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255960" y="3494160"/>
            <a:ext cx="2834280" cy="232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orbel"/>
              </a:rPr>
              <a:t>Haga clic para modificar los estilos de texto del patrón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 idx="28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 idx="29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 idx="30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95E45B4-2729-4934-A5AB-2A8439C651F9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55960" y="1143000"/>
            <a:ext cx="2834280" cy="237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2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2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570480" y="767520"/>
            <a:ext cx="8114760" cy="5330520"/>
          </a:xfrm>
          <a:prstGeom prst="rect">
            <a:avLst/>
          </a:prstGeom>
          <a:solidFill>
            <a:schemeClr val="lt1">
              <a:lumMod val="75000"/>
            </a:scheme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3200" b="0" strike="noStrike" spc="-1">
                <a:solidFill>
                  <a:schemeClr val="dk1"/>
                </a:solidFill>
                <a:latin typeface="Corbel"/>
              </a:rPr>
              <a:t>Haga clic en el icono para agregar una imagen</a:t>
            </a:r>
            <a:endParaRPr lang="en-US" sz="32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255960" y="3493080"/>
            <a:ext cx="2834280" cy="2322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orbel"/>
              </a:rPr>
              <a:t>Haga clic para modificar los estilos de texto del patrón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dt" idx="31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 idx="32"/>
          </p:nvPr>
        </p:nvSpPr>
        <p:spPr>
          <a:xfrm>
            <a:off x="349920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sldNum" idx="33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7B4D0AA-A00C-48F1-B800-DD4AC21B2DD5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6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34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ftr" idx="35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sldNum" idx="36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EB17F18-BAC5-4734-9E37-CF9F93634B76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6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dt" idx="4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ftr" idx="5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17" name="PlaceHolder 5"/>
          <p:cNvSpPr>
            <a:spLocks noGrp="1"/>
          </p:cNvSpPr>
          <p:nvPr>
            <p:ph type="sldNum" idx="6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8BA8448-0C9E-4347-A9C0-B725B74696E9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80880" y="990720"/>
            <a:ext cx="2819160" cy="49525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6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867840" y="86868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7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ftr" idx="8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24" name="PlaceHolder 5"/>
          <p:cNvSpPr>
            <a:spLocks noGrp="1"/>
          </p:cNvSpPr>
          <p:nvPr>
            <p:ph type="sldNum" idx="9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925D03D-1BF4-4CAB-8BBD-9543A2A77257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6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0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11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31" name="PlaceHolder 5"/>
          <p:cNvSpPr>
            <a:spLocks noGrp="1"/>
          </p:cNvSpPr>
          <p:nvPr>
            <p:ph type="sldNum" idx="12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9BFDD74-A954-42C6-9D79-49B2E9294761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867840" y="1298520"/>
            <a:ext cx="7314840" cy="3254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5900" b="0" strike="noStrike" spc="-10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el estilo de título del patrón</a:t>
            </a:r>
            <a:endParaRPr lang="en-US" sz="59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886200" y="4672440"/>
            <a:ext cx="73148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es-ES" sz="22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2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 idx="13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ftr" idx="14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sldNum" idx="15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6D972EF-16F5-4028-BB4E-B718A14BFA12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6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3867840" y="868680"/>
            <a:ext cx="3474360" cy="51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7818120" y="868680"/>
            <a:ext cx="3474360" cy="51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dt" idx="16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 idx="17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sldNum" idx="18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08D0BAD-B475-4B66-BFB4-E743046DA52B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6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867840" y="1023480"/>
            <a:ext cx="3474360" cy="807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3867840" y="1931040"/>
            <a:ext cx="3474360" cy="4023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7818480" y="1023480"/>
            <a:ext cx="34743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7818480" y="1931040"/>
            <a:ext cx="3474360" cy="4023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ES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Haga clic para modificar los estilos de texto del patrón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685800" lvl="1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8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Segundo nivel</a:t>
            </a:r>
            <a:endParaRPr lang="en-US" sz="18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143000" lvl="2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6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Tercer nivel</a:t>
            </a:r>
            <a:endParaRPr lang="en-US" sz="16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600200" lvl="3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Cuarto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2057400" lvl="4" indent="-182880" defTabSz="914400">
              <a:lnSpc>
                <a:spcPct val="90000"/>
              </a:lnSpc>
              <a:spcBef>
                <a:spcPts val="249"/>
              </a:spcBef>
              <a:spcAft>
                <a:spcPts val="249"/>
              </a:spcAft>
              <a:buClr>
                <a:srgbClr val="40BAD2"/>
              </a:buClr>
              <a:buFont typeface="Wingdings 2" charset="2"/>
              <a:buChar char=""/>
            </a:pPr>
            <a:r>
              <a:rPr lang="es-ES" sz="14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Quinto nivel</a:t>
            </a:r>
            <a:endParaRPr lang="en-US" sz="14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dt" idx="19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7"/>
          <p:cNvSpPr>
            <a:spLocks noGrp="1"/>
          </p:cNvSpPr>
          <p:nvPr>
            <p:ph type="ftr" idx="20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61" name="PlaceHolder 8"/>
          <p:cNvSpPr>
            <a:spLocks noGrp="1"/>
          </p:cNvSpPr>
          <p:nvPr>
            <p:ph type="sldNum" idx="21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7B3E00B-2BD2-4FE0-A0BF-8CBB95462FB4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Rectangle 37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ES" sz="3600" b="0" strike="noStrike" spc="-60">
                <a:solidFill>
                  <a:srgbClr val="FFFFFF"/>
                </a:solidFill>
                <a:latin typeface="Corbel"/>
              </a:rPr>
              <a:t>Haga clic para modificar el estilo de título del patrón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dt" idx="22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ftr" idx="23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67" name="PlaceHolder 4"/>
          <p:cNvSpPr>
            <a:spLocks noGrp="1"/>
          </p:cNvSpPr>
          <p:nvPr>
            <p:ph type="sldNum" idx="24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200F7CD-AA36-4BDD-A891-2AD86D8DCDEC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" hidden="1"/>
          <p:cNvSpPr/>
          <p:nvPr/>
        </p:nvSpPr>
        <p:spPr>
          <a:xfrm>
            <a:off x="0" y="758880"/>
            <a:ext cx="3443400" cy="5330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Rectangle 37" hidden="1"/>
          <p:cNvSpPr/>
          <p:nvPr/>
        </p:nvSpPr>
        <p:spPr>
          <a:xfrm>
            <a:off x="11815920" y="758880"/>
            <a:ext cx="383760" cy="533052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1"/>
          <p:cNvSpPr>
            <a:spLocks noGrp="1"/>
          </p:cNvSpPr>
          <p:nvPr>
            <p:ph type="dt" idx="25"/>
          </p:nvPr>
        </p:nvSpPr>
        <p:spPr>
          <a:xfrm>
            <a:off x="26244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Corbel"/>
              </a:rPr>
              <a:t>&lt;fecha/hora&gt;</a:t>
            </a:r>
            <a:endParaRPr lang="es-MX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ftr" idx="26"/>
          </p:nvPr>
        </p:nvSpPr>
        <p:spPr>
          <a:xfrm>
            <a:off x="3869280" y="6356520"/>
            <a:ext cx="591120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MX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MX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73" name="PlaceHolder 3"/>
          <p:cNvSpPr>
            <a:spLocks noGrp="1"/>
          </p:cNvSpPr>
          <p:nvPr>
            <p:ph type="sldNum" idx="27"/>
          </p:nvPr>
        </p:nvSpPr>
        <p:spPr>
          <a:xfrm>
            <a:off x="10634040" y="6356520"/>
            <a:ext cx="15307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1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A521040-EF26-4FAA-8F34-EA1FC5160DD9}" type="slidenum">
              <a:rPr lang="en-US" sz="1200" b="1" strike="noStrike" spc="-1">
                <a:solidFill>
                  <a:schemeClr val="accent1"/>
                </a:solidFill>
                <a:latin typeface="Corbel"/>
              </a:rPr>
              <a:t>‹Nº›</a:t>
            </a:fld>
            <a:endParaRPr lang="es-MX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6.png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4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4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0.png" /><Relationship Id="rId4" Type="http://schemas.openxmlformats.org/officeDocument/2006/relationships/image" Target="../media/image29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222717" y="2024282"/>
            <a:ext cx="3534863" cy="167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 algn="just" defTabSz="914400">
              <a:lnSpc>
                <a:spcPct val="90000"/>
              </a:lnSpc>
              <a:buNone/>
            </a:pPr>
            <a:r>
              <a:rPr lang="es-MX" sz="5900" b="0" strike="noStrike" spc="-100" dirty="0">
                <a:solidFill>
                  <a:srgbClr val="FFFFFF"/>
                </a:solidFill>
                <a:latin typeface="Corbel"/>
              </a:rPr>
              <a:t>El       MUNDO                   NOS NECESITA.</a:t>
            </a:r>
            <a:endParaRPr lang="en-US" sz="5900" b="0" strike="noStrike" spc="-1" dirty="0">
              <a:solidFill>
                <a:schemeClr val="dk1"/>
              </a:solidFill>
              <a:latin typeface="Corbe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1100160" y="4670280"/>
            <a:ext cx="73148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es-MX" sz="22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/>
              </a:rPr>
              <a:t>ALUMNOS  </a:t>
            </a:r>
            <a:r>
              <a:rPr lang="es-MX" sz="32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/>
              </a:rPr>
              <a:t>1</a:t>
            </a:r>
            <a:r>
              <a:rPr lang="es-MX" sz="22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/>
              </a:rPr>
              <a:t>ro B: REY VILLALA , JUAN PABLO LIGORRIA , ELIAZIM GUZMÁN , BAUTISTA ROLDÁN.</a:t>
            </a:r>
            <a:endParaRPr lang="es-MX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CuadroTexto 100"/>
          <p:cNvSpPr txBox="1"/>
          <p:nvPr/>
        </p:nvSpPr>
        <p:spPr>
          <a:xfrm>
            <a:off x="1080000" y="3855961"/>
            <a:ext cx="6746040" cy="497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3200" b="0" strike="noStrike" spc="-1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/>
              </a:rPr>
              <a:t>TRABAJO INTEGRADOR DE GEOGRAFÍA</a:t>
            </a:r>
            <a:endParaRPr lang="es-MX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Imagen 101"/>
          <p:cNvPicPr/>
          <p:nvPr/>
        </p:nvPicPr>
        <p:blipFill>
          <a:blip r:embed="rId2"/>
          <a:stretch/>
        </p:blipFill>
        <p:spPr>
          <a:xfrm>
            <a:off x="9360000" y="1872000"/>
            <a:ext cx="2700000" cy="270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build="p"/>
      <p:bldP spid="1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336132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PROBLEMÁTICAS</a:t>
            </a:r>
            <a:br>
              <a:rPr sz="3200"/>
            </a:b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AMBIENTALES</a:t>
            </a:r>
            <a:endParaRPr lang="en-US" sz="32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3783600" y="73548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Problemáticas ambientales de Canadá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Deforestación: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por la tala y expansión industrial, afecta bosques y fauna.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aire y agua: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causada por industrias, transporte y minería.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Cambio climático: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provoca derretimiento del Ártico, incendios y pérdida de hielo.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Explotación de recursos naturales: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especialmente petróleo y minería, con alto impacto ambiental.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Pérdida de biodiversidad: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muchas especies están en peligro por la destrucción de hábitats.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Residuos y contaminación plástica: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Canadá genera mucha basura y tiene problemas con el reciclaje.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sp>
        <p:nvSpPr>
          <p:cNvPr id="132" name="CuadroTexto 4"/>
          <p:cNvSpPr/>
          <p:nvPr/>
        </p:nvSpPr>
        <p:spPr>
          <a:xfrm>
            <a:off x="4557600" y="0"/>
            <a:ext cx="495036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es-AR" sz="1800" b="0" strike="noStrike" spc="-1">
              <a:solidFill>
                <a:schemeClr val="dk1"/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adroTexto 132"/>
          <p:cNvSpPr txBox="1"/>
          <p:nvPr/>
        </p:nvSpPr>
        <p:spPr>
          <a:xfrm>
            <a:off x="4500000" y="864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Aire contaminado</a:t>
            </a:r>
          </a:p>
        </p:txBody>
      </p:sp>
      <p:sp>
        <p:nvSpPr>
          <p:cNvPr id="134" name="CuadroTexto 133"/>
          <p:cNvSpPr txBox="1"/>
          <p:nvPr/>
        </p:nvSpPr>
        <p:spPr>
          <a:xfrm>
            <a:off x="8295120" y="809280"/>
            <a:ext cx="25048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Desastres ambientales mineros</a:t>
            </a:r>
          </a:p>
        </p:txBody>
      </p:sp>
      <p:sp>
        <p:nvSpPr>
          <p:cNvPr id="135" name="CuadroTexto 134"/>
          <p:cNvSpPr txBox="1"/>
          <p:nvPr/>
        </p:nvSpPr>
        <p:spPr>
          <a:xfrm>
            <a:off x="4140000" y="3284640"/>
            <a:ext cx="28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Residuos contaminantes</a:t>
            </a:r>
          </a:p>
        </p:txBody>
      </p:sp>
      <p:sp>
        <p:nvSpPr>
          <p:cNvPr id="136" name="CuadroTexto 135"/>
          <p:cNvSpPr txBox="1"/>
          <p:nvPr/>
        </p:nvSpPr>
        <p:spPr>
          <a:xfrm>
            <a:off x="8100000" y="3514320"/>
            <a:ext cx="28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Cambio climático</a:t>
            </a:r>
          </a:p>
        </p:txBody>
      </p:sp>
      <p:pic>
        <p:nvPicPr>
          <p:cNvPr id="137" name="Imagen 136"/>
          <p:cNvPicPr/>
          <p:nvPr/>
        </p:nvPicPr>
        <p:blipFill>
          <a:blip r:embed="rId2"/>
          <a:stretch/>
        </p:blipFill>
        <p:spPr>
          <a:xfrm>
            <a:off x="7611480" y="3960000"/>
            <a:ext cx="3548520" cy="2150640"/>
          </a:xfrm>
          <a:prstGeom prst="rect">
            <a:avLst/>
          </a:prstGeom>
          <a:ln w="0">
            <a:noFill/>
          </a:ln>
        </p:spPr>
      </p:pic>
      <p:pic>
        <p:nvPicPr>
          <p:cNvPr id="138" name="Imagen 137"/>
          <p:cNvPicPr/>
          <p:nvPr/>
        </p:nvPicPr>
        <p:blipFill>
          <a:blip r:embed="rId3"/>
          <a:stretch/>
        </p:blipFill>
        <p:spPr>
          <a:xfrm>
            <a:off x="4320000" y="3600000"/>
            <a:ext cx="2160000" cy="2461320"/>
          </a:xfrm>
          <a:prstGeom prst="rect">
            <a:avLst/>
          </a:prstGeom>
          <a:ln w="0">
            <a:noFill/>
          </a:ln>
        </p:spPr>
      </p:pic>
      <p:pic>
        <p:nvPicPr>
          <p:cNvPr id="139" name="Imagen 138"/>
          <p:cNvPicPr/>
          <p:nvPr/>
        </p:nvPicPr>
        <p:blipFill>
          <a:blip r:embed="rId4"/>
          <a:stretch/>
        </p:blipFill>
        <p:spPr>
          <a:xfrm>
            <a:off x="3850560" y="1224000"/>
            <a:ext cx="3303720" cy="2016000"/>
          </a:xfrm>
          <a:prstGeom prst="rect">
            <a:avLst/>
          </a:prstGeom>
          <a:ln w="0">
            <a:noFill/>
          </a:ln>
        </p:spPr>
      </p:pic>
      <p:pic>
        <p:nvPicPr>
          <p:cNvPr id="140" name="Imagen 139"/>
          <p:cNvPicPr/>
          <p:nvPr/>
        </p:nvPicPr>
        <p:blipFill>
          <a:blip r:embed="rId5"/>
          <a:stretch/>
        </p:blipFill>
        <p:spPr>
          <a:xfrm>
            <a:off x="7560000" y="1394280"/>
            <a:ext cx="1800000" cy="1940040"/>
          </a:xfrm>
          <a:prstGeom prst="rect">
            <a:avLst/>
          </a:prstGeom>
          <a:ln w="0">
            <a:noFill/>
          </a:ln>
        </p:spPr>
      </p:pic>
      <p:pic>
        <p:nvPicPr>
          <p:cNvPr id="141" name="Imagen 140"/>
          <p:cNvPicPr/>
          <p:nvPr/>
        </p:nvPicPr>
        <p:blipFill>
          <a:blip r:embed="rId6"/>
          <a:stretch/>
        </p:blipFill>
        <p:spPr>
          <a:xfrm>
            <a:off x="9540000" y="1411560"/>
            <a:ext cx="1779840" cy="1907280"/>
          </a:xfrm>
          <a:prstGeom prst="rect">
            <a:avLst/>
          </a:prstGeom>
          <a:ln w="0">
            <a:noFill/>
          </a:ln>
        </p:spPr>
      </p:pic>
      <p:sp>
        <p:nvSpPr>
          <p:cNvPr id="142" name="CuadroTexto 141"/>
          <p:cNvSpPr txBox="1"/>
          <p:nvPr/>
        </p:nvSpPr>
        <p:spPr>
          <a:xfrm>
            <a:off x="182160" y="2843640"/>
            <a:ext cx="3060000" cy="10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IMÁGENES DE PROBLEMÁTICAS AMBIENTALES</a:t>
            </a:r>
            <a:endParaRPr lang="es-MX" sz="3200" b="0" strike="noStrike" spc="-60">
              <a:solidFill>
                <a:srgbClr val="FFFFFF"/>
              </a:solidFill>
              <a:latin typeface="Corbel"/>
              <a:ea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1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JAPÓN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pic>
        <p:nvPicPr>
          <p:cNvPr id="144" name="Marcador de contenido 4"/>
          <p:cNvPicPr/>
          <p:nvPr/>
        </p:nvPicPr>
        <p:blipFill>
          <a:blip r:embed="rId2"/>
          <a:stretch/>
        </p:blipFill>
        <p:spPr>
          <a:xfrm>
            <a:off x="4135320" y="1128240"/>
            <a:ext cx="6926760" cy="4600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UBICACIÓN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3600000" y="4500000"/>
            <a:ext cx="8100000" cy="162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Japón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está ubicado en el este de Asia, en el océano Pacífico, al oeste se encuentra el mar del Japón (lo separa de Corea y China), al norte el mar de Ojotsk (cerca de Rusia), al 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sur el mar de China Oriental (cerca de Taiwán). Es un archipiélago formado por más de 6.800 islas, aunque las principales son </a:t>
            </a:r>
            <a:r>
              <a:rPr lang="es-MX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Honshu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, </a:t>
            </a:r>
            <a:r>
              <a:rPr lang="es-MX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Hokkaido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, </a:t>
            </a:r>
            <a:r>
              <a:rPr lang="es-MX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Kyushu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y </a:t>
            </a:r>
            <a:r>
              <a:rPr lang="es-MX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Shikoku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. Su capital de Tokio. 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47" name="Imagen 146"/>
          <p:cNvPicPr/>
          <p:nvPr/>
        </p:nvPicPr>
        <p:blipFill>
          <a:blip r:embed="rId2"/>
          <a:stretch/>
        </p:blipFill>
        <p:spPr>
          <a:xfrm>
            <a:off x="5169960" y="849960"/>
            <a:ext cx="4550040" cy="365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POBLACIÓN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3845160" y="5184000"/>
            <a:ext cx="7854840" cy="144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Japón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, tiene una superficie de 377.969 km², con una población de 123.890.000 personas, es un país muy poblado y tiene una alta densidad de población, con 328 habitantes por Km2. 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0" algn="just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None/>
            </a:pP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50" name="Imagen 149"/>
          <p:cNvPicPr/>
          <p:nvPr/>
        </p:nvPicPr>
        <p:blipFill>
          <a:blip r:embed="rId2"/>
          <a:stretch/>
        </p:blipFill>
        <p:spPr>
          <a:xfrm>
            <a:off x="5724000" y="720000"/>
            <a:ext cx="4320000" cy="43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324720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PROBLEMÁTICAS</a:t>
            </a:r>
            <a:br>
              <a:rPr sz="3200"/>
            </a:b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AMBIENTALES</a:t>
            </a:r>
            <a:endParaRPr lang="en-US" sz="32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3869280" y="864000"/>
            <a:ext cx="7314840" cy="512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87444" lnSpcReduction="20000"/>
          </a:bodyPr>
          <a:lstStyle/>
          <a:p>
            <a:pPr marL="182880" indent="0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Japón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enfrenta varias problemáticas ambientales debido a su alta densidad poblacional, industrialización y ubicación geográfica. Las principales son: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aire: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provocada por emisiones industriales, tráfico y la quema de combustibles fósiles, en algunas zonas, también llega contaminación desde China (lluvia ácida y polvo amarillo).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agua: d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escargas de aguas residuales y productos químicos en ríos y mares. El vertido de aguas tratadas de la planta nuclear de Fukushima sigue siendo un tema de debate.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Residuos y gestión de basura: a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unque Japón es líder en reciclaje, la producción de residuos plásticos sigue siendo muy alta. La falta de espacio para vertederos es un problema constante.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Cambio climático: a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umento de temperaturas, tifones más intensos y subida del nivel del mar. Japón se ha comprometido a reducir sus emisiones de carbono y fomentar las energías renovables.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Deforestación y pérdida de biodiversidad: 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Construcción urbana e industrial que reduce hábitats naturales. Especies amenazadas por la urbanización y contaminación.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Riesgos nucleares: 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El accidente de Fukushima (2011) dejó una gran huella ambiental y social. Persisten preocupaciones por la gestión de residuos radiactivos.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adroTexto 152"/>
          <p:cNvSpPr txBox="1"/>
          <p:nvPr/>
        </p:nvSpPr>
        <p:spPr>
          <a:xfrm>
            <a:off x="4500000" y="864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Aire contaminado</a:t>
            </a:r>
          </a:p>
        </p:txBody>
      </p:sp>
      <p:sp>
        <p:nvSpPr>
          <p:cNvPr id="154" name="CuadroTexto 153"/>
          <p:cNvSpPr txBox="1"/>
          <p:nvPr/>
        </p:nvSpPr>
        <p:spPr>
          <a:xfrm>
            <a:off x="8295120" y="809280"/>
            <a:ext cx="2504880" cy="450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Riesgo nuclear</a:t>
            </a:r>
          </a:p>
        </p:txBody>
      </p:sp>
      <p:sp>
        <p:nvSpPr>
          <p:cNvPr id="155" name="CuadroTexto 154"/>
          <p:cNvSpPr txBox="1"/>
          <p:nvPr/>
        </p:nvSpPr>
        <p:spPr>
          <a:xfrm>
            <a:off x="4140000" y="3284640"/>
            <a:ext cx="28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Vertedero de residuos </a:t>
            </a:r>
          </a:p>
        </p:txBody>
      </p:sp>
      <p:sp>
        <p:nvSpPr>
          <p:cNvPr id="156" name="CuadroTexto 155"/>
          <p:cNvSpPr txBox="1"/>
          <p:nvPr/>
        </p:nvSpPr>
        <p:spPr>
          <a:xfrm>
            <a:off x="8100000" y="3240000"/>
            <a:ext cx="28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Cambio climático</a:t>
            </a:r>
          </a:p>
        </p:txBody>
      </p:sp>
      <p:pic>
        <p:nvPicPr>
          <p:cNvPr id="157" name="Imagen 156"/>
          <p:cNvPicPr/>
          <p:nvPr/>
        </p:nvPicPr>
        <p:blipFill>
          <a:blip r:embed="rId2"/>
          <a:stretch/>
        </p:blipFill>
        <p:spPr>
          <a:xfrm>
            <a:off x="4079160" y="1194367"/>
            <a:ext cx="2940840" cy="1964160"/>
          </a:xfrm>
          <a:prstGeom prst="rect">
            <a:avLst/>
          </a:prstGeom>
          <a:ln w="0">
            <a:noFill/>
          </a:ln>
        </p:spPr>
      </p:pic>
      <p:pic>
        <p:nvPicPr>
          <p:cNvPr id="158" name="Imagen 157"/>
          <p:cNvPicPr/>
          <p:nvPr/>
        </p:nvPicPr>
        <p:blipFill>
          <a:blip r:embed="rId3"/>
          <a:stretch/>
        </p:blipFill>
        <p:spPr>
          <a:xfrm>
            <a:off x="7905600" y="1224000"/>
            <a:ext cx="3074400" cy="1941840"/>
          </a:xfrm>
          <a:prstGeom prst="rect">
            <a:avLst/>
          </a:prstGeom>
          <a:ln w="0">
            <a:noFill/>
          </a:ln>
        </p:spPr>
      </p:pic>
      <p:pic>
        <p:nvPicPr>
          <p:cNvPr id="159" name="Imagen 158"/>
          <p:cNvPicPr/>
          <p:nvPr/>
        </p:nvPicPr>
        <p:blipFill>
          <a:blip r:embed="rId4"/>
          <a:stretch/>
        </p:blipFill>
        <p:spPr>
          <a:xfrm>
            <a:off x="7329600" y="3636000"/>
            <a:ext cx="4154400" cy="2331360"/>
          </a:xfrm>
          <a:prstGeom prst="rect">
            <a:avLst/>
          </a:prstGeom>
          <a:ln w="0">
            <a:noFill/>
          </a:ln>
        </p:spPr>
      </p:pic>
      <p:pic>
        <p:nvPicPr>
          <p:cNvPr id="160" name="Imagen 159"/>
          <p:cNvPicPr/>
          <p:nvPr/>
        </p:nvPicPr>
        <p:blipFill>
          <a:blip r:embed="rId5"/>
          <a:stretch/>
        </p:blipFill>
        <p:spPr>
          <a:xfrm>
            <a:off x="3960000" y="3685680"/>
            <a:ext cx="2978280" cy="1894320"/>
          </a:xfrm>
          <a:prstGeom prst="rect">
            <a:avLst/>
          </a:prstGeom>
          <a:ln w="0">
            <a:noFill/>
          </a:ln>
        </p:spPr>
      </p:pic>
      <p:sp>
        <p:nvSpPr>
          <p:cNvPr id="161" name="CuadroTexto 160"/>
          <p:cNvSpPr txBox="1"/>
          <p:nvPr/>
        </p:nvSpPr>
        <p:spPr>
          <a:xfrm>
            <a:off x="182160" y="2843640"/>
            <a:ext cx="3060000" cy="10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IMÁGENES DE PROBLEMÁTICAS AMBIENTALES</a:t>
            </a:r>
            <a:endParaRPr lang="es-MX" sz="3200" b="0" strike="noStrike" spc="-60">
              <a:solidFill>
                <a:srgbClr val="FFFFFF"/>
              </a:solidFill>
              <a:latin typeface="Corbel"/>
              <a:ea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4" grpId="0"/>
      <p:bldP spid="155" grpId="0"/>
      <p:bldP spid="1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NIGERIA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pic>
        <p:nvPicPr>
          <p:cNvPr id="163" name="Marcador de contenido 3"/>
          <p:cNvPicPr/>
          <p:nvPr/>
        </p:nvPicPr>
        <p:blipFill>
          <a:blip r:embed="rId2"/>
          <a:stretch/>
        </p:blipFill>
        <p:spPr>
          <a:xfrm>
            <a:off x="3780000" y="1260000"/>
            <a:ext cx="7625880" cy="43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UBICACIÓN </a:t>
            </a:r>
            <a:br>
              <a:rPr sz="3600"/>
            </a:b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GEOGRÁFICA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3869280" y="4275720"/>
            <a:ext cx="7314840" cy="184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Nigeria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está situada en África Occidental limita al sur con el golfo de Guinea (Océano atlántico) al oeste con Benín, al norte con Niger, al noroeste con Chad y al este con Camerún. Su geografía incluye una amplia gama de entornos naturales, Desde selvas tropicales en el sur hasta áreas semiáridas y semidesérticas en el norte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66" name="Imagen 4"/>
          <p:cNvPicPr/>
          <p:nvPr/>
        </p:nvPicPr>
        <p:blipFill>
          <a:blip r:embed="rId2"/>
          <a:stretch/>
        </p:blipFill>
        <p:spPr>
          <a:xfrm>
            <a:off x="5546160" y="743040"/>
            <a:ext cx="3633840" cy="3396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POBLACIÓN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pic>
        <p:nvPicPr>
          <p:cNvPr id="168" name="Marcador de contenido 4"/>
          <p:cNvPicPr/>
          <p:nvPr/>
        </p:nvPicPr>
        <p:blipFill>
          <a:blip r:embed="rId2"/>
          <a:stretch/>
        </p:blipFill>
        <p:spPr>
          <a:xfrm>
            <a:off x="5220000" y="802080"/>
            <a:ext cx="4854600" cy="2797920"/>
          </a:xfrm>
          <a:prstGeom prst="rect">
            <a:avLst/>
          </a:prstGeom>
          <a:ln w="0">
            <a:noFill/>
          </a:ln>
        </p:spPr>
      </p:pic>
      <p:sp>
        <p:nvSpPr>
          <p:cNvPr id="169" name="CuadroTexto 6"/>
          <p:cNvSpPr/>
          <p:nvPr/>
        </p:nvSpPr>
        <p:spPr>
          <a:xfrm>
            <a:off x="3780000" y="3705840"/>
            <a:ext cx="792000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</a:pPr>
            <a:r>
              <a:rPr lang="es-MX" sz="1800" b="1" strike="noStrike" spc="-1">
                <a:solidFill>
                  <a:schemeClr val="dk1"/>
                </a:solidFill>
                <a:latin typeface="Corbel"/>
              </a:rPr>
              <a:t>Nigeria</a:t>
            </a:r>
            <a:r>
              <a:rPr lang="es-MX" sz="1800" b="0" strike="noStrike" spc="-1">
                <a:solidFill>
                  <a:schemeClr val="dk1"/>
                </a:solidFill>
                <a:latin typeface="Corbel"/>
              </a:rPr>
              <a:t>, el país más poblado de África, tiene una población joven, muy diversa étnica y religiosamente, y mayoritariamente urbana. Su población es de más de 230 millones de personas, con una edad mediana de 18,1 años y aproximadamente  el 70% de la población menor de 30 años, una tasa de natalidad alta y un crecimiento anual sostenido. La mayoría de la población está dividida entre cristianos (principalmente en el sur) y musulmanes (principalmente en el norte). En la población  se hablan más de 500 idiomas y dialectos en el país, aunque el inglés es el idioma oficial</a:t>
            </a:r>
            <a:endParaRPr lang="es-MX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INGLATERRA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pic>
        <p:nvPicPr>
          <p:cNvPr id="104" name="Marcador de contenido 3"/>
          <p:cNvPicPr/>
          <p:nvPr/>
        </p:nvPicPr>
        <p:blipFill>
          <a:blip r:embed="rId2"/>
          <a:stretch/>
        </p:blipFill>
        <p:spPr>
          <a:xfrm>
            <a:off x="3654000" y="828360"/>
            <a:ext cx="7866000" cy="511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32043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PROBLEMÁTICAS</a:t>
            </a:r>
            <a:br>
              <a:rPr sz="3200"/>
            </a:b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AMBIENTALES</a:t>
            </a:r>
            <a:endParaRPr lang="en-US" sz="32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3869280" y="720000"/>
            <a:ext cx="7830720" cy="54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75956" lnSpcReduction="20000"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Los problemas ambientales de Nigeria se divide en: Degradación y contaminación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por petróleo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: El delta del Níger es una de las zonas más contaminadas del mundo debido a vertidos de petróleo, que destruyen ecosistemas y afectan la salud de las comunidades. 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aire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: La quema de gas y la contaminación por partículas y plomo son problemas de salud pública significativos, especialmente en áreas urbanas. 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agua: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Los derrames de petróleo y la falta de gestión de residuos han contaminado severamente el agua, afectando la fauna marina y las cadenas alimentarias. 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suelo: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La degradación de la tierra es un problema importante, exacerbado por la agricultura, la minería y la explotación de recursos. 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Cambio climático y desastres naturales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Inundaciones: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Las inundaciones son frecuentes y devastadoras, a menudo causadas por la deficiente infraestructura de drenaje y la construcción en zonas inundables. 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Sequías y olas de calor: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El norte de Nigeria está sufriendo sequías extremas y olas de calor debido al cambio climático, lo que afecta la producción de alimentos. 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Erosión y tormentas de arena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: La erosión del suelo y las tormentas de arena son comunes en algunas regiones. 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Gestión de residuos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Residuos plásticos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: La eliminación inadecuada de residuos plásticos, especialmente bolsas y botellas, es un problema grave que afecta la salud y el medio ambiente.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Falta de infraestructura: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La escasez de infraestructura para la gestión de residuos dificulta los esfuerzos para abordar la contaminación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80000" y="2861280"/>
            <a:ext cx="3060000" cy="10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IMÁGENES DE PROBLEMÁTICAS AMBIENTALES</a:t>
            </a:r>
            <a:endParaRPr lang="es-MX" sz="3200" b="0" strike="noStrike" spc="-60">
              <a:solidFill>
                <a:srgbClr val="FFFFFF"/>
              </a:solidFill>
              <a:latin typeface="Corbel"/>
              <a:ea typeface="Microsoft YaHei"/>
            </a:endParaRPr>
          </a:p>
        </p:txBody>
      </p:sp>
      <p:sp>
        <p:nvSpPr>
          <p:cNvPr id="173" name="CuadroTexto 172"/>
          <p:cNvSpPr txBox="1"/>
          <p:nvPr/>
        </p:nvSpPr>
        <p:spPr>
          <a:xfrm>
            <a:off x="4500000" y="864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Aire contaminado</a:t>
            </a:r>
          </a:p>
        </p:txBody>
      </p:sp>
      <p:sp>
        <p:nvSpPr>
          <p:cNvPr id="174" name="CuadroTexto 173"/>
          <p:cNvSpPr txBox="1"/>
          <p:nvPr/>
        </p:nvSpPr>
        <p:spPr>
          <a:xfrm>
            <a:off x="8295120" y="809280"/>
            <a:ext cx="25048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Contaminación por </a:t>
            </a:r>
            <a:r>
              <a:rPr lang="es-MX" sz="1800" b="0" strike="noStrike" spc="-1" dirty="0" err="1">
                <a:solidFill>
                  <a:srgbClr val="000000"/>
                </a:solidFill>
                <a:latin typeface="Arial"/>
              </a:rPr>
              <a:t>petroleo</a:t>
            </a:r>
            <a:endParaRPr lang="es-MX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CuadroTexto 174"/>
          <p:cNvSpPr txBox="1"/>
          <p:nvPr/>
        </p:nvSpPr>
        <p:spPr>
          <a:xfrm>
            <a:off x="4140000" y="3284640"/>
            <a:ext cx="28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Residuos plásticos</a:t>
            </a:r>
          </a:p>
        </p:txBody>
      </p:sp>
      <p:sp>
        <p:nvSpPr>
          <p:cNvPr id="176" name="CuadroTexto 175"/>
          <p:cNvSpPr txBox="1"/>
          <p:nvPr/>
        </p:nvSpPr>
        <p:spPr>
          <a:xfrm>
            <a:off x="8604000" y="3420000"/>
            <a:ext cx="10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Sequías</a:t>
            </a:r>
          </a:p>
        </p:txBody>
      </p:sp>
      <p:pic>
        <p:nvPicPr>
          <p:cNvPr id="177" name="Imagen 176"/>
          <p:cNvPicPr/>
          <p:nvPr/>
        </p:nvPicPr>
        <p:blipFill>
          <a:blip r:embed="rId2"/>
          <a:stretch/>
        </p:blipFill>
        <p:spPr>
          <a:xfrm>
            <a:off x="3960000" y="3730320"/>
            <a:ext cx="3060000" cy="2354040"/>
          </a:xfrm>
          <a:prstGeom prst="rect">
            <a:avLst/>
          </a:prstGeom>
          <a:ln w="0">
            <a:noFill/>
          </a:ln>
        </p:spPr>
      </p:pic>
      <p:pic>
        <p:nvPicPr>
          <p:cNvPr id="178" name="Imagen 177"/>
          <p:cNvPicPr/>
          <p:nvPr/>
        </p:nvPicPr>
        <p:blipFill>
          <a:blip r:embed="rId3"/>
          <a:stretch/>
        </p:blipFill>
        <p:spPr>
          <a:xfrm>
            <a:off x="3983760" y="1304640"/>
            <a:ext cx="3036240" cy="1980000"/>
          </a:xfrm>
          <a:prstGeom prst="rect">
            <a:avLst/>
          </a:prstGeom>
          <a:ln w="0">
            <a:noFill/>
          </a:ln>
        </p:spPr>
      </p:pic>
      <p:pic>
        <p:nvPicPr>
          <p:cNvPr id="179" name="Imagen 178"/>
          <p:cNvPicPr/>
          <p:nvPr/>
        </p:nvPicPr>
        <p:blipFill>
          <a:blip r:embed="rId4"/>
          <a:stretch/>
        </p:blipFill>
        <p:spPr>
          <a:xfrm>
            <a:off x="7676640" y="1359360"/>
            <a:ext cx="3663360" cy="2060640"/>
          </a:xfrm>
          <a:prstGeom prst="rect">
            <a:avLst/>
          </a:prstGeom>
          <a:ln w="0">
            <a:noFill/>
          </a:ln>
        </p:spPr>
      </p:pic>
      <p:pic>
        <p:nvPicPr>
          <p:cNvPr id="180" name="Imagen 179"/>
          <p:cNvPicPr/>
          <p:nvPr/>
        </p:nvPicPr>
        <p:blipFill>
          <a:blip r:embed="rId5"/>
          <a:stretch/>
        </p:blipFill>
        <p:spPr>
          <a:xfrm>
            <a:off x="8202960" y="3780000"/>
            <a:ext cx="2273040" cy="224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/>
      <p:bldP spid="175" grpId="0"/>
      <p:bldP spid="1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UBICACIÓN</a:t>
            </a:r>
            <a:br>
              <a:rPr sz="3600"/>
            </a:b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GEOGRÁFICA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3869280" y="4500000"/>
            <a:ext cx="7830720" cy="198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Inglaterra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es una parte constituyente del Reino Unido y se encuentra ubicada en la isla de Gran Bretaña, al noroeste de Europa. Limita al norte con Escocia, al oeste con el mar de Irlanda y el océano Atlántico, y al este con el mar del Norte. Su capital es Londres.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07" name="Imagen 4"/>
          <p:cNvPicPr/>
          <p:nvPr/>
        </p:nvPicPr>
        <p:blipFill>
          <a:blip r:embed="rId2"/>
          <a:stretch/>
        </p:blipFill>
        <p:spPr>
          <a:xfrm>
            <a:off x="5112000" y="900000"/>
            <a:ext cx="5363280" cy="34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5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POBLACIÓN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3869280" y="4824000"/>
            <a:ext cx="7314840" cy="148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1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Inglaterra</a:t>
            </a:r>
            <a:r>
              <a:rPr lang="es-MX" sz="2000" b="0" strike="noStrike" spc="-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tiene una población de aproximadamente 56,5 millones de habitantes, lo que representa alrededor del 84% de la población total del Reino Unido. La densidad de población es de aproximadamente 432 habitantes por kilómetro cuadrado.</a:t>
            </a:r>
            <a:endParaRPr lang="en-US" sz="2000" b="0" strike="noStrike" spc="-1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10" name="Imagen 109"/>
          <p:cNvPicPr/>
          <p:nvPr/>
        </p:nvPicPr>
        <p:blipFill>
          <a:blip r:embed="rId2"/>
          <a:stretch/>
        </p:blipFill>
        <p:spPr>
          <a:xfrm>
            <a:off x="4089600" y="792000"/>
            <a:ext cx="7394400" cy="38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316152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PROBLEMÁTICAS</a:t>
            </a:r>
            <a:br>
              <a:rPr sz="3200"/>
            </a:b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AMBIENTALES</a:t>
            </a:r>
            <a:endParaRPr lang="en-US" sz="32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3780000" y="540000"/>
            <a:ext cx="7920000" cy="576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75956" lnSpcReduction="20000"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Inglaterra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enfrenta varios problemas ambientales significativos. Algunos de los más destacados incluyen: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aire: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La contaminación del aire es una de las principales causas de muerte en Inglaterra, responsable del 10% de todas las muertes. Las partículas finas y los gases nocivos en el aire pueden causar enfermedades cardíacas y pulmonares, accidentes cerebrovasculares, diabetes, obesidad y demencia.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Cambio climático: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El cambio climático está afectando la biodiversidad y los ecosistemas en Inglaterra. El aumento de las temperaturas y la alteración de los patrones climáticos están provocando la pérdida de hábitats y la extinción de especies.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agua: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Los ríos y aguas costeras de Inglaterra están contaminados con aguas residuales sin tratar y escorrentías agrícolas (se refi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ere al agua que proviene de la precipitación, el riego u otras fuentes que fluyen sobre la tierra de cultivo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). Esto puede afectar la salud humana y dañar la vida acuática.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Basura y residuos: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La basura y los residuos son un problema significativo en Inglaterra. El país genera grandes cantidades de residuos y la gestión de estos residuos es un desafío importante.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Contaminación del suelo: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La contaminación del suelo es un problema persistente en algunas áreas de Inglaterra, especialmente en zonas industriales y mineras.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-182880" algn="just" defTabSz="914400">
              <a:lnSpc>
                <a:spcPct val="90000"/>
              </a:lnSpc>
              <a:spcBef>
                <a:spcPts val="1199"/>
              </a:spcBef>
              <a:buClr>
                <a:srgbClr val="40BAD2"/>
              </a:buClr>
              <a:buFont typeface="Wingdings 2" charset="2"/>
              <a:buChar char=""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Pérdida de biodiversidad: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 Inglaterra está experimentando una pérdida significativa de biodiversidad debido a la destrucción de hábitats, la contaminación y el cambio climático. Algunas especies están en peligro de extinción, y el país se encuentra entre los que más han perdido biodiversidad a nivel global.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El gobierno y las organizaciones ambientales están trabajando para abordar estos problemas y promover la sostenibilidad y la conservación del medio ambiente en Inglaterra. Algunos esfuerzos incluyen la implementación de políticas para reducir las emisiones de gases de efecto invernadero, mejorar la calidad del aire y del agua, y proteger la biodiversidad.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n 112"/>
          <p:cNvPicPr/>
          <p:nvPr/>
        </p:nvPicPr>
        <p:blipFill>
          <a:blip r:embed="rId2"/>
          <a:stretch/>
        </p:blipFill>
        <p:spPr>
          <a:xfrm>
            <a:off x="3869280" y="1260000"/>
            <a:ext cx="3412440" cy="2024640"/>
          </a:xfrm>
          <a:prstGeom prst="rect">
            <a:avLst/>
          </a:prstGeom>
          <a:ln w="0">
            <a:noFill/>
          </a:ln>
        </p:spPr>
      </p:pic>
      <p:sp>
        <p:nvSpPr>
          <p:cNvPr id="114" name="CuadroTexto 113"/>
          <p:cNvSpPr txBox="1"/>
          <p:nvPr/>
        </p:nvSpPr>
        <p:spPr>
          <a:xfrm>
            <a:off x="4500000" y="864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Aire contaminado</a:t>
            </a:r>
          </a:p>
        </p:txBody>
      </p:sp>
      <p:sp>
        <p:nvSpPr>
          <p:cNvPr id="115" name="CuadroTexto 114"/>
          <p:cNvSpPr txBox="1"/>
          <p:nvPr/>
        </p:nvSpPr>
        <p:spPr>
          <a:xfrm>
            <a:off x="8295120" y="80928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Aguas contaminadas</a:t>
            </a:r>
          </a:p>
        </p:txBody>
      </p:sp>
      <p:pic>
        <p:nvPicPr>
          <p:cNvPr id="116" name="Imagen 115"/>
          <p:cNvPicPr/>
          <p:nvPr/>
        </p:nvPicPr>
        <p:blipFill>
          <a:blip r:embed="rId3"/>
          <a:stretch/>
        </p:blipFill>
        <p:spPr>
          <a:xfrm>
            <a:off x="8100000" y="1260000"/>
            <a:ext cx="2520000" cy="2025000"/>
          </a:xfrm>
          <a:prstGeom prst="rect">
            <a:avLst/>
          </a:prstGeom>
          <a:ln w="0">
            <a:noFill/>
          </a:ln>
        </p:spPr>
      </p:pic>
      <p:pic>
        <p:nvPicPr>
          <p:cNvPr id="117" name="Imagen 116"/>
          <p:cNvPicPr/>
          <p:nvPr/>
        </p:nvPicPr>
        <p:blipFill>
          <a:blip r:embed="rId4"/>
          <a:stretch/>
        </p:blipFill>
        <p:spPr>
          <a:xfrm>
            <a:off x="3869280" y="4045680"/>
            <a:ext cx="3330720" cy="2005200"/>
          </a:xfrm>
          <a:prstGeom prst="rect">
            <a:avLst/>
          </a:prstGeom>
          <a:ln w="0">
            <a:noFill/>
          </a:ln>
        </p:spPr>
      </p:pic>
      <p:sp>
        <p:nvSpPr>
          <p:cNvPr id="118" name="CuadroTexto 117"/>
          <p:cNvSpPr txBox="1"/>
          <p:nvPr/>
        </p:nvSpPr>
        <p:spPr>
          <a:xfrm>
            <a:off x="4140000" y="3600000"/>
            <a:ext cx="28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>
                <a:solidFill>
                  <a:srgbClr val="000000"/>
                </a:solidFill>
                <a:latin typeface="Arial"/>
              </a:rPr>
              <a:t>Residuos contaminantes</a:t>
            </a:r>
          </a:p>
        </p:txBody>
      </p:sp>
      <p:pic>
        <p:nvPicPr>
          <p:cNvPr id="119" name="Imagen 118"/>
          <p:cNvPicPr/>
          <p:nvPr/>
        </p:nvPicPr>
        <p:blipFill>
          <a:blip r:embed="rId5"/>
          <a:stretch/>
        </p:blipFill>
        <p:spPr>
          <a:xfrm>
            <a:off x="7514640" y="3805920"/>
            <a:ext cx="3420000" cy="2238480"/>
          </a:xfrm>
          <a:prstGeom prst="rect">
            <a:avLst/>
          </a:prstGeom>
          <a:ln w="0">
            <a:noFill/>
          </a:ln>
        </p:spPr>
      </p:pic>
      <p:sp>
        <p:nvSpPr>
          <p:cNvPr id="120" name="CuadroTexto 119"/>
          <p:cNvSpPr txBox="1"/>
          <p:nvPr/>
        </p:nvSpPr>
        <p:spPr>
          <a:xfrm>
            <a:off x="8100000" y="3514320"/>
            <a:ext cx="288000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MX" sz="1800" b="0" strike="noStrike" spc="-1" dirty="0">
                <a:solidFill>
                  <a:srgbClr val="000000"/>
                </a:solidFill>
                <a:latin typeface="Arial"/>
              </a:rPr>
              <a:t>Cambio climático</a:t>
            </a:r>
          </a:p>
        </p:txBody>
      </p:sp>
      <p:sp>
        <p:nvSpPr>
          <p:cNvPr id="121" name="CuadroTexto 120"/>
          <p:cNvSpPr txBox="1"/>
          <p:nvPr/>
        </p:nvSpPr>
        <p:spPr>
          <a:xfrm>
            <a:off x="182160" y="2843640"/>
            <a:ext cx="3060000" cy="10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s-MX" sz="3200" b="0" strike="noStrike" spc="-60">
                <a:solidFill>
                  <a:srgbClr val="FFFFFF"/>
                </a:solidFill>
                <a:latin typeface="Corbel"/>
              </a:rPr>
              <a:t>IMÁGENES DE PROBLEMÁTICAS AMBIENTALES</a:t>
            </a:r>
            <a:endParaRPr lang="es-MX" sz="3200" b="0" strike="noStrike" spc="-60">
              <a:solidFill>
                <a:srgbClr val="FFFFFF"/>
              </a:solidFill>
              <a:latin typeface="Corbel"/>
              <a:ea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8" grpId="0"/>
      <p:bldP spid="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CANADÁ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pic>
        <p:nvPicPr>
          <p:cNvPr id="123" name="Marcador de contenido 4"/>
          <p:cNvPicPr/>
          <p:nvPr/>
        </p:nvPicPr>
        <p:blipFill>
          <a:blip r:embed="rId2"/>
          <a:stretch/>
        </p:blipFill>
        <p:spPr>
          <a:xfrm>
            <a:off x="3868560" y="985680"/>
            <a:ext cx="7314840" cy="487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UBICACIÓN </a:t>
            </a:r>
            <a:br>
              <a:rPr sz="3600"/>
            </a:b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GEOGRÁFICA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3845160" y="4968000"/>
            <a:ext cx="7854840" cy="144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182880" indent="0" algn="just" defTabSz="914400">
              <a:lnSpc>
                <a:spcPct val="90000"/>
              </a:lnSpc>
              <a:spcBef>
                <a:spcPts val="1199"/>
              </a:spcBef>
              <a:buNone/>
            </a:pPr>
            <a:r>
              <a:rPr lang="es-MX" sz="2000" b="1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Canadá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se encuentra en América del Norte,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tiene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una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superficie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de 9.984.670 Km2 </a:t>
            </a:r>
            <a:r>
              <a:rPr lang="es-MX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</a:rPr>
              <a:t>y es el segundo país más grande del mundo por extensión territorial.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26" name="Imagen 125"/>
          <p:cNvPicPr/>
          <p:nvPr/>
        </p:nvPicPr>
        <p:blipFill>
          <a:blip r:embed="rId2"/>
          <a:stretch/>
        </p:blipFill>
        <p:spPr>
          <a:xfrm>
            <a:off x="3960000" y="720000"/>
            <a:ext cx="7425360" cy="396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960" cy="460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MX" sz="3600" b="0" strike="noStrike" spc="-60">
                <a:solidFill>
                  <a:srgbClr val="FFFFFF"/>
                </a:solidFill>
                <a:latin typeface="Corbel"/>
              </a:rPr>
              <a:t>POBLACIÓN</a:t>
            </a:r>
            <a:endParaRPr lang="en-US" sz="3600" b="0" strike="noStrike" spc="-1">
              <a:solidFill>
                <a:schemeClr val="dk1"/>
              </a:solidFill>
              <a:latin typeface="Corbe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3780000" y="5040000"/>
            <a:ext cx="7830720" cy="162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just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lang="en-US" sz="2000" b="1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Canadá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, con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una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 población de 41.651.653 personas, se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encuentra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en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la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posición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37 de la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tabla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de población,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compuesta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por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196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países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y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mantiene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una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muy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baja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densidad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de población, 4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habitantes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por</a:t>
            </a:r>
            <a:r>
              <a:rPr lang="en-US" sz="2000" b="0" strike="noStrike" spc="-1" dirty="0">
                <a:solidFill>
                  <a:schemeClr val="dk1">
                    <a:lumMod val="65000"/>
                    <a:lumOff val="35000"/>
                  </a:schemeClr>
                </a:solidFill>
                <a:latin typeface="Corbel"/>
                <a:ea typeface="Microsoft YaHei"/>
              </a:rPr>
              <a:t> Km2. Su capital es Ottawa.</a:t>
            </a: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  <a:p>
            <a:pPr indent="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None/>
            </a:pPr>
            <a:endParaRPr lang="en-US" sz="2000" b="0" strike="noStrike" spc="-1" dirty="0">
              <a:solidFill>
                <a:schemeClr val="dk1">
                  <a:lumMod val="65000"/>
                  <a:lumOff val="35000"/>
                </a:schemeClr>
              </a:solidFill>
              <a:latin typeface="Corbel"/>
            </a:endParaRPr>
          </a:p>
        </p:txBody>
      </p:sp>
      <p:pic>
        <p:nvPicPr>
          <p:cNvPr id="129" name="Imagen 128"/>
          <p:cNvPicPr/>
          <p:nvPr/>
        </p:nvPicPr>
        <p:blipFill>
          <a:blip r:embed="rId2"/>
          <a:stretch/>
        </p:blipFill>
        <p:spPr>
          <a:xfrm>
            <a:off x="4788000" y="864000"/>
            <a:ext cx="5669280" cy="37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</p:bldLst>
  </p:timing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</a:schemeClr>
        </a:solidFill>
      </a:fillStyleLst>
      <a:lnStyleLst>
        <a:ln w="9525" cap="flat" cmpd="sng" algn="ctr">
          <a:prstDash val="solid"/>
        </a:ln>
        <a:ln w="10795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48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tint val="98000"/>
                <a:shade val="8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264</TotalTime>
  <Words>1450</Words>
  <Application>Microsoft Office PowerPoint</Application>
  <PresentationFormat>Panorámica</PresentationFormat>
  <Paragraphs>81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diapositiva</vt:lpstr>
      </vt:variant>
      <vt:variant>
        <vt:i4>21</vt:i4>
      </vt:variant>
    </vt:vector>
  </HeadingPairs>
  <TitlesOfParts>
    <vt:vector size="33" baseType="lpstr">
      <vt:lpstr>Marco</vt:lpstr>
      <vt:lpstr>Marco</vt:lpstr>
      <vt:lpstr>Marco</vt:lpstr>
      <vt:lpstr>Marco</vt:lpstr>
      <vt:lpstr>Marco</vt:lpstr>
      <vt:lpstr>Marco</vt:lpstr>
      <vt:lpstr>Marco</vt:lpstr>
      <vt:lpstr>Marco</vt:lpstr>
      <vt:lpstr>Marco</vt:lpstr>
      <vt:lpstr>Marco</vt:lpstr>
      <vt:lpstr>Marco</vt:lpstr>
      <vt:lpstr>Marco</vt:lpstr>
      <vt:lpstr>El       MUNDO                   NOS NECESITA.</vt:lpstr>
      <vt:lpstr>INGLATERRA</vt:lpstr>
      <vt:lpstr>UBICACIÓN GEOGRÁFICA</vt:lpstr>
      <vt:lpstr>POBLACIÓN</vt:lpstr>
      <vt:lpstr>PROBLEMÁTICAS AMBIENTALES</vt:lpstr>
      <vt:lpstr>Presentación de PowerPoint</vt:lpstr>
      <vt:lpstr>CANADÁ</vt:lpstr>
      <vt:lpstr>UBICACIÓN  GEOGRÁFICA</vt:lpstr>
      <vt:lpstr>POBLACIÓN</vt:lpstr>
      <vt:lpstr>PROBLEMÁTICAS AMBIENTALES</vt:lpstr>
      <vt:lpstr>Presentación de PowerPoint</vt:lpstr>
      <vt:lpstr>JAPÓN</vt:lpstr>
      <vt:lpstr>UBICACIÓN</vt:lpstr>
      <vt:lpstr>POBLACIÓN</vt:lpstr>
      <vt:lpstr>PROBLEMÁTICAS AMBIENTALES</vt:lpstr>
      <vt:lpstr>Presentación de PowerPoint</vt:lpstr>
      <vt:lpstr>NIGERIA</vt:lpstr>
      <vt:lpstr>UBICACIÓN  GEOGRÁFICA</vt:lpstr>
      <vt:lpstr>POBLACIÓN</vt:lpstr>
      <vt:lpstr>PROBLEMÁTICAS AMBIENTALES</vt:lpstr>
      <vt:lpstr>IMÁGENES DE PROBLEMÁTICAS AMBIENTALES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      MUNDO                   NOS NECESITA.</dc:title>
  <dc:subject/>
  <dc:creator>Marcelo Roldan</dc:creator>
  <dc:description/>
  <cp:lastModifiedBy>Marcelo Roldan</cp:lastModifiedBy>
  <cp:revision>31</cp:revision>
  <dcterms:created xsi:type="dcterms:W3CDTF">2025-11-13T19:20:21Z</dcterms:created>
  <dcterms:modified xsi:type="dcterms:W3CDTF">2025-11-14T22:41:23Z</dcterms:modified>
  <dc:language>es-MX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17</vt:i4>
  </property>
</Properties>
</file>