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B9424-82D5-7615-C415-3FF25B0F5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298" y="473971"/>
            <a:ext cx="11558822" cy="668422"/>
          </a:xfrm>
        </p:spPr>
        <p:txBody>
          <a:bodyPr/>
          <a:lstStyle/>
          <a:p>
            <a:r>
              <a:rPr lang="es-US" sz="4000" b="1" i="1" u="sng" dirty="0">
                <a:solidFill>
                  <a:schemeClr val="tx1"/>
                </a:solidFill>
              </a:rPr>
              <a:t>“PROTEGIENDO NUESTRAS ÁREAS NATURALES”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C87925-5A57-3874-B436-A74700980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654" y="2284783"/>
            <a:ext cx="7996747" cy="4411579"/>
          </a:xfrm>
        </p:spPr>
        <p:txBody>
          <a:bodyPr>
            <a:noAutofit/>
          </a:bodyPr>
          <a:lstStyle/>
          <a:p>
            <a:pPr algn="l"/>
            <a:r>
              <a:rPr lang="es-US" sz="2800" b="1" i="1" dirty="0">
                <a:solidFill>
                  <a:schemeClr val="tx1"/>
                </a:solidFill>
              </a:rPr>
              <a:t>CURSO: </a:t>
            </a:r>
            <a:r>
              <a:rPr lang="es-US" sz="2800" b="1" dirty="0">
                <a:solidFill>
                  <a:srgbClr val="FF0000"/>
                </a:solidFill>
              </a:rPr>
              <a:t>2 “b”</a:t>
            </a:r>
          </a:p>
          <a:p>
            <a:pPr algn="l"/>
            <a:r>
              <a:rPr lang="es-US" sz="2800" b="1" i="1" dirty="0">
                <a:solidFill>
                  <a:srgbClr val="FF0000"/>
                </a:solidFill>
              </a:rPr>
              <a:t> </a:t>
            </a:r>
          </a:p>
          <a:p>
            <a:pPr algn="l"/>
            <a:r>
              <a:rPr lang="es-US" sz="2800" b="1" i="1" dirty="0">
                <a:solidFill>
                  <a:schemeClr val="tx1"/>
                </a:solidFill>
              </a:rPr>
              <a:t>ALUMNOS: </a:t>
            </a:r>
            <a:r>
              <a:rPr lang="es-US" sz="2800" b="1" i="1" dirty="0">
                <a:solidFill>
                  <a:srgbClr val="FF0000"/>
                </a:solidFill>
              </a:rPr>
              <a:t>Jeremías </a:t>
            </a:r>
            <a:r>
              <a:rPr lang="es-US" sz="2800" b="1" i="1" dirty="0" err="1">
                <a:solidFill>
                  <a:srgbClr val="FF0000"/>
                </a:solidFill>
              </a:rPr>
              <a:t>Borrás</a:t>
            </a:r>
            <a:r>
              <a:rPr lang="es-US" sz="2800" b="1" i="1" dirty="0">
                <a:solidFill>
                  <a:srgbClr val="FF0000"/>
                </a:solidFill>
              </a:rPr>
              <a:t>, </a:t>
            </a:r>
            <a:r>
              <a:rPr lang="es-US" sz="2800" b="1" i="1" dirty="0" err="1">
                <a:solidFill>
                  <a:srgbClr val="FF0000"/>
                </a:solidFill>
              </a:rPr>
              <a:t>Santino</a:t>
            </a:r>
            <a:r>
              <a:rPr lang="es-US" sz="2800" b="1" i="1" dirty="0">
                <a:solidFill>
                  <a:srgbClr val="FF0000"/>
                </a:solidFill>
              </a:rPr>
              <a:t> Carrizo, Mateo Olmedo, Martino Bustos.</a:t>
            </a:r>
          </a:p>
          <a:p>
            <a:pPr algn="l"/>
            <a:r>
              <a:rPr lang="es-US" sz="2800" b="1" i="1" dirty="0">
                <a:solidFill>
                  <a:schemeClr val="tx1"/>
                </a:solidFill>
              </a:rPr>
              <a:t>  </a:t>
            </a:r>
          </a:p>
          <a:p>
            <a:pPr algn="l"/>
            <a:r>
              <a:rPr lang="es-US" sz="2800" b="1" i="1" dirty="0">
                <a:solidFill>
                  <a:schemeClr val="tx1"/>
                </a:solidFill>
              </a:rPr>
              <a:t>MATERIA: </a:t>
            </a:r>
            <a:r>
              <a:rPr lang="es-US" sz="2800" b="1" i="1" dirty="0">
                <a:solidFill>
                  <a:srgbClr val="FF0000"/>
                </a:solidFill>
              </a:rPr>
              <a:t>Geografía.</a:t>
            </a:r>
          </a:p>
        </p:txBody>
      </p:sp>
    </p:spTree>
    <p:extLst>
      <p:ext uri="{BB962C8B-B14F-4D97-AF65-F5344CB8AC3E}">
        <p14:creationId xmlns:p14="http://schemas.microsoft.com/office/powerpoint/2010/main" val="40326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A9D5DB-2619-9302-7616-D79DED439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599"/>
            <a:ext cx="7781231" cy="666478"/>
          </a:xfrm>
        </p:spPr>
        <p:txBody>
          <a:bodyPr>
            <a:noAutofit/>
          </a:bodyPr>
          <a:lstStyle/>
          <a:p>
            <a:r>
              <a:rPr lang="es-US" b="1" i="1" u="sng" dirty="0">
                <a:solidFill>
                  <a:srgbClr val="FF0000"/>
                </a:solidFill>
              </a:rPr>
              <a:t>CARACTERIZAR AREAS PROTEGIDAS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3255A2-D6C7-2695-CB80-1B8324426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09761"/>
            <a:ext cx="9689269" cy="30018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000" b="1" dirty="0">
                <a:solidFill>
                  <a:schemeClr val="tx1"/>
                </a:solidFill>
              </a:rPr>
              <a:t> En Argentina, una de las áreas naturales protegidas más importantes es el Parque Nacional Iguazú, ubicado en Misiones. Este parque conserva la Selva Paranaense y alberga a las famosas Cataratas del </a:t>
            </a:r>
            <a:r>
              <a:rPr lang="es-US" sz="2000" b="1" dirty="0" err="1">
                <a:solidFill>
                  <a:schemeClr val="tx1"/>
                </a:solidFill>
              </a:rPr>
              <a:t>lguazú</a:t>
            </a:r>
            <a:r>
              <a:rPr lang="es-US" sz="2000" b="1" dirty="0">
                <a:solidFill>
                  <a:schemeClr val="tx1"/>
                </a:solidFill>
              </a:rPr>
              <a:t>, además de una enorme biodiversidad donde destacan especies como el yaguareté, el tapir y cientos de aves. </a:t>
            </a:r>
          </a:p>
          <a:p>
            <a:pPr marL="0" indent="0">
              <a:buNone/>
            </a:pPr>
            <a:r>
              <a:rPr lang="es-US" sz="2000" b="1" dirty="0">
                <a:solidFill>
                  <a:schemeClr val="tx1"/>
                </a:solidFill>
              </a:rPr>
              <a:t>También se destaca el Parque Nacional Los Glaciares, en Santa Cruz, conocido por sus enormes masas de hielo, entre ellas el Glaciar Perito Moreno. Este parque protege ecosistemas fríos y montañosos donde habitan especies como el huemul y el cóndor andino.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2BBA2DC-50F8-D743-E723-1AAF57A0C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291" y="4411579"/>
            <a:ext cx="3643017" cy="233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36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8AF91-612D-E486-C400-A4D857F3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15968" cy="630018"/>
          </a:xfrm>
        </p:spPr>
        <p:txBody>
          <a:bodyPr>
            <a:normAutofit fontScale="90000"/>
          </a:bodyPr>
          <a:lstStyle/>
          <a:p>
            <a:r>
              <a:rPr lang="es-US" b="1" u="sng" dirty="0">
                <a:solidFill>
                  <a:srgbClr val="FF0000"/>
                </a:solidFill>
              </a:rPr>
              <a:t>¿QUÉ ES UNA PROBLEMÁTICA AMBIENTAL?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3DFE26-5512-0124-6E9A-2E310BD12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61149"/>
            <a:ext cx="9664963" cy="5092152"/>
          </a:xfrm>
        </p:spPr>
        <p:txBody>
          <a:bodyPr>
            <a:normAutofit/>
          </a:bodyPr>
          <a:lstStyle/>
          <a:p>
            <a:r>
              <a:rPr lang="es-US" sz="2800" b="1" dirty="0"/>
              <a:t>Una </a:t>
            </a:r>
            <a:r>
              <a:rPr lang="es-US" sz="2800" b="1" dirty="0">
                <a:solidFill>
                  <a:srgbClr val="FF0000"/>
                </a:solidFill>
              </a:rPr>
              <a:t>problemática ambiental </a:t>
            </a:r>
            <a:r>
              <a:rPr lang="es-US" sz="2800" b="1" dirty="0"/>
              <a:t>es un tema o situación que afecta negativamente al medio ambiente y puede tener consecuencias perjudiciales para la salud humana, la biodiversidad y el planeta en general.</a:t>
            </a:r>
          </a:p>
          <a:p>
            <a:endParaRPr lang="es-US" sz="2800" b="1" dirty="0"/>
          </a:p>
          <a:p>
            <a:r>
              <a:rPr lang="es-US" sz="2800" b="1" dirty="0"/>
              <a:t> Algunos ejemplos son la contaminación del aire y del agua, la deforestación, el cambio climático, la pérdida de biodiversidad, entre otros.</a:t>
            </a:r>
          </a:p>
        </p:txBody>
      </p:sp>
    </p:spTree>
    <p:extLst>
      <p:ext uri="{BB962C8B-B14F-4D97-AF65-F5344CB8AC3E}">
        <p14:creationId xmlns:p14="http://schemas.microsoft.com/office/powerpoint/2010/main" val="1051380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9B4A9-B6B1-80C9-3AAA-804983D4E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1"/>
            <a:ext cx="9652810" cy="666476"/>
          </a:xfrm>
        </p:spPr>
        <p:txBody>
          <a:bodyPr/>
          <a:lstStyle/>
          <a:p>
            <a:r>
              <a:rPr lang="es-US" b="1" u="sng" dirty="0">
                <a:solidFill>
                  <a:srgbClr val="FF0000"/>
                </a:solidFill>
              </a:rPr>
              <a:t>TIPOS DE PROBLEMÁTICAS AMBIENTALES: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4A2B0C-BCEE-2B31-36B9-DBE6133D4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6076"/>
            <a:ext cx="10005250" cy="5390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S" dirty="0"/>
              <a:t>  </a:t>
            </a:r>
            <a:r>
              <a:rPr lang="es-US" b="1" dirty="0">
                <a:solidFill>
                  <a:srgbClr val="FF0000"/>
                </a:solidFill>
              </a:rPr>
              <a:t>Contaminación</a:t>
            </a:r>
            <a:r>
              <a:rPr lang="es-US" b="1" dirty="0"/>
              <a:t>: del aire, agua y suelo por industrias, autos, basura y productos químicos.
</a:t>
            </a:r>
          </a:p>
          <a:p>
            <a:pPr marL="0" indent="0">
              <a:buNone/>
            </a:pPr>
            <a:r>
              <a:rPr lang="es-US" b="1" dirty="0">
                <a:solidFill>
                  <a:srgbClr val="FF0000"/>
                </a:solidFill>
              </a:rPr>
              <a:t>Deforestación</a:t>
            </a:r>
            <a:r>
              <a:rPr lang="es-US" b="1" dirty="0"/>
              <a:t>: tala de bosques para agricultura, ganadería o urbanización.
 </a:t>
            </a:r>
          </a:p>
          <a:p>
            <a:pPr marL="0" indent="0">
              <a:buNone/>
            </a:pPr>
            <a:r>
              <a:rPr lang="es-US" b="1" dirty="0">
                <a:solidFill>
                  <a:srgbClr val="FF0000"/>
                </a:solidFill>
              </a:rPr>
              <a:t>Cambio climático</a:t>
            </a:r>
            <a:r>
              <a:rPr lang="es-US" b="1" dirty="0"/>
              <a:t>: aumento de la temperatura global por gases de efecto invernadero.
 </a:t>
            </a:r>
          </a:p>
          <a:p>
            <a:pPr marL="0" indent="0">
              <a:buNone/>
            </a:pPr>
            <a:r>
              <a:rPr lang="es-US" b="1" dirty="0">
                <a:solidFill>
                  <a:srgbClr val="FF0000"/>
                </a:solidFill>
              </a:rPr>
              <a:t>Pérdida de biodiversidad</a:t>
            </a:r>
            <a:r>
              <a:rPr lang="es-US" b="1" dirty="0"/>
              <a:t>: desaparición de animales y plantas por caza, contaminación o destrucción de habitats.
</a:t>
            </a:r>
          </a:p>
          <a:p>
            <a:pPr marL="0" indent="0">
              <a:buNone/>
            </a:pPr>
            <a:r>
              <a:rPr lang="es-US" b="1" dirty="0">
                <a:solidFill>
                  <a:srgbClr val="FF0000"/>
                </a:solidFill>
              </a:rPr>
              <a:t>Desertificación</a:t>
            </a:r>
            <a:r>
              <a:rPr lang="es-US" b="1" dirty="0"/>
              <a:t>: tierras fértiles que se degradan y se convierten en desiertos.
</a:t>
            </a:r>
          </a:p>
          <a:p>
            <a:pPr marL="0" indent="0">
              <a:buNone/>
            </a:pPr>
            <a:r>
              <a:rPr lang="es-US" b="1" dirty="0">
                <a:solidFill>
                  <a:srgbClr val="FF0000"/>
                </a:solidFill>
              </a:rPr>
              <a:t>Sobreexplotación de recursos naturales</a:t>
            </a:r>
            <a:r>
              <a:rPr lang="es-US" b="1" dirty="0"/>
              <a:t>: uso excesivo del agua, madera, pesca y minerales.
 </a:t>
            </a:r>
          </a:p>
          <a:p>
            <a:pPr marL="0" indent="0">
              <a:buNone/>
            </a:pPr>
            <a:r>
              <a:rPr lang="es-US" b="1" dirty="0">
                <a:solidFill>
                  <a:srgbClr val="FF0000"/>
                </a:solidFill>
              </a:rPr>
              <a:t>Mala gestión de residuos</a:t>
            </a:r>
            <a:r>
              <a:rPr lang="es-US" b="1" dirty="0"/>
              <a:t>: acumulación de basura y plásticos que dañan los ecosistemas.</a:t>
            </a:r>
          </a:p>
        </p:txBody>
      </p:sp>
    </p:spTree>
    <p:extLst>
      <p:ext uri="{BB962C8B-B14F-4D97-AF65-F5344CB8AC3E}">
        <p14:creationId xmlns:p14="http://schemas.microsoft.com/office/powerpoint/2010/main" val="206771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6B6A0-6F0E-0711-8E2D-520D5EB8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609601"/>
            <a:ext cx="2275872" cy="532792"/>
          </a:xfrm>
        </p:spPr>
        <p:txBody>
          <a:bodyPr>
            <a:normAutofit fontScale="90000"/>
          </a:bodyPr>
          <a:lstStyle/>
          <a:p>
            <a:r>
              <a:rPr lang="es-US" b="1" i="1" u="sng" dirty="0">
                <a:solidFill>
                  <a:srgbClr val="FF0000"/>
                </a:solidFill>
              </a:rPr>
              <a:t>IMÁGENES: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5C11A01-62D5-685A-8B20-982A11A05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53" y="1600562"/>
            <a:ext cx="3533571" cy="528129"/>
          </a:xfrm>
        </p:spPr>
        <p:txBody>
          <a:bodyPr>
            <a:normAutofit fontScale="90000"/>
          </a:bodyPr>
          <a:lstStyle/>
          <a:p>
            <a:r>
              <a:rPr lang="es-US" b="1" i="1" dirty="0">
                <a:solidFill>
                  <a:schemeClr val="tx1"/>
                </a:solidFill>
              </a:rPr>
              <a:t>CONTAMINACIÓN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976C8E-51E4-1DF7-6485-BE569A415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53" y="2736878"/>
            <a:ext cx="3774076" cy="252056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A74F54F7-E33D-94FD-25CA-7EA607FDF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4489" y="1600562"/>
            <a:ext cx="3347341" cy="528129"/>
          </a:xfrm>
        </p:spPr>
        <p:txBody>
          <a:bodyPr>
            <a:normAutofit fontScale="90000"/>
          </a:bodyPr>
          <a:lstStyle/>
          <a:p>
            <a:r>
              <a:rPr lang="es-US" b="1" i="1" dirty="0">
                <a:solidFill>
                  <a:schemeClr val="tx1"/>
                </a:solidFill>
              </a:rPr>
              <a:t>DEFORESTACIÓN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4A803F5-99A1-F20C-10E0-CDEAA545D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01" y="2736878"/>
            <a:ext cx="3655604" cy="2490783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2AF1493-2D63-1C8A-15A4-2F299188E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801" y="1335965"/>
            <a:ext cx="4105424" cy="980253"/>
          </a:xfrm>
        </p:spPr>
        <p:txBody>
          <a:bodyPr>
            <a:normAutofit fontScale="90000"/>
          </a:bodyPr>
          <a:lstStyle/>
          <a:p>
            <a:r>
              <a:rPr lang="es-US" b="1" i="1" dirty="0">
                <a:solidFill>
                  <a:schemeClr val="tx1"/>
                </a:solidFill>
              </a:rPr>
              <a:t>SOBREEXPLOTACIÓN DE RECURSOS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B19018D-0986-A6FF-6B1E-232CFA1BF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3178" y="2789604"/>
            <a:ext cx="3996047" cy="244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2F7F39-15CD-F266-FA2A-CAA7B89EC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i="1" u="sng" dirty="0">
                <a:solidFill>
                  <a:srgbClr val="FF0000"/>
                </a:solidFill>
              </a:rPr>
              <a:t>PROBLEMÁTICAS AMBIENTALES EN AMÉRICA LATINA Y ARGENTINA.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E211FF-9EEF-CA48-CF2A-C6C5AA492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1930400"/>
            <a:ext cx="9677117" cy="2323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S" sz="2400" b="1" dirty="0"/>
              <a:t> América Latina enfrenta graves desafíos ambientales debido al crecimiento urbano, la minería, la agricultura intensiva y la tala de bosques. Entre las problemáticas más importantes se encuentran la contaminación de ríos, la deforestación en la Amazonía, la pérdida de especies y el manejo ineficiente de los residuos.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81EB4-1A43-37D0-BB67-7CBE3149A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861" y="4462852"/>
            <a:ext cx="3934807" cy="22230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4F58B8-3D73-9EB6-0CCC-71522BABD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721" y="4462852"/>
            <a:ext cx="3885281" cy="222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40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D1D12-6369-BF44-8129-49112069B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b="1" i="1" u="sng" dirty="0">
                <a:solidFill>
                  <a:srgbClr val="FF0000"/>
                </a:solidFill>
              </a:rPr>
              <a:t>PROBLEMÁTICAS AMBIENTALES EN AMÉRICA LATINA Y ARGENTINA: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9A096E-C4B8-CA87-76E8-C520EE1E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2"/>
            <a:ext cx="9774341" cy="2420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S" sz="2400" b="1" dirty="0">
                <a:solidFill>
                  <a:schemeClr val="tx1"/>
                </a:solidFill>
              </a:rPr>
              <a:t> En Argentina, algunos problemas destacados son la contaminación del Riachuelo, los incendios forestales en Córdoba y el Delta del Paraná, la deforestación en el norte del país y la contaminación del aire en zonas industriales. Estos problemas afectan tanto a la
naturaleza como a las poblaciones que viven cerca de las áreas dañadas.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E8A66F3-471F-A52A-8F35-60BB7D3D1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827" y="4095598"/>
            <a:ext cx="4190393" cy="26022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190D82-A813-8342-9F44-999C94452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273" y="4095598"/>
            <a:ext cx="4004508" cy="263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3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37AC0E-AC17-7CEA-33B5-FAA16071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S" sz="3200" b="1" i="1" u="sng" dirty="0">
                <a:solidFill>
                  <a:srgbClr val="FF0000"/>
                </a:solidFill>
              </a:rPr>
              <a:t>RELACIÓN ENTRE RECURSO NATURAL Y</a:t>
            </a:r>
            <a:br>
              <a:rPr lang="es-US" sz="3200" b="1" i="1" u="sng" dirty="0">
                <a:solidFill>
                  <a:srgbClr val="FF0000"/>
                </a:solidFill>
              </a:rPr>
            </a:br>
            <a:r>
              <a:rPr lang="es-US" sz="3200" b="1" i="1" u="sng" dirty="0">
                <a:solidFill>
                  <a:srgbClr val="FF0000"/>
                </a:solidFill>
              </a:rPr>
              <a:t>PROBLEMÁTICA AMBIENTAL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7127D6-334B-CEE6-FF9B-3E87DCC47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1"/>
            <a:ext cx="9652811" cy="2594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S" sz="2000" b="1" dirty="0">
                <a:solidFill>
                  <a:schemeClr val="tx1"/>
                </a:solidFill>
              </a:rPr>
              <a:t> Los recursos naturales, como el agua, los bosques, los minerales y el suelo, son esenciales para la vida. Sin embargo, su uso excesivo o inadecuado genera problemáticas ambientales. Cuando se explotan de forma irresponsable, los ecosistemas se degradan, disminuye la biodiversidad y se altera el equilibrio natural. Por ejemplo, la extracción excesiva de agua puede provocar sequías, mientras que la tala de bosques favorece la erosión del suelo y la pérdida de hábitats. Por eso es fundamental utilizar los recursos naturales de forma sostenible para evitar daños irreversibles.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BC452B-7BA3-71A9-FC18-D1AA761F11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862" y="4154101"/>
            <a:ext cx="4301282" cy="26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57493-62F1-2F95-9401-21E3F293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432235" cy="581405"/>
          </a:xfrm>
        </p:spPr>
        <p:txBody>
          <a:bodyPr>
            <a:normAutofit fontScale="90000"/>
          </a:bodyPr>
          <a:lstStyle/>
          <a:p>
            <a:r>
              <a:rPr lang="es-US" b="1" i="1" u="sng" dirty="0">
                <a:solidFill>
                  <a:srgbClr val="FF0000"/>
                </a:solidFill>
              </a:rPr>
              <a:t>ACCIONES GUBERNAMENTALES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019978-2E0E-170C-E77D-EC2AF630A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36842"/>
            <a:ext cx="9713576" cy="49115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S" sz="2400" b="1" dirty="0">
                <a:solidFill>
                  <a:schemeClr val="tx1"/>
                </a:solidFill>
              </a:rPr>
              <a:t> Los gobiernos cumplen un papel fundamental en la protección del ambiente. Para enfrentar las problemáticas ambientales, pueden crear leyes que controlen la contaminación, promuevan la protección de los bosques y regulen las actividades industriales.
</a:t>
            </a:r>
          </a:p>
          <a:p>
            <a:pPr marL="0" indent="0">
              <a:buNone/>
            </a:pPr>
            <a:r>
              <a:rPr lang="es-US" sz="2400" b="1" dirty="0">
                <a:solidFill>
                  <a:schemeClr val="tx1"/>
                </a:solidFill>
              </a:rPr>
              <a:t>También pueden implementar programas de reciclaje, controlar la deforestación, invertir en energías renovables y sancionar a quienes dañen el ecosistema.</a:t>
            </a:r>
          </a:p>
          <a:p>
            <a:pPr marL="0" indent="0">
              <a:buNone/>
            </a:pPr>
            <a:r>
              <a:rPr lang="es-US" sz="2400" b="1" dirty="0">
                <a:solidFill>
                  <a:schemeClr val="tx1"/>
                </a:solidFill>
              </a:rPr>
              <a:t>
Otra medida importante es la creación de campañas de educación ambiental para que la población tome conciencia y participe en la protección del ambiente.</a:t>
            </a:r>
          </a:p>
        </p:txBody>
      </p:sp>
    </p:spTree>
    <p:extLst>
      <p:ext uri="{BB962C8B-B14F-4D97-AF65-F5344CB8AC3E}">
        <p14:creationId xmlns:p14="http://schemas.microsoft.com/office/powerpoint/2010/main" val="71682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8E8DA2-57C0-F2A8-AB70-8003438C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6249939" cy="630017"/>
          </a:xfrm>
        </p:spPr>
        <p:txBody>
          <a:bodyPr>
            <a:normAutofit fontScale="90000"/>
          </a:bodyPr>
          <a:lstStyle/>
          <a:p>
            <a:r>
              <a:rPr lang="es-US" b="1" i="1" u="sng" dirty="0">
                <a:solidFill>
                  <a:srgbClr val="FF0000"/>
                </a:solidFill>
              </a:rPr>
              <a:t>AREAS NATURALES PROTEGIDAS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A33F9D-D339-A723-2B50-1B6FE7C80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0032"/>
            <a:ext cx="9677116" cy="44115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S" sz="2000" b="1" dirty="0">
                <a:solidFill>
                  <a:schemeClr val="tx1"/>
                </a:solidFill>
              </a:rPr>
              <a:t> Las </a:t>
            </a:r>
            <a:r>
              <a:rPr lang="es-US" sz="2000" b="1" dirty="0">
                <a:solidFill>
                  <a:srgbClr val="FF0000"/>
                </a:solidFill>
              </a:rPr>
              <a:t>áreas</a:t>
            </a:r>
            <a:r>
              <a:rPr lang="es-US" sz="2000" b="1" dirty="0">
                <a:solidFill>
                  <a:schemeClr val="tx1"/>
                </a:solidFill>
              </a:rPr>
              <a:t> </a:t>
            </a:r>
            <a:r>
              <a:rPr lang="es-US" sz="2000" b="1" dirty="0">
                <a:solidFill>
                  <a:srgbClr val="FF0000"/>
                </a:solidFill>
              </a:rPr>
              <a:t>naturales</a:t>
            </a:r>
            <a:r>
              <a:rPr lang="es-US" sz="2000" b="1" dirty="0">
                <a:solidFill>
                  <a:schemeClr val="tx1"/>
                </a:solidFill>
              </a:rPr>
              <a:t> protegidas </a:t>
            </a:r>
            <a:r>
              <a:rPr lang="es-US" sz="2000" b="1" dirty="0">
                <a:solidFill>
                  <a:srgbClr val="FF0000"/>
                </a:solidFill>
              </a:rPr>
              <a:t>son</a:t>
            </a:r>
            <a:r>
              <a:rPr lang="es-US" sz="2000" b="1" dirty="0">
                <a:solidFill>
                  <a:schemeClr val="tx1"/>
                </a:solidFill>
              </a:rPr>
              <a:t> espacios que el Estado resguarda para conservar la biodiversidad, los paisajes y los recursos naturales. Su objetivo principal es evitar que las actividades humanas destruyan los ecosistemas.</a:t>
            </a:r>
          </a:p>
          <a:p>
            <a:pPr marL="0" indent="0">
              <a:buNone/>
            </a:pPr>
            <a:endParaRPr lang="es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US" sz="2000" b="1" dirty="0">
                <a:solidFill>
                  <a:schemeClr val="tx1"/>
                </a:solidFill>
              </a:rPr>
              <a:t>Existen distintos </a:t>
            </a:r>
            <a:r>
              <a:rPr lang="es-US" sz="2000" b="1" dirty="0">
                <a:solidFill>
                  <a:srgbClr val="FF0000"/>
                </a:solidFill>
              </a:rPr>
              <a:t>tipos</a:t>
            </a:r>
            <a:r>
              <a:rPr lang="es-US" sz="2000" b="1" dirty="0">
                <a:solidFill>
                  <a:schemeClr val="tx1"/>
                </a:solidFill>
              </a:rPr>
              <a:t>:</a:t>
            </a:r>
          </a:p>
          <a:p>
            <a:pPr marL="0" indent="0">
              <a:buNone/>
            </a:pPr>
            <a:r>
              <a:rPr lang="es-US" sz="2000" b="1" dirty="0">
                <a:solidFill>
                  <a:schemeClr val="tx1"/>
                </a:solidFill>
              </a:rPr>
              <a:t>como parques nacionales, reservas naturales, monumentos naturales y áreas de uso restringido. </a:t>
            </a:r>
          </a:p>
          <a:p>
            <a:pPr marL="0" indent="0">
              <a:buNone/>
            </a:pPr>
            <a:endParaRPr lang="es-US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US" sz="2000" b="1" dirty="0">
                <a:solidFill>
                  <a:schemeClr val="tx1"/>
                </a:solidFill>
              </a:rPr>
              <a:t>Estas áreas </a:t>
            </a:r>
            <a:r>
              <a:rPr lang="es-US" sz="2000" b="1" dirty="0">
                <a:solidFill>
                  <a:srgbClr val="FF0000"/>
                </a:solidFill>
              </a:rPr>
              <a:t>cumplen</a:t>
            </a:r>
            <a:r>
              <a:rPr lang="es-US" sz="2000" b="1" dirty="0">
                <a:solidFill>
                  <a:schemeClr val="tx1"/>
                </a:solidFill>
              </a:rPr>
              <a:t> </a:t>
            </a:r>
            <a:r>
              <a:rPr lang="es-US" sz="2000" b="1" dirty="0">
                <a:solidFill>
                  <a:srgbClr val="FF0000"/>
                </a:solidFill>
              </a:rPr>
              <a:t>funciones</a:t>
            </a:r>
            <a:r>
              <a:rPr lang="es-US" sz="2000" b="1" dirty="0">
                <a:solidFill>
                  <a:schemeClr val="tx1"/>
                </a:solidFill>
              </a:rPr>
              <a:t> esenciales como proteger especies en peligro, conservar bosques y ríos, mantener el equilibrio ecológico y permitir investigaciones científicas. Además, muchas áreas protegidas ayudan al turismo sustentable, generando beneficios económicos sin dañar la naturaleza.</a:t>
            </a:r>
          </a:p>
        </p:txBody>
      </p:sp>
    </p:spTree>
    <p:extLst>
      <p:ext uri="{BB962C8B-B14F-4D97-AF65-F5344CB8AC3E}">
        <p14:creationId xmlns:p14="http://schemas.microsoft.com/office/powerpoint/2010/main" val="21398891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10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Faceta</vt:lpstr>
      <vt:lpstr>“PROTEGIENDO NUESTRAS ÁREAS NATURALES”</vt:lpstr>
      <vt:lpstr>¿QUÉ ES UNA PROBLEMÁTICA AMBIENTAL?</vt:lpstr>
      <vt:lpstr>TIPOS DE PROBLEMÁTICAS AMBIENTALES: </vt:lpstr>
      <vt:lpstr>IMÁGENES:</vt:lpstr>
      <vt:lpstr>PROBLEMÁTICAS AMBIENTALES EN AMÉRICA LATINA Y ARGENTINA.</vt:lpstr>
      <vt:lpstr>PROBLEMÁTICAS AMBIENTALES EN AMÉRICA LATINA Y ARGENTINA:</vt:lpstr>
      <vt:lpstr>RELACIÓN ENTRE RECURSO NATURAL Y PROBLEMÁTICA AMBIENTAL</vt:lpstr>
      <vt:lpstr>ACCIONES GUBERNAMENTALES</vt:lpstr>
      <vt:lpstr>AREAS NATURALES PROTEGIDAS</vt:lpstr>
      <vt:lpstr>CARACTERIZAR AREAS PROTEGIDAS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“PROTEGIENDO NUESTRAS ÁREAS NATURALES”</dc:title>
  <dc:creator>Jeremias borras</dc:creator>
  <cp:lastModifiedBy>Jeremias borras</cp:lastModifiedBy>
  <cp:revision>4</cp:revision>
  <dcterms:created xsi:type="dcterms:W3CDTF">2025-11-13T12:26:39Z</dcterms:created>
  <dcterms:modified xsi:type="dcterms:W3CDTF">2025-11-15T18:07:10Z</dcterms:modified>
</cp:coreProperties>
</file>