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89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04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F29C0-64B1-4633-9E92-8A352A43C79C}" type="datetimeFigureOut">
              <a:rPr lang="es-419" smtClean="0"/>
              <a:t>17/11/2025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8C026-964E-455A-9065-F3FFE7C28EA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05968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8C026-964E-455A-9065-F3FFE7C28EAA}" type="slidenum">
              <a:rPr lang="es-419" smtClean="0"/>
              <a:t>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175418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EBFF8A-5C2D-B879-EDAA-6483E11D14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D6BB9A-DCD2-0B87-3845-99644A313D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22E762-E438-8213-6D6A-23F17D8EB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5F75-6768-4D43-B5C7-AAF8745164D2}" type="datetimeFigureOut">
              <a:rPr lang="es-419" smtClean="0"/>
              <a:t>16/11/2025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9548A5-28B8-5923-A142-FF54C33B0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0BB489-3966-F8FD-5CDF-07390DE93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4FCD-4E52-4B05-BC56-BC32D23B1A1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8325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226484-D72A-777A-740C-86A512DC4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73522B-E35C-DE89-0B0E-BFBABFC405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4D1B92-A15F-8176-A433-5539F5482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5F75-6768-4D43-B5C7-AAF8745164D2}" type="datetimeFigureOut">
              <a:rPr lang="es-419" smtClean="0"/>
              <a:t>16/11/2025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D79C49-4FEC-8DA6-5637-54E8D6ADD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9B602F-C100-5020-94D4-B8D502173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4FCD-4E52-4B05-BC56-BC32D23B1A1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8292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168B064-82C4-316E-FAA6-BAE6EADAC2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59E22B-34E4-2FC3-D0B2-27D1C8316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261141-15A5-99EA-E318-F6E15F5A5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5F75-6768-4D43-B5C7-AAF8745164D2}" type="datetimeFigureOut">
              <a:rPr lang="es-419" smtClean="0"/>
              <a:t>16/11/2025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575F05-6FD5-C9BA-972E-981902D69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214E84-31CB-DACA-5D27-0A4177A9A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4FCD-4E52-4B05-BC56-BC32D23B1A1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1102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EE699F-1401-F356-1D04-E02B41124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A0557C-CA16-9797-A3F7-371B86F54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3B8C3E-D7F0-1244-4847-3CAAF6EF8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5F75-6768-4D43-B5C7-AAF8745164D2}" type="datetimeFigureOut">
              <a:rPr lang="es-419" smtClean="0"/>
              <a:t>16/11/2025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57BDE8-4E45-F92D-0CD6-5AF7701A4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EFF780-65C6-2437-2FA7-CDAA1710E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4FCD-4E52-4B05-BC56-BC32D23B1A1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28310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76EB8B-9E2B-CF6E-A3B4-D2EF6EB1B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B6A883-053E-21D7-8A9B-41A62867C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88E0E4-63A8-0D66-EF39-37B6AA072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5F75-6768-4D43-B5C7-AAF8745164D2}" type="datetimeFigureOut">
              <a:rPr lang="es-419" smtClean="0"/>
              <a:t>16/11/2025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F3E8EC-40F4-EA86-9142-4CA6107BB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BC2920-C71D-4C12-B504-76A7AA09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4FCD-4E52-4B05-BC56-BC32D23B1A1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602736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4B0396-D1EF-88AC-46F9-1DA04ED4D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DA1883-969C-5169-521F-FFBA309A3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E89837-7AD5-09D4-0D7C-748E4EF99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47CBEC-8BB8-2D5C-C2D5-A43295056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5F75-6768-4D43-B5C7-AAF8745164D2}" type="datetimeFigureOut">
              <a:rPr lang="es-419" smtClean="0"/>
              <a:t>16/11/2025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18B0835-F107-86B6-37FE-A79D4896A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FE57E4-FED0-E117-0BA3-77556DB3B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4FCD-4E52-4B05-BC56-BC32D23B1A1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2369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883B42-F3E6-919D-623E-6AF16AC0E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9B4B1D-3543-971B-6725-C69E6AF32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BB66CA9-A254-2EB9-5204-AFA4E8BAE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2A81E22-977D-0FEA-85B9-B7AEF1A2EA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E9CC853-1F6C-0B8B-4B92-A326FD8B8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7E0DF36-EA73-952F-9AD2-C008981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5F75-6768-4D43-B5C7-AAF8745164D2}" type="datetimeFigureOut">
              <a:rPr lang="es-419" smtClean="0"/>
              <a:t>16/11/2025</a:t>
            </a:fld>
            <a:endParaRPr lang="es-419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B6F63A8-E568-7A81-9F69-C2E366870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46CE33-C6A1-EB9B-E813-C7F141510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4FCD-4E52-4B05-BC56-BC32D23B1A1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88465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9FD69A-0263-29D7-C7AD-9BC205A53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FA9B214-76B6-5836-0CB3-4540FAE44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5F75-6768-4D43-B5C7-AAF8745164D2}" type="datetimeFigureOut">
              <a:rPr lang="es-419" smtClean="0"/>
              <a:t>16/11/2025</a:t>
            </a:fld>
            <a:endParaRPr 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6E12521-3B8D-479F-2125-716A7F190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4F1043-567A-1633-B08B-600B2CC4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4FCD-4E52-4B05-BC56-BC32D23B1A1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18362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CCC3295-62C5-03CF-95A7-DB361D979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5F75-6768-4D43-B5C7-AAF8745164D2}" type="datetimeFigureOut">
              <a:rPr lang="es-419" smtClean="0"/>
              <a:t>16/11/2025</a:t>
            </a:fld>
            <a:endParaRPr lang="es-419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6EB2ED1-0988-AE57-BC9A-7CECD2262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66C5296-886D-1C2F-BCFB-C6F1BB0CE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4FCD-4E52-4B05-BC56-BC32D23B1A1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9409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23573F-206B-2A07-B24A-224514BE9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F0D8BD-074F-811C-7AEC-61D10A21B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5FF6BC5-F19B-85AE-4A78-B0CD06C31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294A07-D21D-AD95-4146-0C53F0E2E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5F75-6768-4D43-B5C7-AAF8745164D2}" type="datetimeFigureOut">
              <a:rPr lang="es-419" smtClean="0"/>
              <a:t>16/11/2025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DAAB89-BE7D-2B17-5421-32278B27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88E100-71CF-6BE0-D641-DB032B741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4FCD-4E52-4B05-BC56-BC32D23B1A1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8353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FB124B-EC11-BF5F-D960-3398F7C84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B6591FE-D40F-E5A6-12A1-5FC3BCDC70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892274A-7E36-D60F-9C6B-765A0AF17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1A3A8D-E01B-6B82-F63D-05691ECB2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5F75-6768-4D43-B5C7-AAF8745164D2}" type="datetimeFigureOut">
              <a:rPr lang="es-419" smtClean="0"/>
              <a:t>16/11/2025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8D84D6-7BFA-A114-FC0E-1A2EC85E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D183A3-A67A-3853-0F10-5A21776EB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4FCD-4E52-4B05-BC56-BC32D23B1A1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36902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DBBE3FB-66CA-EE57-C8D8-11050FAF5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4B4601-6BD7-58D7-2CCB-F8F7D7129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BE3EE2-7712-F16B-CFB1-2C9DDEC73C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3C5F75-6768-4D43-B5C7-AAF8745164D2}" type="datetimeFigureOut">
              <a:rPr lang="es-419" smtClean="0"/>
              <a:t>16/11/2025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DE059E-3A9A-01AF-DEC7-79693FA32B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0B2FD1-4ED1-6A64-1639-C56B3CDBD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D64FCD-4E52-4B05-BC56-BC32D23B1A1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54214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dEW293t82A?feature=oembe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X0WCGHuu_U?feature=oembed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fcUoG-SDLk?feature=oembed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BjReAEjrFI?feature=oembed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4yq_tR0WNM?feature=oembed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1clqsilLQ0?feature=oembed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2Yap0ThLC0?feature=oembed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EyOUwepV18?feature=oembed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b2nUr5Ipnk?feature=oembed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y2iTm-Tfy8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92BA07-00DD-CC80-A768-3A88462DDC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/>
              <a:t>TRABAJO PRACTICO FINAL TIC</a:t>
            </a:r>
            <a:endParaRPr lang="es-419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FD35C3-BEEE-7355-A17E-4B528E7140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/>
              <a:t>MATEO ROMEU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788492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AC32D-F43B-57EB-EE0D-3AA126A79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Según su nivel de acceso o privacidad Y </a:t>
            </a:r>
            <a:r>
              <a:rPr lang="es-419" dirty="0"/>
              <a:t>Según su relación funcional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80BFB5-E668-CAC2-5C36-E8E3E6C4D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sz="2400" dirty="0"/>
              <a:t>Según su nivel de acceso o privacidad</a:t>
            </a:r>
            <a:r>
              <a:rPr lang="es-419" sz="2400" dirty="0"/>
              <a:t>                     Según su relación funcional</a:t>
            </a:r>
          </a:p>
          <a:p>
            <a:endParaRPr lang="es-419" dirty="0"/>
          </a:p>
          <a:p>
            <a:r>
              <a:rPr lang="es-419" sz="2400" dirty="0"/>
              <a:t>Red pública                                                                             Cliente-servidor</a:t>
            </a:r>
          </a:p>
          <a:p>
            <a:endParaRPr lang="es-419" sz="2400" dirty="0"/>
          </a:p>
          <a:p>
            <a:r>
              <a:rPr lang="es-419" sz="2400" dirty="0"/>
              <a:t>Red Privada                                                                              Servidor</a:t>
            </a:r>
          </a:p>
          <a:p>
            <a:endParaRPr lang="es-419" sz="2400" dirty="0"/>
          </a:p>
          <a:p>
            <a:r>
              <a:rPr lang="es-419" sz="2400" dirty="0"/>
              <a:t>VPN (red privada virtual)                                                    Cliente</a:t>
            </a:r>
          </a:p>
          <a:p>
            <a:pPr marL="0" indent="0">
              <a:buNone/>
            </a:pPr>
            <a:r>
              <a:rPr lang="es-419" sz="2400" dirty="0"/>
              <a:t>                                                                                                           </a:t>
            </a:r>
            <a:r>
              <a:rPr lang="es-419" sz="2400" dirty="0" err="1"/>
              <a:t>VolP</a:t>
            </a:r>
            <a:endParaRPr lang="es-419" sz="2400" dirty="0"/>
          </a:p>
          <a:p>
            <a:pPr marL="0" indent="0">
              <a:buNone/>
            </a:pPr>
            <a:r>
              <a:rPr lang="es-419" sz="2400" dirty="0"/>
              <a:t>                                                                                                           Redes entre iguales</a:t>
            </a:r>
          </a:p>
          <a:p>
            <a:pPr marL="0" indent="0">
              <a:buNone/>
            </a:pPr>
            <a:r>
              <a:rPr lang="es-419" sz="2400" dirty="0"/>
              <a:t>                                                                                                           Intercambio de archivos</a:t>
            </a:r>
          </a:p>
        </p:txBody>
      </p:sp>
    </p:spTree>
    <p:extLst>
      <p:ext uri="{BB962C8B-B14F-4D97-AF65-F5344CB8AC3E}">
        <p14:creationId xmlns:p14="http://schemas.microsoft.com/office/powerpoint/2010/main" val="3896450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8F53DA-A09C-0521-F405-5FC3B62A1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Según su tecnología física de conexión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8F36FC-DC16-6337-7C42-9B6A00AD4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419" dirty="0"/>
              <a:t>Redes cableadas</a:t>
            </a:r>
          </a:p>
          <a:p>
            <a:r>
              <a:rPr lang="es-419" dirty="0"/>
              <a:t>Bluetooth</a:t>
            </a:r>
          </a:p>
          <a:p>
            <a:r>
              <a:rPr lang="es-419" dirty="0" err="1"/>
              <a:t>Fast</a:t>
            </a:r>
            <a:r>
              <a:rPr lang="es-419" dirty="0"/>
              <a:t> Ethernet o 100 BASE-T</a:t>
            </a:r>
          </a:p>
          <a:p>
            <a:r>
              <a:rPr lang="es-419" dirty="0"/>
              <a:t>Infrarrojos</a:t>
            </a:r>
          </a:p>
          <a:p>
            <a:r>
              <a:rPr lang="fr-FR" dirty="0"/>
              <a:t>Gigabit Ethernet 0 1000 BASE-T</a:t>
            </a:r>
          </a:p>
          <a:p>
            <a:r>
              <a:rPr lang="es-419" dirty="0" err="1"/>
              <a:t>Wi</a:t>
            </a:r>
            <a:r>
              <a:rPr lang="es-419" dirty="0"/>
              <a:t>-fi</a:t>
            </a:r>
            <a:endParaRPr lang="fr-FR" dirty="0"/>
          </a:p>
          <a:p>
            <a:r>
              <a:rPr lang="es-419" dirty="0"/>
              <a:t>10 Gigabit Ethernet</a:t>
            </a:r>
          </a:p>
          <a:p>
            <a:r>
              <a:rPr lang="es-419" dirty="0"/>
              <a:t>Redes inalámbricas</a:t>
            </a:r>
          </a:p>
        </p:txBody>
      </p:sp>
      <p:pic>
        <p:nvPicPr>
          <p:cNvPr id="3074" name="Picture 2" descr="Redes informáticas - Concepto, elementos y tipos">
            <a:extLst>
              <a:ext uri="{FF2B5EF4-FFF2-40B4-BE49-F238E27FC236}">
                <a16:creationId xmlns:a16="http://schemas.microsoft.com/office/drawing/2014/main" id="{B51E7C4E-F55D-05C9-3586-2869A5AD2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45757"/>
            <a:ext cx="5436782" cy="375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031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A6903F-3D16-243D-31F5-A751D1E9F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Servicio de internet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C8F046-BE00-11F5-0EF4-9BE08B05C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Internet es una fuente de servicios infinita que controla todo tipo de información (música, arte, cultura, medicina, deporte, </a:t>
            </a:r>
            <a:r>
              <a:rPr lang="es-MX" dirty="0" err="1"/>
              <a:t>etc</a:t>
            </a:r>
            <a:r>
              <a:rPr lang="es-MX" dirty="0"/>
              <a:t>)</a:t>
            </a:r>
            <a:endParaRPr lang="es-419" dirty="0"/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7867E768-BB6E-28B6-A2CB-CFFA8B5EAB06}"/>
              </a:ext>
            </a:extLst>
          </p:cNvPr>
          <p:cNvCxnSpPr/>
          <p:nvPr/>
        </p:nvCxnSpPr>
        <p:spPr>
          <a:xfrm>
            <a:off x="1414130" y="2870791"/>
            <a:ext cx="0" cy="15417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CF7D52C3-6F13-45B0-CAFC-0FE3D609C2D8}"/>
              </a:ext>
            </a:extLst>
          </p:cNvPr>
          <p:cNvSpPr txBox="1"/>
          <p:nvPr/>
        </p:nvSpPr>
        <p:spPr>
          <a:xfrm>
            <a:off x="1084521" y="4440497"/>
            <a:ext cx="1233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La Web</a:t>
            </a:r>
            <a:endParaRPr lang="es-419" dirty="0"/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C1656994-47D5-EE3D-F27A-292526F251CD}"/>
              </a:ext>
            </a:extLst>
          </p:cNvPr>
          <p:cNvCxnSpPr/>
          <p:nvPr/>
        </p:nvCxnSpPr>
        <p:spPr>
          <a:xfrm>
            <a:off x="2052084" y="4635795"/>
            <a:ext cx="189259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F83D7A84-6B13-CBE3-A4A4-B253C005DDF4}"/>
              </a:ext>
            </a:extLst>
          </p:cNvPr>
          <p:cNvSpPr txBox="1"/>
          <p:nvPr/>
        </p:nvSpPr>
        <p:spPr>
          <a:xfrm>
            <a:off x="4072270" y="4253023"/>
            <a:ext cx="7368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La web está </a:t>
            </a:r>
            <a:r>
              <a:rPr lang="es-MX" dirty="0" err="1"/>
              <a:t>constituída</a:t>
            </a:r>
            <a:r>
              <a:rPr lang="es-MX" dirty="0"/>
              <a:t> por un conjunto de aplicaciones y tecnologías diseñadas para que los usuarios puedan interactuar y publicar sus contenidos con el resto del mundo.</a:t>
            </a:r>
            <a:endParaRPr lang="es-419" dirty="0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437F9ACB-F6AB-7206-FECF-0AA1831E44CD}"/>
              </a:ext>
            </a:extLst>
          </p:cNvPr>
          <p:cNvCxnSpPr/>
          <p:nvPr/>
        </p:nvCxnSpPr>
        <p:spPr>
          <a:xfrm>
            <a:off x="1414130" y="4976037"/>
            <a:ext cx="0" cy="9356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9449FF8-3313-5DBC-2D0F-8C8497697AF2}"/>
              </a:ext>
            </a:extLst>
          </p:cNvPr>
          <p:cNvSpPr txBox="1"/>
          <p:nvPr/>
        </p:nvSpPr>
        <p:spPr>
          <a:xfrm>
            <a:off x="838200" y="6028660"/>
            <a:ext cx="1596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Evolución</a:t>
            </a:r>
            <a:endParaRPr lang="es-419" dirty="0"/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20F9BBB1-236E-97C3-2140-FF6BBE8367CC}"/>
              </a:ext>
            </a:extLst>
          </p:cNvPr>
          <p:cNvCxnSpPr/>
          <p:nvPr/>
        </p:nvCxnSpPr>
        <p:spPr>
          <a:xfrm flipV="1">
            <a:off x="2147777" y="5734307"/>
            <a:ext cx="1796902" cy="5422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FC8B2DA-16A2-0CE3-28F6-E75E06730BDB}"/>
              </a:ext>
            </a:extLst>
          </p:cNvPr>
          <p:cNvSpPr txBox="1"/>
          <p:nvPr/>
        </p:nvSpPr>
        <p:spPr>
          <a:xfrm>
            <a:off x="4072270" y="5497033"/>
            <a:ext cx="7028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Web 1.0 o web estática</a:t>
            </a:r>
            <a:endParaRPr lang="es-419" dirty="0"/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21BC315E-E213-983C-B96F-BB3BB16AF583}"/>
              </a:ext>
            </a:extLst>
          </p:cNvPr>
          <p:cNvCxnSpPr>
            <a:cxnSpLocks/>
          </p:cNvCxnSpPr>
          <p:nvPr/>
        </p:nvCxnSpPr>
        <p:spPr>
          <a:xfrm>
            <a:off x="2099930" y="6264053"/>
            <a:ext cx="184474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D599907-1ED5-6568-5534-ABDBEE24DBDB}"/>
              </a:ext>
            </a:extLst>
          </p:cNvPr>
          <p:cNvSpPr txBox="1"/>
          <p:nvPr/>
        </p:nvSpPr>
        <p:spPr>
          <a:xfrm>
            <a:off x="4019106" y="6028660"/>
            <a:ext cx="713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Web 2.0 o web social</a:t>
            </a:r>
            <a:endParaRPr lang="es-419" dirty="0"/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FDA82D2B-F310-3A83-62BA-0E1EE7A08305}"/>
              </a:ext>
            </a:extLst>
          </p:cNvPr>
          <p:cNvCxnSpPr/>
          <p:nvPr/>
        </p:nvCxnSpPr>
        <p:spPr>
          <a:xfrm>
            <a:off x="2147777" y="6264053"/>
            <a:ext cx="1796902" cy="498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C9988A3-6E5D-7963-8D3D-47A41E91D528}"/>
              </a:ext>
            </a:extLst>
          </p:cNvPr>
          <p:cNvSpPr txBox="1"/>
          <p:nvPr/>
        </p:nvSpPr>
        <p:spPr>
          <a:xfrm>
            <a:off x="4019106" y="6507124"/>
            <a:ext cx="4805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Web 3.0 o web semántica</a:t>
            </a:r>
          </a:p>
        </p:txBody>
      </p:sp>
    </p:spTree>
    <p:extLst>
      <p:ext uri="{BB962C8B-B14F-4D97-AF65-F5344CB8AC3E}">
        <p14:creationId xmlns:p14="http://schemas.microsoft.com/office/powerpoint/2010/main" val="2311523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533B1C-2A9B-EA77-C8AF-2E749C611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Tecnologías de acceso a Internet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AFA534-42B9-8ABC-9687-55C5EA5E8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9689"/>
            <a:ext cx="10515600" cy="5372617"/>
          </a:xfrm>
        </p:spPr>
        <p:txBody>
          <a:bodyPr>
            <a:normAutofit fontScale="70000" lnSpcReduction="20000"/>
          </a:bodyPr>
          <a:lstStyle/>
          <a:p>
            <a:r>
              <a:rPr lang="es-419" dirty="0"/>
              <a:t>Acceso cableado</a:t>
            </a:r>
          </a:p>
          <a:p>
            <a:r>
              <a:rPr lang="es-419" dirty="0"/>
              <a:t>Acceso inalámbrico</a:t>
            </a:r>
          </a:p>
          <a:p>
            <a:r>
              <a:rPr lang="es-419" dirty="0"/>
              <a:t>Acceso móvil</a:t>
            </a:r>
          </a:p>
          <a:p>
            <a:r>
              <a:rPr lang="es-419" dirty="0"/>
              <a:t>Línea Telefónica</a:t>
            </a:r>
          </a:p>
          <a:p>
            <a:r>
              <a:rPr lang="es-419" dirty="0"/>
              <a:t>RTC</a:t>
            </a:r>
          </a:p>
          <a:p>
            <a:r>
              <a:rPr lang="es-419" dirty="0"/>
              <a:t>RDSI</a:t>
            </a:r>
          </a:p>
          <a:p>
            <a:r>
              <a:rPr lang="es-419" dirty="0"/>
              <a:t>ADSL</a:t>
            </a:r>
          </a:p>
          <a:p>
            <a:r>
              <a:rPr lang="es-419" dirty="0"/>
              <a:t>Cable o HFC</a:t>
            </a:r>
          </a:p>
          <a:p>
            <a:r>
              <a:rPr lang="es-MX" dirty="0"/>
              <a:t>Fibra óptica hasta el hogar</a:t>
            </a:r>
          </a:p>
          <a:p>
            <a:r>
              <a:rPr lang="es-419" dirty="0"/>
              <a:t>Internet por satélite</a:t>
            </a:r>
          </a:p>
          <a:p>
            <a:r>
              <a:rPr lang="es-419" dirty="0"/>
              <a:t>WiMAX y LDMS</a:t>
            </a:r>
          </a:p>
          <a:p>
            <a:r>
              <a:rPr lang="es-419" dirty="0"/>
              <a:t>LDMS</a:t>
            </a:r>
          </a:p>
          <a:p>
            <a:r>
              <a:rPr lang="es-419" dirty="0"/>
              <a:t>WiMAX</a:t>
            </a:r>
          </a:p>
          <a:p>
            <a:r>
              <a:rPr lang="es-419" dirty="0"/>
              <a:t>Red eléctrica</a:t>
            </a:r>
          </a:p>
          <a:p>
            <a:r>
              <a:rPr lang="es-419" dirty="0"/>
              <a:t>Conexión por telefonía móvil (Primera Generación, Segunda Generación, Tercera Generación, Cuarta Generación, Quinta Generación)</a:t>
            </a:r>
          </a:p>
        </p:txBody>
      </p:sp>
    </p:spTree>
    <p:extLst>
      <p:ext uri="{BB962C8B-B14F-4D97-AF65-F5344CB8AC3E}">
        <p14:creationId xmlns:p14="http://schemas.microsoft.com/office/powerpoint/2010/main" val="1554001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C111A0-A7A4-32B4-D888-CF9B47E80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Seguridad en la red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0F29D0-6FE9-CAAE-8E05-A7E66EFC7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8438"/>
            <a:ext cx="10515600" cy="5422604"/>
          </a:xfrm>
        </p:spPr>
        <p:txBody>
          <a:bodyPr>
            <a:normAutofit fontScale="77500" lnSpcReduction="20000"/>
          </a:bodyPr>
          <a:lstStyle/>
          <a:p>
            <a:r>
              <a:rPr lang="es-MX" dirty="0"/>
              <a:t>Para que un sistema en red sea seguro, debe cumplir las siguientes características:</a:t>
            </a:r>
          </a:p>
          <a:p>
            <a:r>
              <a:rPr lang="es-419" dirty="0" err="1"/>
              <a:t>Confidencialida</a:t>
            </a:r>
            <a:r>
              <a:rPr lang="es-419" dirty="0"/>
              <a:t>                                          Antivirus </a:t>
            </a:r>
          </a:p>
          <a:p>
            <a:r>
              <a:rPr lang="es-419" dirty="0"/>
              <a:t>Autentificación                                           Protección</a:t>
            </a:r>
          </a:p>
          <a:p>
            <a:r>
              <a:rPr lang="es-419" dirty="0"/>
              <a:t>Autorización                                                </a:t>
            </a:r>
            <a:r>
              <a:rPr lang="es-MX" sz="2400" dirty="0"/>
              <a:t>Adopción de medidas de seguridad</a:t>
            </a:r>
            <a:endParaRPr lang="es-419" dirty="0"/>
          </a:p>
          <a:p>
            <a:r>
              <a:rPr lang="es-419" dirty="0"/>
              <a:t>Integridad                                                     Causas físicas</a:t>
            </a:r>
          </a:p>
          <a:p>
            <a:r>
              <a:rPr lang="es-419" dirty="0"/>
              <a:t>Disponibilidad                                            Causas lógicas</a:t>
            </a:r>
          </a:p>
          <a:p>
            <a:r>
              <a:rPr lang="es-419" dirty="0"/>
              <a:t>Cortafuegos                                                 Recuperación</a:t>
            </a:r>
          </a:p>
          <a:p>
            <a:r>
              <a:rPr lang="es-419" dirty="0"/>
              <a:t>Copias de seguridad                                Información en la nube</a:t>
            </a:r>
          </a:p>
          <a:p>
            <a:r>
              <a:rPr lang="es-419" dirty="0"/>
              <a:t>SAN                                                                  DNIe</a:t>
            </a:r>
          </a:p>
          <a:p>
            <a:r>
              <a:rPr lang="es-419" dirty="0"/>
              <a:t>Certificados digitales                              HTTPS</a:t>
            </a:r>
          </a:p>
          <a:p>
            <a:r>
              <a:rPr lang="es-419" dirty="0"/>
              <a:t>Certificado electrónico                          Configuración segura del navegador</a:t>
            </a:r>
          </a:p>
          <a:p>
            <a:r>
              <a:rPr lang="es-419" dirty="0"/>
              <a:t>Navegación </a:t>
            </a:r>
            <a:r>
              <a:rPr lang="es-419" dirty="0" err="1"/>
              <a:t>privadav</a:t>
            </a:r>
            <a:r>
              <a:rPr lang="es-MX" dirty="0"/>
              <a:t>                               Filtro contra la suplantación de identidad</a:t>
            </a:r>
            <a:endParaRPr lang="es-419" dirty="0"/>
          </a:p>
          <a:p>
            <a:r>
              <a:rPr lang="es-419" dirty="0"/>
              <a:t> Java/JavaScript                                          Bloqueador de elementos emergentes</a:t>
            </a:r>
          </a:p>
          <a:p>
            <a:r>
              <a:rPr lang="es-419" dirty="0"/>
              <a:t>Filtrado ActiveX                                          Configuración de las cookies</a:t>
            </a:r>
          </a:p>
          <a:p>
            <a:r>
              <a:rPr lang="es-419" dirty="0"/>
              <a:t>Amenazas a la seguridad                      Causas humanas</a:t>
            </a:r>
          </a:p>
        </p:txBody>
      </p:sp>
      <p:pic>
        <p:nvPicPr>
          <p:cNvPr id="4" name="Sonido de INTERNET ANTIGUO">
            <a:hlinkClick r:id="" action="ppaction://media"/>
            <a:extLst>
              <a:ext uri="{FF2B5EF4-FFF2-40B4-BE49-F238E27FC236}">
                <a16:creationId xmlns:a16="http://schemas.microsoft.com/office/drawing/2014/main" id="{A1C49FF3-4359-C60A-C04F-821E7D56AF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66437" y="36417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9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6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BE6796-8944-11B8-72A7-F5F284290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Unidad 3, </a:t>
            </a:r>
            <a:r>
              <a:rPr lang="es-MX" dirty="0"/>
              <a:t>Sistemas Operativos. Windows 10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B89874-A648-6FCB-3029-4FB9ACE3C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MX" dirty="0"/>
              <a:t>Los Primeros Pasos (Alrededor de 1993): Windows 3.1 y Windows NT</a:t>
            </a:r>
          </a:p>
          <a:p>
            <a:r>
              <a:rPr lang="es-MX" dirty="0"/>
              <a:t>La Era de la Popularización (Mediados y Fines de los 90): Windows 95 y Windows 98</a:t>
            </a:r>
          </a:p>
          <a:p>
            <a:r>
              <a:rPr lang="es-MX" dirty="0"/>
              <a:t>El Nuevo Milenio y la Consolidación (Años 2000): Windows 2000 y Windows XP</a:t>
            </a:r>
          </a:p>
          <a:p>
            <a:r>
              <a:rPr lang="es-MX" dirty="0"/>
              <a:t>La Búsqueda de la Modernidad (Fines de los 2000 y Principios de los 2010): Windows Vista y Windows 7</a:t>
            </a:r>
          </a:p>
          <a:p>
            <a:r>
              <a:rPr lang="es-MX" dirty="0"/>
              <a:t>La Era Táctil y la Nube (Mediados y Fines de los 2010): Windows 8 y Windows 10</a:t>
            </a:r>
          </a:p>
          <a:p>
            <a:r>
              <a:rPr lang="es-MX" dirty="0"/>
              <a:t>El Presente y el Futuro (Actualidad): Windows 11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686733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B6E8B8-C837-5508-81C7-B874EADC6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Explorador de Windows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82D9B6-6D8C-FBDA-1681-0DE5759A4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Explorador es una herramienta indispensable en un Sistema Operativo ya que con ella podemos organizar y controlar los archivos.</a:t>
            </a:r>
          </a:p>
          <a:p>
            <a:r>
              <a:rPr lang="es-MX" dirty="0"/>
              <a:t>Puedes abrir el Explorador de varias formas, por ejemplo: Desde el botón Iniciar se puede encontrar al:  Hacer clic en Todos los programas, clic en la carpeta Accesorios y buscar explorador de Windows.</a:t>
            </a:r>
          </a:p>
          <a:p>
            <a:r>
              <a:rPr lang="es-MX" dirty="0"/>
              <a:t>Hacer clic en el programa explorador de Windows, si aparece directamente en el menú.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021089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345EF4-3AE6-9CAE-5AEE-1F2E7E768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La ventana del Explorador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350656-7DB0-8AAA-1207-65693507F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7805"/>
            <a:ext cx="10515600" cy="5380074"/>
          </a:xfrm>
        </p:spPr>
        <p:txBody>
          <a:bodyPr>
            <a:normAutofit/>
          </a:bodyPr>
          <a:lstStyle/>
          <a:p>
            <a:r>
              <a:rPr lang="es-MX" sz="1800" dirty="0"/>
              <a:t>A continuación explicamos las distintas áreas que componen esta ventana: </a:t>
            </a:r>
          </a:p>
          <a:p>
            <a:r>
              <a:rPr lang="es-MX" sz="1800" dirty="0"/>
              <a:t>1. Botones Adelante y Atrás a. </a:t>
            </a:r>
          </a:p>
          <a:p>
            <a:r>
              <a:rPr lang="es-MX" sz="1800" dirty="0"/>
              <a:t>2. Barra de direcciones. </a:t>
            </a:r>
          </a:p>
          <a:p>
            <a:r>
              <a:rPr lang="es-MX" sz="1800" dirty="0"/>
              <a:t>3. Cuadro de búsqueda. </a:t>
            </a:r>
          </a:p>
          <a:p>
            <a:r>
              <a:rPr lang="es-MX" sz="1800" dirty="0"/>
              <a:t>4. Barra de herramientas. Situada en la segunda línea. </a:t>
            </a:r>
          </a:p>
          <a:p>
            <a:r>
              <a:rPr lang="es-MX" sz="1800" dirty="0"/>
              <a:t>5. Panel de navegación. Ocupa la zona central izquierda </a:t>
            </a:r>
          </a:p>
          <a:p>
            <a:r>
              <a:rPr lang="es-MX" sz="1800" dirty="0"/>
              <a:t>6. Lista de archivos. Es la zona más grande en la parte central derecha. </a:t>
            </a:r>
          </a:p>
          <a:p>
            <a:r>
              <a:rPr lang="es-MX" sz="1800" dirty="0"/>
              <a:t>7. Panel de detalles. Situado en la parte inferior.</a:t>
            </a:r>
            <a:endParaRPr lang="es-419" sz="1800" dirty="0"/>
          </a:p>
        </p:txBody>
      </p:sp>
      <p:pic>
        <p:nvPicPr>
          <p:cNvPr id="4100" name="Picture 4" descr="Explorador de Windows">
            <a:extLst>
              <a:ext uri="{FF2B5EF4-FFF2-40B4-BE49-F238E27FC236}">
                <a16:creationId xmlns:a16="http://schemas.microsoft.com/office/drawing/2014/main" id="{C5A9AD2C-F750-6292-1B90-44DA3310D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233" y="3889188"/>
            <a:ext cx="5773479" cy="296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911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6BE812-F314-7A48-413C-BD7BECE9C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Seleccionar archivos y carpetas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83E2BB-CC10-F0A0-3890-EF392BDCE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Si quieres seleccionar un único archivo o carpeta sólo has de hacer clic sobre él, de esta forma las acciones que realices se ejecutarán únicamente sobre ese elemento.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Un archivo se sabe que está seleccionado porque cambia el color de fondo del elemento, normalmente a azul claro</a:t>
            </a:r>
            <a:endParaRPr lang="es-419" dirty="0"/>
          </a:p>
        </p:txBody>
      </p:sp>
      <p:pic>
        <p:nvPicPr>
          <p:cNvPr id="5122" name="Picture 2" descr="Windows XP: Seleccionar archivos, carpetas y vistas">
            <a:extLst>
              <a:ext uri="{FF2B5EF4-FFF2-40B4-BE49-F238E27FC236}">
                <a16:creationId xmlns:a16="http://schemas.microsoft.com/office/drawing/2014/main" id="{B18EA029-E463-9196-CF2E-DEB9E3C08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089" y="3031830"/>
            <a:ext cx="28956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419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B7C745-7E48-6D13-5415-62B028ED3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Cambiar el nombre a un archivo o carpeta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8FA549-0C5E-5097-3ED1-1CB864369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Seleccionar el archivo o carpeta. Pulsar el botón Organizar y pulsar sobre la opción Cambiar Nombre.</a:t>
            </a:r>
          </a:p>
          <a:p>
            <a:r>
              <a:rPr lang="es-MX" dirty="0"/>
              <a:t>- Desplegar el menú contextual del elemento (el archivo o carpeta que queremos renombrar) haciendo clic con el botón derecho sobre él y elegir Cambiar Nombre.</a:t>
            </a:r>
          </a:p>
          <a:p>
            <a:r>
              <a:rPr lang="es-MX" dirty="0"/>
              <a:t>Seleccionar el archivo o carpeta y pulsar F2.</a:t>
            </a:r>
          </a:p>
          <a:p>
            <a:r>
              <a:rPr lang="es-MX" dirty="0"/>
              <a:t> - Hacer dos clics: uno para seleccionar y otro para renombrar, sobre el archivo o carpeta. Hay que ir con cuidado de no hacerlos rápidos porque entonces sería un doble clic y abriría la carpeta o el documento.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65855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E1A2FC-5070-E76A-51E0-90F2C6811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UNIDAD 1, INTRODUCCIÓN A LA TIC, CONCEPTOS GENERALES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4983AD-8F85-5B32-DACA-F365C0FFF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dirty="0"/>
              <a:t>Definición de computadora: </a:t>
            </a:r>
            <a:r>
              <a:rPr lang="es-MX" dirty="0"/>
              <a:t>Una computadora es un dispositivo electrónico capaz de recibir, procesar y almacenar datos para producir información útil.</a:t>
            </a:r>
          </a:p>
          <a:p>
            <a:pPr marL="0" indent="0">
              <a:buNone/>
            </a:pPr>
            <a:r>
              <a:rPr lang="es-MX" dirty="0"/>
              <a:t>                                                                Numéricos(enteros, decimales)</a:t>
            </a:r>
          </a:p>
          <a:p>
            <a:endParaRPr lang="es-MX" dirty="0"/>
          </a:p>
          <a:p>
            <a:pPr marL="0" indent="0">
              <a:buNone/>
            </a:pPr>
            <a:r>
              <a:rPr lang="es-MX" dirty="0"/>
              <a:t>    Tipos de datos                                Textuales(caracteres, palabras)</a:t>
            </a:r>
          </a:p>
          <a:p>
            <a:pPr marL="0" indent="0">
              <a:buNone/>
            </a:pPr>
            <a:r>
              <a:rPr lang="es-MX" dirty="0"/>
              <a:t>    e información                                 Booleanos(verdadera, falso)</a:t>
            </a:r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r>
              <a:rPr lang="es-419" dirty="0"/>
              <a:t>                                                                 Multimedia(imágenes, </a:t>
            </a:r>
            <a:r>
              <a:rPr lang="es-419" dirty="0" err="1"/>
              <a:t>audios,video</a:t>
            </a:r>
            <a:r>
              <a:rPr lang="es-419" dirty="0"/>
              <a:t>)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E473EEEE-AD32-BC52-9D58-05BC8DD0D462}"/>
              </a:ext>
            </a:extLst>
          </p:cNvPr>
          <p:cNvCxnSpPr/>
          <p:nvPr/>
        </p:nvCxnSpPr>
        <p:spPr>
          <a:xfrm>
            <a:off x="1977656" y="3062177"/>
            <a:ext cx="0" cy="11376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A900D0FA-CAED-D09C-F1FD-7DD3F26FCD51}"/>
              </a:ext>
            </a:extLst>
          </p:cNvPr>
          <p:cNvCxnSpPr/>
          <p:nvPr/>
        </p:nvCxnSpPr>
        <p:spPr>
          <a:xfrm flipV="1">
            <a:off x="3753294" y="3380879"/>
            <a:ext cx="1839432" cy="9356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F42A4E74-064D-662D-2292-B12A470224A4}"/>
              </a:ext>
            </a:extLst>
          </p:cNvPr>
          <p:cNvCxnSpPr/>
          <p:nvPr/>
        </p:nvCxnSpPr>
        <p:spPr>
          <a:xfrm>
            <a:off x="3753294" y="4316544"/>
            <a:ext cx="197056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9904269E-4EDB-C563-5453-6FA786D5CE17}"/>
              </a:ext>
            </a:extLst>
          </p:cNvPr>
          <p:cNvCxnSpPr>
            <a:cxnSpLocks/>
          </p:cNvCxnSpPr>
          <p:nvPr/>
        </p:nvCxnSpPr>
        <p:spPr>
          <a:xfrm>
            <a:off x="3737345" y="4316544"/>
            <a:ext cx="1986516" cy="7445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EFFF91E8-6B1E-D540-1A52-B8B700761263}"/>
              </a:ext>
            </a:extLst>
          </p:cNvPr>
          <p:cNvCxnSpPr/>
          <p:nvPr/>
        </p:nvCxnSpPr>
        <p:spPr>
          <a:xfrm>
            <a:off x="3753294" y="4316544"/>
            <a:ext cx="1839432" cy="17440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731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EB5E1D-08C2-A11E-7D88-30506FC83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Unidades de medida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FAA199-F111-79CA-B147-F8471D97B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Los valores más frecuentes son, en escala, los siguientes:</a:t>
            </a:r>
          </a:p>
          <a:p>
            <a:r>
              <a:rPr lang="es-419" dirty="0"/>
              <a:t>Bit</a:t>
            </a:r>
          </a:p>
          <a:p>
            <a:r>
              <a:rPr lang="es-419" dirty="0"/>
              <a:t>Byte</a:t>
            </a:r>
          </a:p>
          <a:p>
            <a:r>
              <a:rPr lang="es-419" dirty="0"/>
              <a:t>Kilobyte</a:t>
            </a:r>
          </a:p>
          <a:p>
            <a:r>
              <a:rPr lang="es-419" dirty="0"/>
              <a:t>Megabyte</a:t>
            </a:r>
          </a:p>
          <a:p>
            <a:r>
              <a:rPr lang="es-419" dirty="0"/>
              <a:t>Gigabyte</a:t>
            </a:r>
          </a:p>
        </p:txBody>
      </p:sp>
      <p:pic>
        <p:nvPicPr>
          <p:cNvPr id="4" name="Elementos multimedia en línea 3" title="Unidades de medida de información">
            <a:hlinkClick r:id="" action="ppaction://media"/>
            <a:extLst>
              <a:ext uri="{FF2B5EF4-FFF2-40B4-BE49-F238E27FC236}">
                <a16:creationId xmlns:a16="http://schemas.microsoft.com/office/drawing/2014/main" id="{FB7A8B02-0A6F-BABF-D447-6FBDC79C12C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734760" y="2506662"/>
            <a:ext cx="7619040" cy="430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0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4E3B3C-D110-3363-4CBF-1AC37FF46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Unidad 4, Blog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C2811B-5F8F-EA63-9A0C-475B9B6D4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En resumen, un blog es un sitio web donde una o varias personas (los blogueros) comparten sus ideas, experiencias, conocimientos o pasiones a través de artículos publicados de forma regular.</a:t>
            </a:r>
            <a:endParaRPr lang="es-419" dirty="0"/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C98439D5-9692-3673-94BA-429110F5D098}"/>
              </a:ext>
            </a:extLst>
          </p:cNvPr>
          <p:cNvCxnSpPr/>
          <p:nvPr/>
        </p:nvCxnSpPr>
        <p:spPr>
          <a:xfrm>
            <a:off x="1562986" y="3561907"/>
            <a:ext cx="0" cy="13078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BA9CFC08-1755-11D7-7A15-EDC5901B7435}"/>
              </a:ext>
            </a:extLst>
          </p:cNvPr>
          <p:cNvSpPr txBox="1"/>
          <p:nvPr/>
        </p:nvSpPr>
        <p:spPr>
          <a:xfrm>
            <a:off x="999460" y="4926809"/>
            <a:ext cx="1786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Plataformas</a:t>
            </a:r>
            <a:endParaRPr lang="es-419" dirty="0"/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1A46752E-5177-6BB3-7D7C-B85B72C4F774}"/>
              </a:ext>
            </a:extLst>
          </p:cNvPr>
          <p:cNvCxnSpPr/>
          <p:nvPr/>
        </p:nvCxnSpPr>
        <p:spPr>
          <a:xfrm flipV="1">
            <a:off x="2488019" y="4215809"/>
            <a:ext cx="2424223" cy="8984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108FAE11-EBB5-4C8F-1E32-A75CD9E856CC}"/>
              </a:ext>
            </a:extLst>
          </p:cNvPr>
          <p:cNvSpPr txBox="1"/>
          <p:nvPr/>
        </p:nvSpPr>
        <p:spPr>
          <a:xfrm>
            <a:off x="4912242" y="4031143"/>
            <a:ext cx="370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Blogger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22586CBB-A627-D39F-2F66-F4A09BE39BBE}"/>
              </a:ext>
            </a:extLst>
          </p:cNvPr>
          <p:cNvCxnSpPr/>
          <p:nvPr/>
        </p:nvCxnSpPr>
        <p:spPr>
          <a:xfrm>
            <a:off x="2488019" y="5111475"/>
            <a:ext cx="2296632" cy="9065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EFCD101-5E39-B748-E738-E05A37EAA3D1}"/>
              </a:ext>
            </a:extLst>
          </p:cNvPr>
          <p:cNvSpPr txBox="1"/>
          <p:nvPr/>
        </p:nvSpPr>
        <p:spPr>
          <a:xfrm>
            <a:off x="4784651" y="5833362"/>
            <a:ext cx="1807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WordPress.com</a:t>
            </a:r>
          </a:p>
        </p:txBody>
      </p:sp>
      <p:pic>
        <p:nvPicPr>
          <p:cNvPr id="6146" name="Picture 2" descr="Qué es Blogger: la plataforma de blogs de Google - Jesús Tovar">
            <a:extLst>
              <a:ext uri="{FF2B5EF4-FFF2-40B4-BE49-F238E27FC236}">
                <a16:creationId xmlns:a16="http://schemas.microsoft.com/office/drawing/2014/main" id="{3A6F76EE-8110-7C3D-2BEF-6C0D36E4A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857" y="3506196"/>
            <a:ext cx="322897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WordPress.com Review">
            <a:extLst>
              <a:ext uri="{FF2B5EF4-FFF2-40B4-BE49-F238E27FC236}">
                <a16:creationId xmlns:a16="http://schemas.microsoft.com/office/drawing/2014/main" id="{32D661AC-6B44-23AC-884D-478CF087C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923" y="5356632"/>
            <a:ext cx="2092842" cy="117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388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3371F8-3FF2-0BDC-8FB8-DB14892F8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Darle vida al blog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84BC19-0F67-BFE6-22D0-67837DBDD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/>
              <a:t>Elegir un tema</a:t>
            </a:r>
          </a:p>
          <a:p>
            <a:r>
              <a:rPr lang="es-419" dirty="0"/>
              <a:t>Elegir un nombre</a:t>
            </a:r>
          </a:p>
          <a:p>
            <a:r>
              <a:rPr lang="es-419" dirty="0"/>
              <a:t>Diseño (Tema o Plantilla)</a:t>
            </a:r>
          </a:p>
          <a:p>
            <a:r>
              <a:rPr lang="es-419" dirty="0"/>
              <a:t>Estructura básica</a:t>
            </a:r>
          </a:p>
          <a:p>
            <a:r>
              <a:rPr lang="es-419" dirty="0"/>
              <a:t>Estructura: Título, Texto (Cuerpo del artículo), </a:t>
            </a:r>
            <a:r>
              <a:rPr lang="es-MX" dirty="0"/>
              <a:t>Imágenes y otros elementos multimedia, </a:t>
            </a:r>
            <a:r>
              <a:rPr lang="es-419" dirty="0"/>
              <a:t>Enlaces (Links), </a:t>
            </a:r>
            <a:r>
              <a:rPr lang="es-MX" dirty="0"/>
              <a:t>Llamada a la acción (Opcional), </a:t>
            </a:r>
            <a:r>
              <a:rPr lang="es-419" dirty="0"/>
              <a:t>Etiquetas o Categorías.</a:t>
            </a:r>
          </a:p>
        </p:txBody>
      </p:sp>
      <p:pic>
        <p:nvPicPr>
          <p:cNvPr id="4" name="Elementos multimedia en línea 3" title="Cómo crear un BLOG en Blogger || 2024">
            <a:hlinkClick r:id="" action="ppaction://media"/>
            <a:extLst>
              <a:ext uri="{FF2B5EF4-FFF2-40B4-BE49-F238E27FC236}">
                <a16:creationId xmlns:a16="http://schemas.microsoft.com/office/drawing/2014/main" id="{1F52707B-2341-54D4-93B9-E5071EA1E0B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506924" y="946298"/>
            <a:ext cx="4727186" cy="266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2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C95EA8-4A21-A53A-D08A-B8C5F5721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 tener en cuenta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4673E3-B12D-CB28-DAC9-47453B54B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Crear y participar en el mundo de los blogs también implica tener en cuenta aspectos muy importantes relacionados con la ética y la seguridad:</a:t>
            </a:r>
          </a:p>
          <a:p>
            <a:r>
              <a:rPr lang="es-419" dirty="0"/>
              <a:t>Privacidad:  Información personal, Datos de otros.</a:t>
            </a:r>
          </a:p>
          <a:p>
            <a:r>
              <a:rPr lang="es-419" dirty="0"/>
              <a:t>Responsabilidad: Veracidad de la información, Respeto y tolerancia, Derechos de autor.</a:t>
            </a:r>
          </a:p>
          <a:p>
            <a:r>
              <a:rPr lang="es-419" dirty="0"/>
              <a:t>Pensamiento Crítico: Evaluación de la información, </a:t>
            </a:r>
            <a:r>
              <a:rPr lang="es-MX" dirty="0"/>
              <a:t>Identificación de opiniones y hechos, Cuidado con las noticias falsas. 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247664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F26808-3024-8EEB-F0DF-DB936CFCF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Unidad 5, ciberacoso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6DB3E6-CD20-DF03-DC70-528453D5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Peligros en el Mundo Digital: Phishing, Ciberacoso, Ciberbullying, Grooming y Sexting.</a:t>
            </a:r>
          </a:p>
          <a:p>
            <a:r>
              <a:rPr lang="es-419" dirty="0"/>
              <a:t>Phishing:</a:t>
            </a:r>
            <a:r>
              <a:rPr lang="es-MX" dirty="0"/>
              <a:t> El phishing es un tipo de engaño online donde los delincuentes intentan obtener información confidencia, haciéndose pasar por entidades legítimas y confiables</a:t>
            </a:r>
            <a:endParaRPr lang="es-419" dirty="0"/>
          </a:p>
        </p:txBody>
      </p:sp>
      <p:pic>
        <p:nvPicPr>
          <p:cNvPr id="7170" name="Picture 2" descr="Ejemplos de phishing: módulo 4 y su impacto en empresas">
            <a:extLst>
              <a:ext uri="{FF2B5EF4-FFF2-40B4-BE49-F238E27FC236}">
                <a16:creationId xmlns:a16="http://schemas.microsoft.com/office/drawing/2014/main" id="{5AF4E238-D543-623C-E945-A4CA7F110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946" y="4199861"/>
            <a:ext cx="4741287" cy="221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232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A9544A-6787-F0A7-82A5-8C61AAB9B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Ciberacoso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65A09F-C7FD-5B1F-8F8B-9794BA31B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ciberacoso es el acoso o intimidación repetida a través de medios digitales, Busca dañar, humillar, avergonzar o atemorizar a la víctima. </a:t>
            </a:r>
            <a:endParaRPr lang="es-419" dirty="0"/>
          </a:p>
        </p:txBody>
      </p:sp>
      <p:pic>
        <p:nvPicPr>
          <p:cNvPr id="4" name="Risa Burlona - Efecto de Sonido">
            <a:hlinkClick r:id="" action="ppaction://media"/>
            <a:extLst>
              <a:ext uri="{FF2B5EF4-FFF2-40B4-BE49-F238E27FC236}">
                <a16:creationId xmlns:a16="http://schemas.microsoft.com/office/drawing/2014/main" id="{5F8D451D-D9E8-B3FD-030D-A198A1B2E2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19758" y="3875641"/>
            <a:ext cx="487363" cy="487363"/>
          </a:xfrm>
          <a:prstGeom prst="rect">
            <a:avLst/>
          </a:prstGeom>
        </p:spPr>
      </p:pic>
      <p:pic>
        <p:nvPicPr>
          <p:cNvPr id="8194" name="Picture 2" descr="El ciberacoso en las aulas latinoamericanas: la epidemia silenciosa que  avanza tras la pantalla - Campaña Latinoamericana por el Derecho a la  Educación (CLADE)">
            <a:extLst>
              <a:ext uri="{FF2B5EF4-FFF2-40B4-BE49-F238E27FC236}">
                <a16:creationId xmlns:a16="http://schemas.microsoft.com/office/drawing/2014/main" id="{E94851F7-9AEC-BBC4-D432-C18ADACAB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924" y="3061858"/>
            <a:ext cx="4681168" cy="311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43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D3A325-4951-6337-39A6-326B8D142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Ciberbullying (Ciberacoso Escolar)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FA1AF3-9C4A-1769-495F-1133C3988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ciberbullying es una forma específica de ciberacoso que ocurre entre niños y adolescentes, y a menudo está relacionado con el entorno escolar.</a:t>
            </a:r>
            <a:endParaRPr lang="es-419" dirty="0"/>
          </a:p>
        </p:txBody>
      </p:sp>
      <p:pic>
        <p:nvPicPr>
          <p:cNvPr id="9218" name="Picture 2" descr="Bullying y ciberbullying: cómo detectar y prevenir las nuevas formas de  acoso escolar | UNIR">
            <a:extLst>
              <a:ext uri="{FF2B5EF4-FFF2-40B4-BE49-F238E27FC236}">
                <a16:creationId xmlns:a16="http://schemas.microsoft.com/office/drawing/2014/main" id="{3A16B137-0E71-2784-1B45-E693DC062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226" y="3022303"/>
            <a:ext cx="5189131" cy="290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6723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8859DB-DEA9-F7A0-4A63-B16F27279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Grooming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8F8412-6790-1D5A-B2DA-8A7F84851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grooming es un proceso en el que un adulto se gana la confianza de un menor a través de internet o redes sociales, con el objetivo final de abusar sexualmente de él/ella. El adulto puede hacerse pasar por alguien de la misma edad o compartir intereses comunes para generar un vínculo.</a:t>
            </a:r>
            <a:endParaRPr lang="es-419" dirty="0"/>
          </a:p>
        </p:txBody>
      </p:sp>
      <p:pic>
        <p:nvPicPr>
          <p:cNvPr id="10242" name="Picture 2" descr="Estrategias para prevenir el grooming | Argentina.gob.ar">
            <a:extLst>
              <a:ext uri="{FF2B5EF4-FFF2-40B4-BE49-F238E27FC236}">
                <a16:creationId xmlns:a16="http://schemas.microsoft.com/office/drawing/2014/main" id="{EB203EB4-AFFF-2453-BB74-271298742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479" y="3847436"/>
            <a:ext cx="33718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282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CA616-B6F2-6929-4B2A-80AF52828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Sexting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33CEA3-19FB-D16F-D0A4-8B5FC2313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/>
              <a:t>El sexting consiste en el envío de mensajes, fotos o videos de contenido sexual explícito a través de dispositivos electrónicos</a:t>
            </a:r>
          </a:p>
        </p:txBody>
      </p:sp>
      <p:pic>
        <p:nvPicPr>
          <p:cNvPr id="4" name="Elementos multimedia en línea 3" title="¿Qué es el sexting?">
            <a:hlinkClick r:id="" action="ppaction://media"/>
            <a:extLst>
              <a:ext uri="{FF2B5EF4-FFF2-40B4-BE49-F238E27FC236}">
                <a16:creationId xmlns:a16="http://schemas.microsoft.com/office/drawing/2014/main" id="{F3A39730-3F70-3B7E-5FC2-B0B0FA795F1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282417" y="3185928"/>
            <a:ext cx="5537023" cy="312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2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97935-1576-B243-AC61-8324385F7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227"/>
            <a:ext cx="10515600" cy="1325563"/>
          </a:xfrm>
        </p:spPr>
        <p:txBody>
          <a:bodyPr/>
          <a:lstStyle/>
          <a:p>
            <a:r>
              <a:rPr lang="es-AR" dirty="0"/>
              <a:t>Consejos para prevenirlo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B0C1C5-36BA-00DD-C6B2-64DC83595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419" dirty="0"/>
              <a:t>Sé escéptico online</a:t>
            </a:r>
          </a:p>
          <a:p>
            <a:r>
              <a:rPr lang="es-419" dirty="0"/>
              <a:t>Protege tu información personal</a:t>
            </a:r>
          </a:p>
          <a:p>
            <a:r>
              <a:rPr lang="es-MX" dirty="0"/>
              <a:t>Configura la privacidad de tus redes sociales</a:t>
            </a:r>
          </a:p>
          <a:p>
            <a:r>
              <a:rPr lang="es-419" dirty="0"/>
              <a:t>Piensa antes de publicar</a:t>
            </a:r>
          </a:p>
          <a:p>
            <a:r>
              <a:rPr lang="es-419" dirty="0"/>
              <a:t>No aceptes solicitudes de amistad de desconocidos</a:t>
            </a:r>
          </a:p>
          <a:p>
            <a:r>
              <a:rPr lang="es-MX" dirty="0"/>
              <a:t>Comunícate abiertamente con adultos de confianza</a:t>
            </a:r>
          </a:p>
          <a:p>
            <a:r>
              <a:rPr lang="es-MX" dirty="0"/>
              <a:t>Ignora y bloquea el contacto no deseado</a:t>
            </a:r>
          </a:p>
          <a:p>
            <a:r>
              <a:rPr lang="es-MX" dirty="0"/>
              <a:t>Ten cuidado con los enlaces</a:t>
            </a:r>
          </a:p>
          <a:p>
            <a:r>
              <a:rPr lang="es-419" dirty="0"/>
              <a:t>Utiliza software de seguridad</a:t>
            </a:r>
          </a:p>
        </p:txBody>
      </p:sp>
    </p:spTree>
    <p:extLst>
      <p:ext uri="{BB962C8B-B14F-4D97-AF65-F5344CB8AC3E}">
        <p14:creationId xmlns:p14="http://schemas.microsoft.com/office/powerpoint/2010/main" val="3691581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EC6B0D-D432-EC58-9634-74248E25B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Herramientas para el Procesamiento y Almacenamiento de Datos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329180-4C60-65C9-5E7F-0D1C6E4FC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3728"/>
            <a:ext cx="10515600" cy="4351338"/>
          </a:xfrm>
        </p:spPr>
        <p:txBody>
          <a:bodyPr>
            <a:normAutofit/>
          </a:bodyPr>
          <a:lstStyle/>
          <a:p>
            <a:r>
              <a:rPr lang="es-AR" dirty="0"/>
              <a:t> Herramientas                                               Hardware</a:t>
            </a:r>
          </a:p>
          <a:p>
            <a:endParaRPr lang="es-AR" dirty="0"/>
          </a:p>
          <a:p>
            <a:endParaRPr lang="es-AR" dirty="0"/>
          </a:p>
          <a:p>
            <a:pPr marL="0" indent="0">
              <a:buNone/>
            </a:pPr>
            <a:r>
              <a:rPr lang="es-AR" dirty="0"/>
              <a:t>                                                                 Software</a:t>
            </a:r>
          </a:p>
          <a:p>
            <a:endParaRPr lang="es-AR" dirty="0"/>
          </a:p>
          <a:p>
            <a:pPr marL="0" indent="0">
              <a:buNone/>
            </a:pPr>
            <a:r>
              <a:rPr lang="es-MX" dirty="0"/>
              <a:t>Herramientas     Sistemas de gestión de bases de datos</a:t>
            </a:r>
          </a:p>
          <a:p>
            <a:pPr marL="0" indent="0">
              <a:buNone/>
            </a:pPr>
            <a:r>
              <a:rPr lang="es-MX" dirty="0"/>
              <a:t>de análisis </a:t>
            </a:r>
          </a:p>
          <a:p>
            <a:pPr marL="0" indent="0">
              <a:buNone/>
            </a:pPr>
            <a:r>
              <a:rPr lang="es-MX" dirty="0"/>
              <a:t>de datos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C509D4E6-3B64-D669-3346-CEDCAD90DB8A}"/>
              </a:ext>
            </a:extLst>
          </p:cNvPr>
          <p:cNvCxnSpPr/>
          <p:nvPr/>
        </p:nvCxnSpPr>
        <p:spPr>
          <a:xfrm>
            <a:off x="1573619" y="2360428"/>
            <a:ext cx="0" cy="17862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5633FEAA-EF15-E376-39C2-C8FED5C20F6E}"/>
              </a:ext>
            </a:extLst>
          </p:cNvPr>
          <p:cNvCxnSpPr/>
          <p:nvPr/>
        </p:nvCxnSpPr>
        <p:spPr>
          <a:xfrm>
            <a:off x="3593805" y="2213604"/>
            <a:ext cx="0" cy="18819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FDEA3EBE-58A6-46BA-21EC-BE6F05DF3FAB}"/>
              </a:ext>
            </a:extLst>
          </p:cNvPr>
          <p:cNvCxnSpPr>
            <a:cxnSpLocks/>
          </p:cNvCxnSpPr>
          <p:nvPr/>
        </p:nvCxnSpPr>
        <p:spPr>
          <a:xfrm>
            <a:off x="3599120" y="2213604"/>
            <a:ext cx="2014871" cy="12153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FA8067C6-2572-3608-D568-9B0C4ECFA2A3}"/>
              </a:ext>
            </a:extLst>
          </p:cNvPr>
          <p:cNvCxnSpPr/>
          <p:nvPr/>
        </p:nvCxnSpPr>
        <p:spPr>
          <a:xfrm>
            <a:off x="3593805" y="2041451"/>
            <a:ext cx="303027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08CE2F35-13F9-0CAC-991B-6241A1E75175}"/>
              </a:ext>
            </a:extLst>
          </p:cNvPr>
          <p:cNvCxnSpPr/>
          <p:nvPr/>
        </p:nvCxnSpPr>
        <p:spPr>
          <a:xfrm>
            <a:off x="8410353" y="2041451"/>
            <a:ext cx="99946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A6E217C-CE5E-58D0-5815-FEB9923BEE54}"/>
              </a:ext>
            </a:extLst>
          </p:cNvPr>
          <p:cNvSpPr txBox="1"/>
          <p:nvPr/>
        </p:nvSpPr>
        <p:spPr>
          <a:xfrm>
            <a:off x="9454117" y="1793728"/>
            <a:ext cx="23285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Es la parte física y tangible de una computadora</a:t>
            </a:r>
            <a:endParaRPr lang="es-419" sz="2400" dirty="0"/>
          </a:p>
        </p:txBody>
      </p:sp>
    </p:spTree>
    <p:extLst>
      <p:ext uri="{BB962C8B-B14F-4D97-AF65-F5344CB8AC3E}">
        <p14:creationId xmlns:p14="http://schemas.microsoft.com/office/powerpoint/2010/main" val="11621483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323F07-4DE2-E1AF-C1A3-6212BCC6B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Buscar ayuda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D4FC10-2F67-96FC-86EB-278A2FEF7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Si tú o alguien que conoces está sufriendo alguna de estas situaciones, es crucial buscar ayuda. Aquí tienes algunos contactos importantes: </a:t>
            </a:r>
          </a:p>
          <a:p>
            <a:r>
              <a:rPr lang="es-MX" dirty="0"/>
              <a:t>Línea 102 (Argentina)</a:t>
            </a:r>
          </a:p>
          <a:p>
            <a:r>
              <a:rPr lang="es-MX" dirty="0"/>
              <a:t>Oficinas de Protección de Derechos de Niños, Niñas y Adolescentes</a:t>
            </a:r>
          </a:p>
          <a:p>
            <a:r>
              <a:rPr lang="es-419" dirty="0"/>
              <a:t>Organizaciones No Gubernamentales</a:t>
            </a:r>
          </a:p>
          <a:p>
            <a:r>
              <a:rPr lang="es-419" dirty="0"/>
              <a:t>Tu escuela</a:t>
            </a:r>
          </a:p>
          <a:p>
            <a:r>
              <a:rPr lang="es-419" dirty="0"/>
              <a:t>Fuerzas de seguridad</a:t>
            </a:r>
          </a:p>
        </p:txBody>
      </p:sp>
    </p:spTree>
    <p:extLst>
      <p:ext uri="{BB962C8B-B14F-4D97-AF65-F5344CB8AC3E}">
        <p14:creationId xmlns:p14="http://schemas.microsoft.com/office/powerpoint/2010/main" val="30413384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0C1854-E05D-36F8-F993-19BCDC0D3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Unidad 6, </a:t>
            </a:r>
            <a:r>
              <a:rPr lang="es-AR" dirty="0" err="1"/>
              <a:t>Cmaps</a:t>
            </a:r>
            <a:r>
              <a:rPr lang="es-AR" dirty="0"/>
              <a:t> </a:t>
            </a:r>
            <a:r>
              <a:rPr lang="es-AR" dirty="0" err="1"/>
              <a:t>tools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B4CB00-F885-8BB9-220D-44235B8D1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Descarga del programa: </a:t>
            </a:r>
            <a:r>
              <a:rPr lang="es-MX" dirty="0"/>
              <a:t>Ve al sitio oficial, Accede a la página de descarga de </a:t>
            </a:r>
            <a:r>
              <a:rPr lang="es-MX" dirty="0" err="1"/>
              <a:t>CmapTools</a:t>
            </a:r>
            <a:r>
              <a:rPr lang="es-MX" dirty="0"/>
              <a:t>.</a:t>
            </a:r>
          </a:p>
          <a:p>
            <a:r>
              <a:rPr lang="es-419" dirty="0"/>
              <a:t>Completa el formulario</a:t>
            </a:r>
          </a:p>
          <a:p>
            <a:r>
              <a:rPr lang="es-419" dirty="0"/>
              <a:t>Selecciona el sistema operativo</a:t>
            </a:r>
          </a:p>
          <a:p>
            <a:r>
              <a:rPr lang="es-419" dirty="0"/>
              <a:t>(Opcional) Descarga alternativa</a:t>
            </a:r>
          </a:p>
        </p:txBody>
      </p:sp>
      <p:pic>
        <p:nvPicPr>
          <p:cNvPr id="4" name="Elementos multimedia en línea 3" title="Cómo descargar CmapTools para Windows">
            <a:hlinkClick r:id="" action="ppaction://media"/>
            <a:extLst>
              <a:ext uri="{FF2B5EF4-FFF2-40B4-BE49-F238E27FC236}">
                <a16:creationId xmlns:a16="http://schemas.microsoft.com/office/drawing/2014/main" id="{581451FC-6CEB-8332-F271-D2FF208DC26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70211" y="3292253"/>
            <a:ext cx="5348690" cy="301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8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C6ED4F-0794-A21E-9BAD-83B3CC0D2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Como crear un </a:t>
            </a:r>
            <a:r>
              <a:rPr lang="es-AR" dirty="0" err="1"/>
              <a:t>cmap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D82167-9196-E854-9187-569F2297C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Seleccionamos Archivo , y presionamos un clic en Nuevo </a:t>
            </a:r>
            <a:r>
              <a:rPr lang="es-MX" dirty="0" err="1"/>
              <a:t>Cmap</a:t>
            </a:r>
            <a:r>
              <a:rPr lang="es-MX" dirty="0"/>
              <a:t> .</a:t>
            </a:r>
          </a:p>
          <a:p>
            <a:r>
              <a:rPr lang="es-MX" dirty="0"/>
              <a:t>Un nuevo </a:t>
            </a:r>
            <a:r>
              <a:rPr lang="es-MX" dirty="0" err="1"/>
              <a:t>Cmap</a:t>
            </a:r>
            <a:r>
              <a:rPr lang="es-MX" dirty="0"/>
              <a:t> se abre con el nombre Sin título 1 .</a:t>
            </a:r>
          </a:p>
          <a:p>
            <a:r>
              <a:rPr lang="es-MX" dirty="0"/>
              <a:t>Usando el botón izquierdo del ratón, presione un doble clic en cualquier punto del mapa. (También puede realizarlo usando el menú 'Editar' y seleccionando "Nuevo Concepto"). Aparecerá una forma con signos de interrogación dentro.</a:t>
            </a:r>
          </a:p>
          <a:p>
            <a:r>
              <a:rPr lang="es-MX" dirty="0"/>
              <a:t>Ahora solo tiene que hacer clic con el botón izquierdo del ratón sobre la forma, y ​​podrá modificar su contenido e introducir el nuevo concepto .</a:t>
            </a:r>
            <a:br>
              <a:rPr lang="es-MX" dirty="0"/>
            </a:b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7024202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D7583-75CC-F250-5BD5-D6580E1F4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Relacionar conceptos. Líneas de enlace.</a:t>
            </a:r>
            <a:br>
              <a:rPr lang="es-419" dirty="0"/>
            </a:b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DD5382-54EA-D2FD-473C-7DA457510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/>
              <a:t>Para unir conceptos:</a:t>
            </a:r>
          </a:p>
          <a:p>
            <a:r>
              <a:rPr lang="es-MX" dirty="0"/>
              <a:t>Dar clic y arrastrar desde la flecha del primer concepto hacia el segundo.</a:t>
            </a:r>
          </a:p>
          <a:p>
            <a:r>
              <a:rPr lang="es-MX" dirty="0"/>
              <a:t>La conexión se crea automáticamente.</a:t>
            </a:r>
          </a:p>
          <a:p>
            <a:r>
              <a:rPr lang="es-MX" dirty="0"/>
              <a:t>En el centro del enlace se puede escribir una palabra o frase de enlace (por ejemplo: “se compone de”, “incluye”, “permite”, etc.).</a:t>
            </a:r>
          </a:p>
          <a:p>
            <a:r>
              <a:rPr lang="es-MX" dirty="0"/>
              <a:t>Las líneas de enlace:</a:t>
            </a:r>
          </a:p>
          <a:p>
            <a:r>
              <a:rPr lang="es-MX" dirty="0"/>
              <a:t>Representan la relación entre dos conceptos.</a:t>
            </a:r>
          </a:p>
          <a:p>
            <a:r>
              <a:rPr lang="es-MX" dirty="0"/>
              <a:t>Pueden editarse (color, grosor, forma: curva o recta).</a:t>
            </a:r>
          </a:p>
          <a:p>
            <a:r>
              <a:rPr lang="es-MX" dirty="0"/>
              <a:t>Incluyen una etiqueta o palabra que explica la relación.</a:t>
            </a:r>
          </a:p>
          <a:p>
            <a:r>
              <a:rPr lang="es-MX" dirty="0"/>
              <a:t>Se puede mover la etiqueta arrastrándola.</a:t>
            </a:r>
          </a:p>
          <a:p>
            <a:endParaRPr lang="es-MX" dirty="0"/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7873179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6CFE8-9E0F-E4E8-2AD9-6AB6A1DE4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Formato de los objetos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86DD6C-5F46-FAE1-2C7B-0BB525302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Los objetos (conceptos y líneas) se pueden personalizar:</a:t>
            </a:r>
          </a:p>
          <a:p>
            <a:r>
              <a:rPr lang="es-MX" dirty="0"/>
              <a:t>Color de fondo y borde.</a:t>
            </a:r>
          </a:p>
          <a:p>
            <a:r>
              <a:rPr lang="es-MX" dirty="0"/>
              <a:t>Tamaño y tipo de letra.</a:t>
            </a:r>
          </a:p>
          <a:p>
            <a:r>
              <a:rPr lang="es-MX" dirty="0"/>
              <a:t>Forma del recuadro (recto, redondeado).</a:t>
            </a:r>
          </a:p>
          <a:p>
            <a:r>
              <a:rPr lang="es-MX" dirty="0"/>
              <a:t>Sombra y estilos avanzados.</a:t>
            </a:r>
          </a:p>
          <a:p>
            <a:r>
              <a:rPr lang="es-MX" dirty="0"/>
              <a:t>Para cambiar el formato:</a:t>
            </a:r>
          </a:p>
          <a:p>
            <a:r>
              <a:rPr lang="es-MX" dirty="0"/>
              <a:t>Clic derecho en el objeto → Estilos → elegir la opción deseada.</a:t>
            </a:r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1487948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CFD3FB-7E1D-72BE-19D9-B7C70546E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Como agregar fotos, videos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36454B-FE48-2E5E-8A17-474349B2D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dirty="0"/>
              <a:t>Insertar imágenes</a:t>
            </a:r>
          </a:p>
          <a:p>
            <a:r>
              <a:rPr lang="es-MX" dirty="0"/>
              <a:t>Clic derecho sobre un concepto → Agregar recurso.</a:t>
            </a:r>
          </a:p>
          <a:p>
            <a:r>
              <a:rPr lang="es-MX" dirty="0"/>
              <a:t>Seleccionar una imagen guardada en la computadora.</a:t>
            </a:r>
          </a:p>
          <a:p>
            <a:r>
              <a:rPr lang="es-MX" dirty="0"/>
              <a:t>Se mostrará un pequeño icono en el concepto.</a:t>
            </a:r>
          </a:p>
          <a:p>
            <a:r>
              <a:rPr lang="es-MX" dirty="0"/>
              <a:t>Insertar links (enlaces web)</a:t>
            </a:r>
          </a:p>
          <a:p>
            <a:r>
              <a:rPr lang="es-MX" dirty="0"/>
              <a:t>Clic derecho → Agregar recurso.</a:t>
            </a:r>
          </a:p>
          <a:p>
            <a:r>
              <a:rPr lang="es-MX" dirty="0"/>
              <a:t>Pegar la dirección (URL) de la página.</a:t>
            </a:r>
          </a:p>
          <a:p>
            <a:r>
              <a:rPr lang="es-MX" dirty="0"/>
              <a:t>El concepto mostrará un icono de link.</a:t>
            </a:r>
          </a:p>
          <a:p>
            <a:r>
              <a:rPr lang="es-MX" dirty="0"/>
              <a:t>Insertar videos</a:t>
            </a:r>
          </a:p>
          <a:p>
            <a:r>
              <a:rPr lang="es-MX" dirty="0"/>
              <a:t>Igual que los links: añadir un enlace de YouTube o archivo local.</a:t>
            </a:r>
          </a:p>
          <a:p>
            <a:r>
              <a:rPr lang="es-MX" dirty="0"/>
              <a:t>El mapa puede mostrar una miniatura del recurso según la versión.</a:t>
            </a:r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4279568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2027E4-B436-F001-3080-9EE70720A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Exportar a archivo de imagen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A179A2-E84C-453D-FE61-1B612E338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/>
              <a:t>CmapTools</a:t>
            </a:r>
            <a:r>
              <a:rPr lang="es-MX" dirty="0"/>
              <a:t> permite guardar el mapa como imagen:</a:t>
            </a:r>
          </a:p>
          <a:p>
            <a:r>
              <a:rPr lang="es-MX" dirty="0"/>
              <a:t>Ir a </a:t>
            </a:r>
            <a:r>
              <a:rPr lang="es-MX" b="1" dirty="0"/>
              <a:t>Archivo → Exportar </a:t>
            </a:r>
            <a:r>
              <a:rPr lang="es-MX" b="1" dirty="0" err="1"/>
              <a:t>Cmap</a:t>
            </a:r>
            <a:r>
              <a:rPr lang="es-MX" b="1" dirty="0"/>
              <a:t> como… → Imagen</a:t>
            </a:r>
            <a:r>
              <a:rPr lang="es-MX" dirty="0"/>
              <a:t>.</a:t>
            </a:r>
          </a:p>
          <a:p>
            <a:r>
              <a:rPr lang="es-MX" dirty="0"/>
              <a:t>Elegir el formato (JPG, PNG, etc.).</a:t>
            </a:r>
          </a:p>
          <a:p>
            <a:r>
              <a:rPr lang="es-MX" dirty="0"/>
              <a:t>Guardar en la carpeta deseada.</a:t>
            </a:r>
          </a:p>
          <a:p>
            <a:r>
              <a:rPr lang="es-MX" dirty="0"/>
              <a:t>El archivo quedará listo para usar en trabajos, presentaciones o imprimir.</a:t>
            </a:r>
          </a:p>
          <a:p>
            <a:endParaRPr lang="es-419" dirty="0"/>
          </a:p>
        </p:txBody>
      </p:sp>
      <p:pic>
        <p:nvPicPr>
          <p:cNvPr id="13314" name="Picture 2" descr="Exportar un CmapTools como imagen Imprimir un CmapTools">
            <a:extLst>
              <a:ext uri="{FF2B5EF4-FFF2-40B4-BE49-F238E27FC236}">
                <a16:creationId xmlns:a16="http://schemas.microsoft.com/office/drawing/2014/main" id="{BF2A97FA-48BC-3E89-5B16-34CE8D013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484" y="4483099"/>
            <a:ext cx="3604660" cy="219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0048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10DA80-97CB-0946-5829-32A9D47A3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Unidad 7, </a:t>
            </a:r>
            <a:r>
              <a:rPr lang="es-MX" dirty="0"/>
              <a:t>Procesador de Textos - Word 2007</a:t>
            </a:r>
            <a:br>
              <a:rPr lang="es-419" dirty="0"/>
            </a:b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AD7D9D-56D8-2E43-4B6D-86705BB96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Un procesador de textos es un programa que permite crear, editar, guardar y presentar documentos escritos.</a:t>
            </a:r>
            <a:endParaRPr lang="es-419" dirty="0"/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8A743D59-746F-1BEE-DC3A-BD5B756E4C77}"/>
              </a:ext>
            </a:extLst>
          </p:cNvPr>
          <p:cNvCxnSpPr/>
          <p:nvPr/>
        </p:nvCxnSpPr>
        <p:spPr>
          <a:xfrm>
            <a:off x="1329070" y="2796363"/>
            <a:ext cx="0" cy="18606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103E5F50-A4EE-F7A1-500E-208605493B7E}"/>
              </a:ext>
            </a:extLst>
          </p:cNvPr>
          <p:cNvSpPr txBox="1"/>
          <p:nvPr/>
        </p:nvSpPr>
        <p:spPr>
          <a:xfrm>
            <a:off x="754912" y="4795284"/>
            <a:ext cx="113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Contiene</a:t>
            </a:r>
            <a:endParaRPr lang="es-419" dirty="0"/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B6C439E0-18AD-F4DF-9CCC-7E8E79578BE6}"/>
              </a:ext>
            </a:extLst>
          </p:cNvPr>
          <p:cNvCxnSpPr/>
          <p:nvPr/>
        </p:nvCxnSpPr>
        <p:spPr>
          <a:xfrm>
            <a:off x="1892595" y="4976037"/>
            <a:ext cx="129717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E9E4062F-3DD6-761B-2A60-D4309022991A}"/>
              </a:ext>
            </a:extLst>
          </p:cNvPr>
          <p:cNvSpPr txBox="1"/>
          <p:nvPr/>
        </p:nvSpPr>
        <p:spPr>
          <a:xfrm>
            <a:off x="3273055" y="4795284"/>
            <a:ext cx="1414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Ventanas</a:t>
            </a:r>
            <a:endParaRPr lang="es-419" dirty="0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B2CC1360-A157-D37A-F973-A37AA937B4DE}"/>
              </a:ext>
            </a:extLst>
          </p:cNvPr>
          <p:cNvCxnSpPr/>
          <p:nvPr/>
        </p:nvCxnSpPr>
        <p:spPr>
          <a:xfrm>
            <a:off x="4465674" y="4976037"/>
            <a:ext cx="112705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3BC8016-54C3-43F3-A57D-E96671C463B0}"/>
              </a:ext>
            </a:extLst>
          </p:cNvPr>
          <p:cNvSpPr txBox="1"/>
          <p:nvPr/>
        </p:nvSpPr>
        <p:spPr>
          <a:xfrm>
            <a:off x="5794744" y="4795284"/>
            <a:ext cx="2519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Formado por barras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41241670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3C11F5-EBBD-C374-31F6-88C675D00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Ventana de trabajo: elementos que la componen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3DEA51-7D77-1B12-1C3D-D9DC6B4D0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 ventana de un procesador de textos suele incluir:</a:t>
            </a:r>
          </a:p>
          <a:p>
            <a:r>
              <a:rPr lang="es-419" dirty="0"/>
              <a:t>Barra de título</a:t>
            </a:r>
          </a:p>
          <a:p>
            <a:r>
              <a:rPr lang="es-419" dirty="0"/>
              <a:t>Barra de menús</a:t>
            </a:r>
          </a:p>
          <a:p>
            <a:r>
              <a:rPr lang="es-419" dirty="0"/>
              <a:t>Barras de herramientas</a:t>
            </a:r>
          </a:p>
          <a:p>
            <a:r>
              <a:rPr lang="es-419" dirty="0"/>
              <a:t>Regla</a:t>
            </a:r>
          </a:p>
          <a:p>
            <a:r>
              <a:rPr lang="es-419" dirty="0"/>
              <a:t>Área de trabajo o página</a:t>
            </a:r>
          </a:p>
          <a:p>
            <a:r>
              <a:rPr lang="es-419" dirty="0"/>
              <a:t>Barras de desplazamiento</a:t>
            </a:r>
          </a:p>
          <a:p>
            <a:r>
              <a:rPr lang="es-419" dirty="0"/>
              <a:t>Barra de estado</a:t>
            </a:r>
          </a:p>
        </p:txBody>
      </p:sp>
      <p:pic>
        <p:nvPicPr>
          <p:cNvPr id="4" name="Elementos multimedia en línea 3" title="BARRA DE HERRAMIENTAS WORD">
            <a:hlinkClick r:id="" action="ppaction://media"/>
            <a:extLst>
              <a:ext uri="{FF2B5EF4-FFF2-40B4-BE49-F238E27FC236}">
                <a16:creationId xmlns:a16="http://schemas.microsoft.com/office/drawing/2014/main" id="{17C46616-1294-BCE1-F0F6-3DFC66772F4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777024" y="2882900"/>
            <a:ext cx="60737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3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ED3D76-09AE-419C-B6BB-097C0830F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Barra </a:t>
            </a:r>
            <a:r>
              <a:rPr lang="es-AR" dirty="0" err="1"/>
              <a:t>estandar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A323FA-95D9-DFD9-CDD7-474D1335E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/>
              <a:t>La barra estándar contiene accesos directos a funciones básicas como:</a:t>
            </a:r>
          </a:p>
          <a:p>
            <a:r>
              <a:rPr lang="es-MX" dirty="0"/>
              <a:t>Nuevo documento</a:t>
            </a:r>
          </a:p>
          <a:p>
            <a:r>
              <a:rPr lang="es-MX" dirty="0"/>
              <a:t>Abrir</a:t>
            </a:r>
          </a:p>
          <a:p>
            <a:r>
              <a:rPr lang="es-MX" dirty="0"/>
              <a:t>Guardar</a:t>
            </a:r>
          </a:p>
          <a:p>
            <a:r>
              <a:rPr lang="es-MX" dirty="0"/>
              <a:t>Imprimir</a:t>
            </a:r>
          </a:p>
          <a:p>
            <a:r>
              <a:rPr lang="es-MX" dirty="0"/>
              <a:t>Deshacer / Rehacer</a:t>
            </a:r>
          </a:p>
          <a:p>
            <a:r>
              <a:rPr lang="es-MX" dirty="0"/>
              <a:t>Copiar, cortar, pegar</a:t>
            </a:r>
          </a:p>
          <a:p>
            <a:r>
              <a:rPr lang="es-MX" dirty="0"/>
              <a:t>Buscador</a:t>
            </a:r>
          </a:p>
          <a:p>
            <a:r>
              <a:rPr lang="es-MX" dirty="0"/>
              <a:t>Zoom</a:t>
            </a:r>
          </a:p>
          <a:p>
            <a:r>
              <a:rPr lang="es-MX" dirty="0"/>
              <a:t>Permite trabajar más rápido sin abrir los menús.</a:t>
            </a:r>
          </a:p>
          <a:p>
            <a:endParaRPr lang="es-419" dirty="0"/>
          </a:p>
        </p:txBody>
      </p:sp>
      <p:pic>
        <p:nvPicPr>
          <p:cNvPr id="14338" name="Picture 2" descr="Barras de word | PPT">
            <a:extLst>
              <a:ext uri="{FF2B5EF4-FFF2-40B4-BE49-F238E27FC236}">
                <a16:creationId xmlns:a16="http://schemas.microsoft.com/office/drawing/2014/main" id="{05027AA2-BE97-064C-8750-3CC223C81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834" y="2153444"/>
            <a:ext cx="4908808" cy="367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266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CE6151-D625-3FEF-E33B-3DB1C20F6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Componentes de una pc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5FD68B-429E-87D3-AEFE-B813A77F5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AR" dirty="0"/>
              <a:t>Componentes:</a:t>
            </a:r>
          </a:p>
          <a:p>
            <a:pPr marL="0" indent="0">
              <a:buNone/>
            </a:pPr>
            <a:r>
              <a:rPr lang="es-419" dirty="0"/>
              <a:t>-Unidad Central de Procesamiento (Unidad de Control, Unidad Aritmético-Lógica, Registros)</a:t>
            </a:r>
          </a:p>
          <a:p>
            <a:pPr>
              <a:buFontTx/>
              <a:buChar char="-"/>
            </a:pPr>
            <a:r>
              <a:rPr lang="es-419" dirty="0"/>
              <a:t>Memorias (ram, rom, memoria cache)</a:t>
            </a:r>
          </a:p>
          <a:p>
            <a:pPr>
              <a:buFontTx/>
              <a:buChar char="-"/>
            </a:pPr>
            <a:r>
              <a:rPr lang="es-419" dirty="0"/>
              <a:t>Periféricos (de entrada, de salida, de entrada/salida)</a:t>
            </a:r>
          </a:p>
          <a:p>
            <a:pPr>
              <a:buFontTx/>
              <a:buChar char="-"/>
            </a:pPr>
            <a:r>
              <a:rPr lang="es-419" dirty="0"/>
              <a:t>Medios de almacenamientos (discos duros, memoria </a:t>
            </a:r>
            <a:r>
              <a:rPr lang="es-419" dirty="0" err="1"/>
              <a:t>usb</a:t>
            </a:r>
            <a:r>
              <a:rPr lang="es-419" dirty="0"/>
              <a:t>, tarjetas de memoria, almacenamiento en la nube, unidades de estado solido)</a:t>
            </a:r>
          </a:p>
          <a:p>
            <a:pPr>
              <a:buFontTx/>
              <a:buChar char="-"/>
            </a:pPr>
            <a:r>
              <a:rPr lang="es-419" dirty="0"/>
              <a:t>Tarjeta madre</a:t>
            </a:r>
          </a:p>
          <a:p>
            <a:pPr>
              <a:buFontTx/>
              <a:buChar char="-"/>
            </a:pPr>
            <a:r>
              <a:rPr lang="es-419" dirty="0"/>
              <a:t>Unidad de Control</a:t>
            </a:r>
          </a:p>
        </p:txBody>
      </p:sp>
      <p:pic>
        <p:nvPicPr>
          <p:cNvPr id="5" name="Elementos multimedia en línea 4" title="Explicación componentes PC">
            <a:hlinkClick r:id="" action="ppaction://media"/>
            <a:extLst>
              <a:ext uri="{FF2B5EF4-FFF2-40B4-BE49-F238E27FC236}">
                <a16:creationId xmlns:a16="http://schemas.microsoft.com/office/drawing/2014/main" id="{E5B3DB10-42F4-9A89-294D-1D35FCA4ACB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432158" y="4771604"/>
            <a:ext cx="3695626" cy="208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CEB989-7794-2017-D96F-120A64FE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Funciones del procesador de texto.</a:t>
            </a:r>
            <a:br>
              <a:rPr lang="es-MX" dirty="0"/>
            </a:b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5539A2-CBF5-77EA-185F-DFA206041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Entre sus funciones más importantes están:</a:t>
            </a:r>
          </a:p>
          <a:p>
            <a:r>
              <a:rPr lang="es-MX" dirty="0"/>
              <a:t>Escribir y editar texto.</a:t>
            </a:r>
          </a:p>
          <a:p>
            <a:r>
              <a:rPr lang="es-MX" dirty="0"/>
              <a:t>Copiar, cortar y pegar.</a:t>
            </a:r>
          </a:p>
          <a:p>
            <a:r>
              <a:rPr lang="es-MX" dirty="0"/>
              <a:t>Cambiar tipo, tamaño y color de letra.</a:t>
            </a:r>
          </a:p>
          <a:p>
            <a:r>
              <a:rPr lang="es-MX" dirty="0"/>
              <a:t>Alinear párrafos.</a:t>
            </a:r>
          </a:p>
          <a:p>
            <a:r>
              <a:rPr lang="es-MX" dirty="0"/>
              <a:t>Insertar imágenes, tablas, formas, encabezados y pie de página.</a:t>
            </a:r>
          </a:p>
          <a:p>
            <a:r>
              <a:rPr lang="es-MX" dirty="0"/>
              <a:t>Revisar ortografía.</a:t>
            </a:r>
          </a:p>
          <a:p>
            <a:r>
              <a:rPr lang="es-MX" dirty="0"/>
              <a:t>Guardar e imprimir documentos.</a:t>
            </a:r>
          </a:p>
          <a:p>
            <a:r>
              <a:rPr lang="es-MX" dirty="0"/>
              <a:t>Exportar en distintos formatos (PDF, Docx, etc.).</a:t>
            </a:r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6233123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BEA17D-EE4C-B96C-BCA2-1A9C8F813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/>
              <a:t>Menu</a:t>
            </a:r>
            <a:r>
              <a:rPr lang="es-AR" dirty="0"/>
              <a:t> Archivo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B2D1D4-B342-00AF-AA40-D1FFCBE1E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400" dirty="0"/>
              <a:t>El menú Archivo incluye acciones relacionadas con los archivos:</a:t>
            </a:r>
          </a:p>
          <a:p>
            <a:r>
              <a:rPr lang="es-MX" sz="2400" dirty="0"/>
              <a:t>Nuevo: crear un documento desde cero.</a:t>
            </a:r>
          </a:p>
          <a:p>
            <a:r>
              <a:rPr lang="es-MX" sz="2400" dirty="0"/>
              <a:t>Abrir: cargar un archivo guardado.</a:t>
            </a:r>
          </a:p>
          <a:p>
            <a:r>
              <a:rPr lang="es-MX" sz="2400" dirty="0"/>
              <a:t>Guardar / Guardar como: almacenar el documento.</a:t>
            </a:r>
          </a:p>
          <a:p>
            <a:r>
              <a:rPr lang="es-MX" sz="2400" dirty="0"/>
              <a:t>Cerrar: salir del archivo actual.</a:t>
            </a:r>
          </a:p>
          <a:p>
            <a:r>
              <a:rPr lang="es-MX" sz="2400" dirty="0"/>
              <a:t>Imprimir / Vista preliminar: obtener el documento en papel.</a:t>
            </a:r>
          </a:p>
          <a:p>
            <a:r>
              <a:rPr lang="es-MX" sz="2400" dirty="0"/>
              <a:t>Exportar: convertir a PDF u otros formatos.</a:t>
            </a:r>
          </a:p>
          <a:p>
            <a:r>
              <a:rPr lang="es-MX" sz="2400" dirty="0"/>
              <a:t>Propiedades: ver información del archivo (autor, fecha, tamaño, etc.).</a:t>
            </a:r>
          </a:p>
          <a:p>
            <a:endParaRPr lang="es-419" dirty="0"/>
          </a:p>
        </p:txBody>
      </p:sp>
      <p:pic>
        <p:nvPicPr>
          <p:cNvPr id="15362" name="Picture 2" descr="Abrir archivos desde el menú Archivo - Soporte técnico de Microsoft">
            <a:extLst>
              <a:ext uri="{FF2B5EF4-FFF2-40B4-BE49-F238E27FC236}">
                <a16:creationId xmlns:a16="http://schemas.microsoft.com/office/drawing/2014/main" id="{E285D361-3BD8-2D38-275C-B09A9ABAD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450" y="2219325"/>
            <a:ext cx="32575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2888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247A08-85B7-FC38-7766-A5DB0BD2C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Menú Edición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6B7721-3DFE-B357-96F2-B13E5BC92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Incluye herramientas para trabajar directamente con el contenido:</a:t>
            </a:r>
          </a:p>
          <a:p>
            <a:r>
              <a:rPr lang="es-MX" dirty="0"/>
              <a:t>Deshacer / Rehacer</a:t>
            </a:r>
          </a:p>
          <a:p>
            <a:r>
              <a:rPr lang="es-MX" dirty="0"/>
              <a:t>Copiar, cortar y pegar</a:t>
            </a:r>
          </a:p>
          <a:p>
            <a:r>
              <a:rPr lang="es-MX" dirty="0"/>
              <a:t>Seleccionar todo</a:t>
            </a:r>
          </a:p>
          <a:p>
            <a:r>
              <a:rPr lang="es-MX" dirty="0"/>
              <a:t>Buscar y reemplazar</a:t>
            </a:r>
          </a:p>
          <a:p>
            <a:r>
              <a:rPr lang="es-MX" dirty="0"/>
              <a:t>Mover y duplicar párrafos</a:t>
            </a:r>
          </a:p>
          <a:p>
            <a:r>
              <a:rPr lang="es-MX" dirty="0"/>
              <a:t>Eliminar texto</a:t>
            </a:r>
            <a:br>
              <a:rPr lang="es-MX" dirty="0"/>
            </a:br>
            <a:r>
              <a:rPr lang="es-MX" dirty="0"/>
              <a:t>Estas funciones permiten organizar y corregir el texto rápidamente.</a:t>
            </a:r>
          </a:p>
          <a:p>
            <a:endParaRPr lang="es-419" dirty="0"/>
          </a:p>
        </p:txBody>
      </p:sp>
      <p:pic>
        <p:nvPicPr>
          <p:cNvPr id="16386" name="Picture 2" descr="Obra Social Fundación &quot;la Caixa&quot; &gt; Personas Mayores &gt; Informática y  Comunicación &gt; Guía del taller de edición">
            <a:extLst>
              <a:ext uri="{FF2B5EF4-FFF2-40B4-BE49-F238E27FC236}">
                <a16:creationId xmlns:a16="http://schemas.microsoft.com/office/drawing/2014/main" id="{8AECF154-4E01-2AE2-435F-6A4F9A623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826" y="2642523"/>
            <a:ext cx="180022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4940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14B415-4773-12DE-174B-563E91296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/>
              <a:t>Menu</a:t>
            </a:r>
            <a:r>
              <a:rPr lang="es-AR" dirty="0"/>
              <a:t> ver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536FBC-E45E-BCC1-0464-5CD74C4B6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Permite cambiar cómo se muestra el documento:</a:t>
            </a:r>
          </a:p>
          <a:p>
            <a:r>
              <a:rPr lang="es-MX" dirty="0"/>
              <a:t>Zoom</a:t>
            </a:r>
          </a:p>
          <a:p>
            <a:r>
              <a:rPr lang="es-MX" dirty="0"/>
              <a:t>Regla</a:t>
            </a:r>
          </a:p>
          <a:p>
            <a:r>
              <a:rPr lang="es-MX" dirty="0"/>
              <a:t>Panel de navegación</a:t>
            </a:r>
          </a:p>
          <a:p>
            <a:r>
              <a:rPr lang="es-MX" dirty="0"/>
              <a:t>Encabezado y pie de página</a:t>
            </a:r>
          </a:p>
          <a:p>
            <a:r>
              <a:rPr lang="es-MX" dirty="0"/>
              <a:t>Diseño de impresión, lectura o web</a:t>
            </a:r>
          </a:p>
          <a:p>
            <a:r>
              <a:rPr lang="es-MX" dirty="0"/>
              <a:t>Mostrar u ocultar cuadrícula, marcas de párrafo o barras de herramientas</a:t>
            </a:r>
          </a:p>
          <a:p>
            <a:r>
              <a:rPr lang="es-MX" dirty="0"/>
              <a:t>No modifica el contenido, solo su visualización.</a:t>
            </a:r>
          </a:p>
          <a:p>
            <a:endParaRPr lang="es-419" dirty="0"/>
          </a:p>
        </p:txBody>
      </p:sp>
      <p:pic>
        <p:nvPicPr>
          <p:cNvPr id="17410" name="Picture 2" descr="Obra Social Fundación &quot;la Caixa&quot; &gt; Personas Mayores &gt; Informática y  Comunicación &gt; Guía del taller de edición">
            <a:extLst>
              <a:ext uri="{FF2B5EF4-FFF2-40B4-BE49-F238E27FC236}">
                <a16:creationId xmlns:a16="http://schemas.microsoft.com/office/drawing/2014/main" id="{AFE09C48-7EB3-65E7-2CB9-BE357E999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125" y="2242695"/>
            <a:ext cx="1914525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078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06F80-586B-F32B-AB32-118308EC8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/>
              <a:t>Menu</a:t>
            </a:r>
            <a:r>
              <a:rPr lang="es-AR" dirty="0"/>
              <a:t> formato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4FD79C-C4AB-D95A-C972-57CFC5B17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s-MX" dirty="0"/>
              <a:t>Sirve para modificar la apariencia del texto y del documento.</a:t>
            </a:r>
          </a:p>
          <a:p>
            <a:r>
              <a:rPr lang="es-MX" dirty="0"/>
              <a:t>Fuente</a:t>
            </a:r>
          </a:p>
          <a:p>
            <a:r>
              <a:rPr lang="es-MX" dirty="0"/>
              <a:t>Tipo de letra</a:t>
            </a:r>
          </a:p>
          <a:p>
            <a:r>
              <a:rPr lang="es-MX" dirty="0"/>
              <a:t>Tamaño</a:t>
            </a:r>
          </a:p>
          <a:p>
            <a:r>
              <a:rPr lang="es-MX" dirty="0"/>
              <a:t>Color</a:t>
            </a:r>
          </a:p>
          <a:p>
            <a:r>
              <a:rPr lang="es-MX" dirty="0"/>
              <a:t>Negrita, cursiva, subrayado</a:t>
            </a:r>
          </a:p>
          <a:p>
            <a:r>
              <a:rPr lang="es-MX" dirty="0"/>
              <a:t>Efectos como sombreado o mayúsculas</a:t>
            </a:r>
          </a:p>
          <a:p>
            <a:r>
              <a:rPr lang="es-MX" dirty="0"/>
              <a:t>Párrafo</a:t>
            </a:r>
          </a:p>
          <a:p>
            <a:r>
              <a:rPr lang="es-MX" dirty="0"/>
              <a:t>Alineación (izquierda, derecha, centro, justificado)</a:t>
            </a:r>
          </a:p>
          <a:p>
            <a:r>
              <a:rPr lang="es-MX" dirty="0"/>
              <a:t>Sangría y espaciado</a:t>
            </a:r>
          </a:p>
          <a:p>
            <a:r>
              <a:rPr lang="es-MX" dirty="0"/>
              <a:t>Interlineado</a:t>
            </a:r>
          </a:p>
          <a:p>
            <a:r>
              <a:rPr lang="es-MX" dirty="0"/>
              <a:t>Viñetas y numeración</a:t>
            </a:r>
          </a:p>
          <a:p>
            <a:r>
              <a:rPr lang="es-MX" dirty="0"/>
              <a:t>Fondo</a:t>
            </a:r>
          </a:p>
          <a:p>
            <a:r>
              <a:rPr lang="es-MX" dirty="0"/>
              <a:t>Color de página</a:t>
            </a:r>
          </a:p>
          <a:p>
            <a:r>
              <a:rPr lang="es-MX" dirty="0"/>
              <a:t>Bordes de página</a:t>
            </a:r>
          </a:p>
          <a:p>
            <a:r>
              <a:rPr lang="es-MX" dirty="0"/>
              <a:t>Marcas de agua</a:t>
            </a:r>
          </a:p>
          <a:p>
            <a:endParaRPr lang="es-419" dirty="0"/>
          </a:p>
        </p:txBody>
      </p:sp>
      <p:pic>
        <p:nvPicPr>
          <p:cNvPr id="18434" name="Picture 2" descr="Obra Social Fundación &quot;la Caixa&quot; &gt; Personas Mayores &gt; Informática y  Comunicación &gt; Guía del taller de edición">
            <a:extLst>
              <a:ext uri="{FF2B5EF4-FFF2-40B4-BE49-F238E27FC236}">
                <a16:creationId xmlns:a16="http://schemas.microsoft.com/office/drawing/2014/main" id="{8335039E-DC8C-40D3-CF97-CA2218F38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551" y="2439397"/>
            <a:ext cx="17716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9175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C4C880-B41E-92B0-E0FA-A0D4FD001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/>
              <a:t>Menu</a:t>
            </a:r>
            <a:r>
              <a:rPr lang="es-AR" dirty="0"/>
              <a:t> Herramientas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09D52D-8A2D-D362-80A8-D4A397F0D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/>
              <a:t>Incluye funciones que ayudan a mejorar el texto:</a:t>
            </a:r>
          </a:p>
          <a:p>
            <a:r>
              <a:rPr lang="es-MX" dirty="0"/>
              <a:t>Ortografía</a:t>
            </a:r>
          </a:p>
          <a:p>
            <a:r>
              <a:rPr lang="es-MX" dirty="0"/>
              <a:t>Revisa errores de escritura y sugiere correcciones.</a:t>
            </a:r>
          </a:p>
          <a:p>
            <a:r>
              <a:rPr lang="es-MX" dirty="0"/>
              <a:t>Autocorrección</a:t>
            </a:r>
          </a:p>
          <a:p>
            <a:r>
              <a:rPr lang="es-MX" dirty="0"/>
              <a:t>Corrige automáticamente errores frecuentes (por ejemplo, “</a:t>
            </a:r>
            <a:r>
              <a:rPr lang="es-MX" dirty="0" err="1"/>
              <a:t>teh</a:t>
            </a:r>
            <a:r>
              <a:rPr lang="es-MX" dirty="0"/>
              <a:t>” → “</a:t>
            </a:r>
            <a:r>
              <a:rPr lang="es-MX" dirty="0" err="1"/>
              <a:t>the</a:t>
            </a:r>
            <a:r>
              <a:rPr lang="es-MX" dirty="0"/>
              <a:t>”).</a:t>
            </a:r>
          </a:p>
          <a:p>
            <a:r>
              <a:rPr lang="es-MX" dirty="0"/>
              <a:t>También puede incluir:</a:t>
            </a:r>
          </a:p>
          <a:p>
            <a:r>
              <a:rPr lang="es-MX" dirty="0"/>
              <a:t>Sinónimos</a:t>
            </a:r>
          </a:p>
          <a:p>
            <a:r>
              <a:rPr lang="es-MX" dirty="0"/>
              <a:t>Contar palabras</a:t>
            </a:r>
          </a:p>
          <a:p>
            <a:r>
              <a:rPr lang="es-MX" dirty="0"/>
              <a:t>Idioma del texto</a:t>
            </a:r>
          </a:p>
          <a:p>
            <a:r>
              <a:rPr lang="es-MX" dirty="0"/>
              <a:t>Configuración de seguridad</a:t>
            </a:r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0284951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923CEB-E215-26C0-53CA-EFD7559D3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/>
              <a:t>Menu</a:t>
            </a:r>
            <a:r>
              <a:rPr lang="es-AR" dirty="0"/>
              <a:t> tablas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36BDD2-D5A9-3B8D-F826-55EBA9AE2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Permite trabajar con información organizada en filas y columnas.</a:t>
            </a:r>
          </a:p>
          <a:p>
            <a:r>
              <a:rPr lang="es-MX" dirty="0"/>
              <a:t>Dibujar tabla</a:t>
            </a:r>
          </a:p>
          <a:p>
            <a:r>
              <a:rPr lang="es-MX" dirty="0"/>
              <a:t>El usuario puede trazar manualmente las celdas con el mouse.</a:t>
            </a:r>
          </a:p>
          <a:p>
            <a:r>
              <a:rPr lang="es-MX" dirty="0"/>
              <a:t>Insertar tabla</a:t>
            </a:r>
          </a:p>
          <a:p>
            <a:r>
              <a:rPr lang="es-MX" dirty="0"/>
              <a:t>Se elige el número de filas y columnas que tendrá la tabla.</a:t>
            </a:r>
          </a:p>
          <a:p>
            <a:r>
              <a:rPr lang="es-MX" dirty="0"/>
              <a:t>Insertar índice</a:t>
            </a:r>
          </a:p>
          <a:p>
            <a:r>
              <a:rPr lang="es-MX" dirty="0"/>
              <a:t>Genera un índice automático basado en títulos y subtítulos del documento.</a:t>
            </a:r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3992127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6E1DC-E808-D042-1217-FEB74979B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Unidad 8, </a:t>
            </a:r>
            <a:r>
              <a:rPr lang="es-MX" dirty="0"/>
              <a:t>Planilla de Cálculo - Excel 2007</a:t>
            </a:r>
            <a:br>
              <a:rPr lang="es-419" dirty="0"/>
            </a:b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40E74B-59D0-4DB6-38C1-45247F7B9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Una planilla de cálculo es un programa (como Microsoft Excel, Google </a:t>
            </a:r>
            <a:r>
              <a:rPr lang="es-MX" dirty="0" err="1"/>
              <a:t>Sheets</a:t>
            </a:r>
            <a:r>
              <a:rPr lang="es-MX" dirty="0"/>
              <a:t> o LibreOffice Calc) que permite organizar datos en tablas, hacer cuentas automáticamente, crear gráficos y analizar información mediante fórmulas y funciones.</a:t>
            </a:r>
            <a:endParaRPr lang="es-419" dirty="0"/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266C1ED8-3EB6-2A9D-26A5-CBF010E3B569}"/>
              </a:ext>
            </a:extLst>
          </p:cNvPr>
          <p:cNvCxnSpPr/>
          <p:nvPr/>
        </p:nvCxnSpPr>
        <p:spPr>
          <a:xfrm>
            <a:off x="1616149" y="3636335"/>
            <a:ext cx="0" cy="14353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AF0E50A5-32F1-BF54-29DE-05575F5437F8}"/>
              </a:ext>
            </a:extLst>
          </p:cNvPr>
          <p:cNvSpPr txBox="1"/>
          <p:nvPr/>
        </p:nvSpPr>
        <p:spPr>
          <a:xfrm>
            <a:off x="1190847" y="5114261"/>
            <a:ext cx="1148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Celdas</a:t>
            </a:r>
            <a:endParaRPr lang="es-419" dirty="0"/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A099898E-3281-2CA5-F32C-1F1256CA7874}"/>
              </a:ext>
            </a:extLst>
          </p:cNvPr>
          <p:cNvCxnSpPr/>
          <p:nvPr/>
        </p:nvCxnSpPr>
        <p:spPr>
          <a:xfrm>
            <a:off x="4997302" y="3636335"/>
            <a:ext cx="0" cy="14353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E813891D-1A0A-0EFD-F59A-40220AEEBDC2}"/>
              </a:ext>
            </a:extLst>
          </p:cNvPr>
          <p:cNvSpPr txBox="1"/>
          <p:nvPr/>
        </p:nvSpPr>
        <p:spPr>
          <a:xfrm>
            <a:off x="4603897" y="5114261"/>
            <a:ext cx="188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Barras</a:t>
            </a:r>
            <a:endParaRPr lang="es-419" dirty="0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57E8EDE2-36BA-D8FD-405F-F5710B0502A0}"/>
              </a:ext>
            </a:extLst>
          </p:cNvPr>
          <p:cNvCxnSpPr/>
          <p:nvPr/>
        </p:nvCxnSpPr>
        <p:spPr>
          <a:xfrm>
            <a:off x="9494874" y="3409138"/>
            <a:ext cx="0" cy="16625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3F9FFF0-F1B2-C268-B428-CF39F6AED488}"/>
              </a:ext>
            </a:extLst>
          </p:cNvPr>
          <p:cNvSpPr txBox="1"/>
          <p:nvPr/>
        </p:nvSpPr>
        <p:spPr>
          <a:xfrm>
            <a:off x="9046535" y="5163990"/>
            <a:ext cx="2307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/>
              <a:t>Menus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4530441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C9801-E838-FEA8-A075-0BA7FEA8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Celdas, rangos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F54B30-EA03-F5CC-32A6-04CB5BF5E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Las celdas son los cuadraditos donde se escriben datos.</a:t>
            </a:r>
            <a:br>
              <a:rPr lang="es-MX" dirty="0"/>
            </a:br>
            <a:r>
              <a:rPr lang="es-MX" dirty="0"/>
              <a:t>Cada celda tiene una dirección formada por:</a:t>
            </a:r>
          </a:p>
          <a:p>
            <a:r>
              <a:rPr lang="es-MX" dirty="0"/>
              <a:t>Una letra (columna)</a:t>
            </a:r>
          </a:p>
          <a:p>
            <a:r>
              <a:rPr lang="es-MX" dirty="0"/>
              <a:t>Un número (fila)</a:t>
            </a:r>
          </a:p>
          <a:p>
            <a:r>
              <a:rPr lang="es-MX" dirty="0"/>
              <a:t>Ejemplo: A1, C5, H10.</a:t>
            </a:r>
          </a:p>
          <a:p>
            <a:r>
              <a:rPr lang="es-MX" dirty="0"/>
              <a:t>Un rango es un conjunto de celdas seleccionadas.</a:t>
            </a:r>
            <a:br>
              <a:rPr lang="es-MX" dirty="0"/>
            </a:br>
            <a:r>
              <a:rPr lang="es-MX" dirty="0"/>
              <a:t>Se escribe desde la celda inicial hasta la final:</a:t>
            </a:r>
          </a:p>
          <a:p>
            <a:r>
              <a:rPr lang="es-MX" dirty="0"/>
              <a:t>Ejemplo: A1:C5 (desde A1 hasta C5).</a:t>
            </a:r>
          </a:p>
          <a:p>
            <a:endParaRPr lang="es-MX" dirty="0"/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8944574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385C00-5D8D-72CB-C947-B87143454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/>
              <a:t>Menu</a:t>
            </a:r>
            <a:r>
              <a:rPr lang="es-AR" dirty="0"/>
              <a:t> Archivo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1FD73D-CA8B-BB7E-59E9-6E76CD346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355" y="2863165"/>
            <a:ext cx="5022422" cy="2516355"/>
          </a:xfrm>
        </p:spPr>
        <p:txBody>
          <a:bodyPr>
            <a:normAutofit fontScale="77500" lnSpcReduction="20000"/>
          </a:bodyPr>
          <a:lstStyle/>
          <a:p>
            <a:r>
              <a:rPr lang="es-MX" dirty="0"/>
              <a:t>Sirve para manejar documentos:</a:t>
            </a:r>
          </a:p>
          <a:p>
            <a:r>
              <a:rPr lang="es-MX" dirty="0"/>
              <a:t>Nuevo (crear un libro)</a:t>
            </a:r>
          </a:p>
          <a:p>
            <a:r>
              <a:rPr lang="es-MX" dirty="0"/>
              <a:t>Abrir (cargar un archivo)</a:t>
            </a:r>
          </a:p>
          <a:p>
            <a:r>
              <a:rPr lang="es-MX" dirty="0"/>
              <a:t>Guardar / Guardar como</a:t>
            </a:r>
          </a:p>
          <a:p>
            <a:r>
              <a:rPr lang="es-MX" dirty="0"/>
              <a:t>Imprimir</a:t>
            </a:r>
          </a:p>
          <a:p>
            <a:r>
              <a:rPr lang="es-MX" dirty="0"/>
              <a:t>Compartir</a:t>
            </a:r>
          </a:p>
          <a:p>
            <a:r>
              <a:rPr lang="es-MX" dirty="0"/>
              <a:t>Cerrar</a:t>
            </a:r>
          </a:p>
          <a:p>
            <a:endParaRPr lang="es-419" i="1" dirty="0"/>
          </a:p>
        </p:txBody>
      </p:sp>
      <p:pic>
        <p:nvPicPr>
          <p:cNvPr id="19458" name="Picture 2" descr="Tips Excel 2016 Menu Archivo">
            <a:extLst>
              <a:ext uri="{FF2B5EF4-FFF2-40B4-BE49-F238E27FC236}">
                <a16:creationId xmlns:a16="http://schemas.microsoft.com/office/drawing/2014/main" id="{CE8AD70F-325C-B844-542B-D5A38CD9A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683" y="1478480"/>
            <a:ext cx="7050567" cy="396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867D027-EA1E-D174-EE26-47C78924FBC7}"/>
              </a:ext>
            </a:extLst>
          </p:cNvPr>
          <p:cNvSpPr txBox="1"/>
          <p:nvPr/>
        </p:nvSpPr>
        <p:spPr>
          <a:xfrm>
            <a:off x="467833" y="1456660"/>
            <a:ext cx="44763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Sirve para manejar documentos:</a:t>
            </a:r>
          </a:p>
          <a:p>
            <a:r>
              <a:rPr lang="es-MX" dirty="0"/>
              <a:t>Nuevo (crear un libro)</a:t>
            </a:r>
          </a:p>
          <a:p>
            <a:r>
              <a:rPr lang="es-MX" dirty="0"/>
              <a:t>Abrir (cargar un archivo)</a:t>
            </a:r>
          </a:p>
          <a:p>
            <a:r>
              <a:rPr lang="es-MX" dirty="0"/>
              <a:t>Guardar / Guardar como</a:t>
            </a:r>
          </a:p>
          <a:p>
            <a:r>
              <a:rPr lang="es-MX" dirty="0"/>
              <a:t>Imprimir</a:t>
            </a:r>
          </a:p>
          <a:p>
            <a:r>
              <a:rPr lang="es-MX" dirty="0"/>
              <a:t>Compartir</a:t>
            </a:r>
          </a:p>
          <a:p>
            <a:r>
              <a:rPr lang="es-MX" dirty="0"/>
              <a:t>Cerrar</a:t>
            </a:r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814076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9525D4-9FD1-6CA9-787F-062DEBB3C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Software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0BCFF6-1866-03E6-28BD-3C90C633F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4449" y="3805108"/>
            <a:ext cx="4064016" cy="3723261"/>
          </a:xfrm>
        </p:spPr>
        <p:txBody>
          <a:bodyPr/>
          <a:lstStyle/>
          <a:p>
            <a:r>
              <a:rPr lang="es-AR" dirty="0"/>
              <a:t>Software</a:t>
            </a:r>
            <a:endParaRPr lang="es-419" dirty="0"/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D12BB4E0-74F0-E498-AD94-2D8DE0DB5479}"/>
              </a:ext>
            </a:extLst>
          </p:cNvPr>
          <p:cNvCxnSpPr/>
          <p:nvPr/>
        </p:nvCxnSpPr>
        <p:spPr>
          <a:xfrm>
            <a:off x="2732567" y="2115879"/>
            <a:ext cx="241359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C219F422-85D6-8A6D-823D-67DF88E12DEF}"/>
              </a:ext>
            </a:extLst>
          </p:cNvPr>
          <p:cNvSpPr txBox="1"/>
          <p:nvPr/>
        </p:nvSpPr>
        <p:spPr>
          <a:xfrm>
            <a:off x="5146158" y="1903227"/>
            <a:ext cx="6432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Es el conjunto de programas e instrucciones que permiten a la computadora realizar tareas.</a:t>
            </a:r>
            <a:endParaRPr lang="es-419" dirty="0"/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F7E23EDC-1381-C49D-F716-DECDABD586E6}"/>
              </a:ext>
            </a:extLst>
          </p:cNvPr>
          <p:cNvCxnSpPr/>
          <p:nvPr/>
        </p:nvCxnSpPr>
        <p:spPr>
          <a:xfrm>
            <a:off x="1297172" y="2424223"/>
            <a:ext cx="0" cy="17543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52E50590-C062-696F-31D7-E2F286DCF4A6}"/>
              </a:ext>
            </a:extLst>
          </p:cNvPr>
          <p:cNvSpPr txBox="1"/>
          <p:nvPr/>
        </p:nvSpPr>
        <p:spPr>
          <a:xfrm>
            <a:off x="318976" y="4178595"/>
            <a:ext cx="241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/>
              <a:t>Clasificación</a:t>
            </a:r>
            <a:endParaRPr lang="es-419" sz="2800" dirty="0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A421EC8E-DD7B-9C7B-F497-D51D2C462875}"/>
              </a:ext>
            </a:extLst>
          </p:cNvPr>
          <p:cNvCxnSpPr/>
          <p:nvPr/>
        </p:nvCxnSpPr>
        <p:spPr>
          <a:xfrm flipV="1">
            <a:off x="2849526" y="3551274"/>
            <a:ext cx="1499190" cy="8187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9E2C9B9-1A15-4FBD-5E98-F22701C07A6E}"/>
              </a:ext>
            </a:extLst>
          </p:cNvPr>
          <p:cNvSpPr txBox="1"/>
          <p:nvPr/>
        </p:nvSpPr>
        <p:spPr>
          <a:xfrm>
            <a:off x="4348716" y="3346305"/>
            <a:ext cx="6624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Software de sistema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F00D4323-3521-18FF-69E9-ECF9A0009AD8}"/>
              </a:ext>
            </a:extLst>
          </p:cNvPr>
          <p:cNvCxnSpPr/>
          <p:nvPr/>
        </p:nvCxnSpPr>
        <p:spPr>
          <a:xfrm>
            <a:off x="2849526" y="4369981"/>
            <a:ext cx="157361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351EFC97-7CF3-5F2E-2123-1ACEF8246ABE}"/>
              </a:ext>
            </a:extLst>
          </p:cNvPr>
          <p:cNvCxnSpPr/>
          <p:nvPr/>
        </p:nvCxnSpPr>
        <p:spPr>
          <a:xfrm>
            <a:off x="2849526" y="4369981"/>
            <a:ext cx="1499190" cy="10632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211E536-B2A3-6E2D-9F71-1EF6DFB0E995}"/>
              </a:ext>
            </a:extLst>
          </p:cNvPr>
          <p:cNvSpPr txBox="1"/>
          <p:nvPr/>
        </p:nvSpPr>
        <p:spPr>
          <a:xfrm>
            <a:off x="4423144" y="4185315"/>
            <a:ext cx="432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Software de aplicación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783E559-E548-EDC9-F5D5-4402047AFD90}"/>
              </a:ext>
            </a:extLst>
          </p:cNvPr>
          <p:cNvSpPr txBox="1"/>
          <p:nvPr/>
        </p:nvSpPr>
        <p:spPr>
          <a:xfrm>
            <a:off x="4330995" y="5273749"/>
            <a:ext cx="3795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Software de programación</a:t>
            </a:r>
          </a:p>
        </p:txBody>
      </p:sp>
      <p:pic>
        <p:nvPicPr>
          <p:cNvPr id="1026" name="Picture 2" descr="Software - Qué es, tipos y ejemplos">
            <a:extLst>
              <a:ext uri="{FF2B5EF4-FFF2-40B4-BE49-F238E27FC236}">
                <a16:creationId xmlns:a16="http://schemas.microsoft.com/office/drawing/2014/main" id="{3AE9DBA2-A28C-4867-9A1D-1A5E22AF8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7" y="3232815"/>
            <a:ext cx="4820532" cy="326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89D34DAF-1A11-47A6-17BD-EAAAE15E6B66}"/>
              </a:ext>
            </a:extLst>
          </p:cNvPr>
          <p:cNvSpPr txBox="1"/>
          <p:nvPr/>
        </p:nvSpPr>
        <p:spPr>
          <a:xfrm>
            <a:off x="972879" y="1835441"/>
            <a:ext cx="197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/>
              <a:t>Software</a:t>
            </a:r>
            <a:endParaRPr lang="es-419" sz="2800" dirty="0"/>
          </a:p>
        </p:txBody>
      </p:sp>
    </p:spTree>
    <p:extLst>
      <p:ext uri="{BB962C8B-B14F-4D97-AF65-F5344CB8AC3E}">
        <p14:creationId xmlns:p14="http://schemas.microsoft.com/office/powerpoint/2010/main" val="42046748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31A30E-11A8-DDD4-0AA6-C238DD075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Barra </a:t>
            </a:r>
            <a:r>
              <a:rPr lang="es-AR" dirty="0" err="1"/>
              <a:t>estandar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E06BF3-6B26-F7C0-76D9-49AD52FB5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Incluye iconos rápidos para:</a:t>
            </a:r>
          </a:p>
          <a:p>
            <a:r>
              <a:rPr lang="es-MX" dirty="0"/>
              <a:t>Guardar</a:t>
            </a:r>
          </a:p>
          <a:p>
            <a:r>
              <a:rPr lang="es-MX" dirty="0"/>
              <a:t>Copiar / pegar</a:t>
            </a:r>
          </a:p>
          <a:p>
            <a:r>
              <a:rPr lang="es-MX" dirty="0"/>
              <a:t>Deshacer / rehacer</a:t>
            </a:r>
          </a:p>
          <a:p>
            <a:r>
              <a:rPr lang="es-MX" dirty="0"/>
              <a:t>Imprimir</a:t>
            </a:r>
          </a:p>
          <a:p>
            <a:r>
              <a:rPr lang="es-MX" dirty="0"/>
              <a:t>Crear nuevo archivo</a:t>
            </a:r>
          </a:p>
          <a:p>
            <a:r>
              <a:rPr lang="es-MX" dirty="0"/>
              <a:t>Insertar gráficos</a:t>
            </a:r>
          </a:p>
          <a:p>
            <a:r>
              <a:rPr lang="es-MX" dirty="0"/>
              <a:t>Insertar funciones</a:t>
            </a:r>
          </a:p>
          <a:p>
            <a:r>
              <a:rPr lang="es-MX" dirty="0"/>
              <a:t>Cambiar formato de celdas</a:t>
            </a:r>
          </a:p>
          <a:p>
            <a:endParaRPr lang="es-419" dirty="0"/>
          </a:p>
        </p:txBody>
      </p:sp>
      <p:pic>
        <p:nvPicPr>
          <p:cNvPr id="4" name="Elementos multimedia en línea 3" title="Personalizar para un ARCHIVO la Barra de herramienta de acceso rápido en Excel - QAT">
            <a:hlinkClick r:id="" action="ppaction://media"/>
            <a:extLst>
              <a:ext uri="{FF2B5EF4-FFF2-40B4-BE49-F238E27FC236}">
                <a16:creationId xmlns:a16="http://schemas.microsoft.com/office/drawing/2014/main" id="{66C4E04A-04ED-9ADE-C5E4-1F2711C8469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00537" y="2434855"/>
            <a:ext cx="6271526" cy="354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5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B13429-8310-93B5-B1C2-DFAE41194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/>
              <a:t>Menu</a:t>
            </a:r>
            <a:r>
              <a:rPr lang="es-AR" dirty="0"/>
              <a:t> </a:t>
            </a:r>
            <a:r>
              <a:rPr lang="es-AR" dirty="0" err="1"/>
              <a:t>edicion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B6CEC3-7452-6290-7F47-37D6426DF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Incluye herramientas para modificar contenido:</a:t>
            </a:r>
          </a:p>
          <a:p>
            <a:r>
              <a:rPr lang="es-MX" dirty="0"/>
              <a:t>Relleno de celdas</a:t>
            </a:r>
          </a:p>
          <a:p>
            <a:r>
              <a:rPr lang="es-MX" dirty="0"/>
              <a:t>Completar series (números, fechas, días de la semana)</a:t>
            </a:r>
          </a:p>
          <a:p>
            <a:r>
              <a:rPr lang="es-MX" dirty="0"/>
              <a:t>Relleno hacia abajo, arriba, izquierda y derecha</a:t>
            </a:r>
          </a:p>
          <a:p>
            <a:r>
              <a:rPr lang="es-MX" dirty="0"/>
              <a:t>Copia y eliminación de hojas</a:t>
            </a:r>
          </a:p>
          <a:p>
            <a:r>
              <a:rPr lang="es-MX" dirty="0"/>
              <a:t>Duplicar hoja</a:t>
            </a:r>
          </a:p>
          <a:p>
            <a:r>
              <a:rPr lang="es-MX" dirty="0"/>
              <a:t>Mover hoja</a:t>
            </a:r>
          </a:p>
          <a:p>
            <a:r>
              <a:rPr lang="es-MX" dirty="0"/>
              <a:t>Borrar hoja</a:t>
            </a:r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6649685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3E208A-F112-63C6-F740-45BE1EDBF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/>
              <a:t>Menu</a:t>
            </a:r>
            <a:r>
              <a:rPr lang="es-AR" dirty="0"/>
              <a:t> insertar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C2AAFB-0697-7E94-8802-A58AF8D6C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7172"/>
            <a:ext cx="10515600" cy="5475768"/>
          </a:xfrm>
        </p:spPr>
        <p:txBody>
          <a:bodyPr>
            <a:normAutofit fontScale="25000" lnSpcReduction="20000"/>
          </a:bodyPr>
          <a:lstStyle/>
          <a:p>
            <a:r>
              <a:rPr lang="es-MX" sz="7200" dirty="0"/>
              <a:t>Permite agregar nuevos elementos al libro:</a:t>
            </a:r>
          </a:p>
          <a:p>
            <a:r>
              <a:rPr lang="es-MX" sz="7200" dirty="0"/>
              <a:t>Agregar celdas</a:t>
            </a:r>
          </a:p>
          <a:p>
            <a:r>
              <a:rPr lang="es-MX" sz="7200" dirty="0"/>
              <a:t>Insertar filas</a:t>
            </a:r>
          </a:p>
          <a:p>
            <a:r>
              <a:rPr lang="es-MX" sz="7200" dirty="0"/>
              <a:t>Insertar columnas</a:t>
            </a:r>
          </a:p>
          <a:p>
            <a:r>
              <a:rPr lang="es-MX" sz="7200" dirty="0"/>
              <a:t>Insertar celdas individuales</a:t>
            </a:r>
          </a:p>
          <a:p>
            <a:r>
              <a:rPr lang="es-MX" sz="7200" dirty="0"/>
              <a:t>Funciones</a:t>
            </a:r>
          </a:p>
          <a:p>
            <a:r>
              <a:rPr lang="es-MX" sz="7200" dirty="0"/>
              <a:t>Acceso al asistente de funciones matemáticas, estadísticas, lógicas, etc.</a:t>
            </a:r>
          </a:p>
          <a:p>
            <a:r>
              <a:rPr lang="es-MX" sz="7200" dirty="0"/>
              <a:t>Gráficos</a:t>
            </a:r>
          </a:p>
          <a:p>
            <a:r>
              <a:rPr lang="es-MX" sz="7200" dirty="0"/>
              <a:t>Se pueden crear:</a:t>
            </a:r>
          </a:p>
          <a:p>
            <a:r>
              <a:rPr lang="es-MX" sz="7200" dirty="0"/>
              <a:t>Barras</a:t>
            </a:r>
          </a:p>
          <a:p>
            <a:r>
              <a:rPr lang="es-MX" sz="7200" dirty="0"/>
              <a:t>Columnas</a:t>
            </a:r>
          </a:p>
          <a:p>
            <a:r>
              <a:rPr lang="es-MX" sz="7200" dirty="0"/>
              <a:t>Líneas</a:t>
            </a:r>
          </a:p>
          <a:p>
            <a:r>
              <a:rPr lang="es-MX" sz="7200" dirty="0"/>
              <a:t>Torta</a:t>
            </a:r>
          </a:p>
          <a:p>
            <a:r>
              <a:rPr lang="es-MX" sz="7200" dirty="0"/>
              <a:t>Dispersión, etc.</a:t>
            </a:r>
          </a:p>
          <a:p>
            <a:r>
              <a:rPr lang="es-MX" sz="7200" dirty="0"/>
              <a:t>Imágenes</a:t>
            </a:r>
          </a:p>
          <a:p>
            <a:r>
              <a:rPr lang="es-MX" sz="7200" dirty="0"/>
              <a:t>Insertar fotos o imágenes desde la PC o internet.</a:t>
            </a:r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3610653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4117C9-1A75-7513-C4F4-4B31E6A65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/>
              <a:t>Menu</a:t>
            </a:r>
            <a:r>
              <a:rPr lang="es-AR" dirty="0"/>
              <a:t> formato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E8ABA9-2946-3C43-968D-F4389AF42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MX" dirty="0"/>
              <a:t>Permite cambiar la apariencia de celdas, hojas y textos.</a:t>
            </a:r>
          </a:p>
          <a:p>
            <a:r>
              <a:rPr lang="es-MX" dirty="0"/>
              <a:t>Formato de celda</a:t>
            </a:r>
          </a:p>
          <a:p>
            <a:r>
              <a:rPr lang="es-MX" dirty="0"/>
              <a:t>Tipo de dato (número, fecha, texto, moneda)</a:t>
            </a:r>
          </a:p>
          <a:p>
            <a:r>
              <a:rPr lang="es-MX" dirty="0"/>
              <a:t>Bordes</a:t>
            </a:r>
          </a:p>
          <a:p>
            <a:r>
              <a:rPr lang="es-MX" dirty="0"/>
              <a:t>Relleno (color)</a:t>
            </a:r>
          </a:p>
          <a:p>
            <a:r>
              <a:rPr lang="es-MX" dirty="0"/>
              <a:t>Alineación</a:t>
            </a:r>
          </a:p>
          <a:p>
            <a:r>
              <a:rPr lang="es-MX" dirty="0"/>
              <a:t>Tamaño de celda</a:t>
            </a:r>
          </a:p>
          <a:p>
            <a:r>
              <a:rPr lang="es-MX" dirty="0"/>
              <a:t>Formato de hoja</a:t>
            </a:r>
          </a:p>
          <a:p>
            <a:r>
              <a:rPr lang="es-MX" dirty="0"/>
              <a:t>Cambiar color de pestaña</a:t>
            </a:r>
          </a:p>
          <a:p>
            <a:r>
              <a:rPr lang="es-MX" dirty="0"/>
              <a:t>Proteger hoja</a:t>
            </a:r>
          </a:p>
          <a:p>
            <a:r>
              <a:rPr lang="es-MX" dirty="0"/>
              <a:t>Ocultar / mostrar filas o columnas</a:t>
            </a:r>
          </a:p>
          <a:p>
            <a:r>
              <a:rPr lang="es-MX" dirty="0"/>
              <a:t>Estilos</a:t>
            </a:r>
          </a:p>
          <a:p>
            <a:r>
              <a:rPr lang="es-MX" dirty="0"/>
              <a:t>Estilos rápidos de tabla</a:t>
            </a:r>
          </a:p>
          <a:p>
            <a:r>
              <a:rPr lang="es-MX" dirty="0"/>
              <a:t>Formato condicional (resaltar valores)</a:t>
            </a:r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8550664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144ABD-0D49-FDAB-D4FE-B707CC598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Funciones </a:t>
            </a:r>
            <a:r>
              <a:rPr lang="es-AR" dirty="0" err="1"/>
              <a:t>basicas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F0BE41-3747-1B9C-6776-BBE487AFB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MX" dirty="0"/>
              <a:t>Las funciones permiten hacer cálculos automáticamente:</a:t>
            </a:r>
          </a:p>
          <a:p>
            <a:r>
              <a:rPr lang="es-MX" dirty="0"/>
              <a:t>Función SI</a:t>
            </a:r>
          </a:p>
          <a:p>
            <a:r>
              <a:rPr lang="es-MX" dirty="0"/>
              <a:t>Sirve para tomar decisiones.</a:t>
            </a:r>
            <a:br>
              <a:rPr lang="es-MX" dirty="0"/>
            </a:br>
            <a:r>
              <a:rPr lang="es-MX" dirty="0"/>
              <a:t>Ejemplo:</a:t>
            </a:r>
            <a:br>
              <a:rPr lang="es-MX" dirty="0"/>
            </a:br>
            <a:r>
              <a:rPr lang="es-MX" dirty="0"/>
              <a:t>=SI(A1&gt;10;"Mayor";"Menor")</a:t>
            </a:r>
          </a:p>
          <a:p>
            <a:r>
              <a:rPr lang="es-MX" dirty="0"/>
              <a:t>CONTAR</a:t>
            </a:r>
          </a:p>
          <a:p>
            <a:r>
              <a:rPr lang="es-MX" dirty="0"/>
              <a:t>Cuenta cuántas celdas tienen números.</a:t>
            </a:r>
            <a:br>
              <a:rPr lang="es-MX" dirty="0"/>
            </a:br>
            <a:r>
              <a:rPr lang="es-MX" dirty="0"/>
              <a:t>=CONTAR(A1:A10)</a:t>
            </a:r>
          </a:p>
          <a:p>
            <a:r>
              <a:rPr lang="es-MX" dirty="0"/>
              <a:t>MÁXIMO</a:t>
            </a:r>
          </a:p>
          <a:p>
            <a:r>
              <a:rPr lang="es-MX" dirty="0"/>
              <a:t>Muestra el valor más alto.</a:t>
            </a:r>
            <a:br>
              <a:rPr lang="es-MX" dirty="0"/>
            </a:br>
            <a:r>
              <a:rPr lang="es-MX" dirty="0"/>
              <a:t>=MAX(A1:A10)</a:t>
            </a:r>
          </a:p>
          <a:p>
            <a:r>
              <a:rPr lang="es-MX" dirty="0"/>
              <a:t>MÍNIMO</a:t>
            </a:r>
          </a:p>
          <a:p>
            <a:r>
              <a:rPr lang="es-MX" dirty="0"/>
              <a:t>Muestra el valor más bajo.</a:t>
            </a:r>
            <a:br>
              <a:rPr lang="es-MX" dirty="0"/>
            </a:br>
            <a:r>
              <a:rPr lang="es-MX" dirty="0"/>
              <a:t>=MIN(A1:A10)</a:t>
            </a:r>
          </a:p>
          <a:p>
            <a:r>
              <a:rPr lang="es-MX" dirty="0"/>
              <a:t>PROMEDIO</a:t>
            </a:r>
          </a:p>
          <a:p>
            <a:r>
              <a:rPr lang="es-MX" dirty="0"/>
              <a:t>Calcula el promedio de un rango.</a:t>
            </a:r>
            <a:br>
              <a:rPr lang="es-MX" dirty="0"/>
            </a:br>
            <a:r>
              <a:rPr lang="es-MX" dirty="0"/>
              <a:t>=PROMEDIO(A1:A10)</a:t>
            </a:r>
          </a:p>
          <a:p>
            <a:endParaRPr lang="es-419" dirty="0"/>
          </a:p>
        </p:txBody>
      </p:sp>
      <p:pic>
        <p:nvPicPr>
          <p:cNvPr id="4" name="Elementos multimedia en línea 3" title="Funciones Básicas en Excel: Guía Rápida para Empezar">
            <a:hlinkClick r:id="" action="ppaction://media"/>
            <a:extLst>
              <a:ext uri="{FF2B5EF4-FFF2-40B4-BE49-F238E27FC236}">
                <a16:creationId xmlns:a16="http://schemas.microsoft.com/office/drawing/2014/main" id="{D4208A00-DF17-D82B-BFDC-ECBD3E3FC06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58676" y="2410084"/>
            <a:ext cx="6817695" cy="384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4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A8530D-29E9-89B5-EBB2-F29E5A4A7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Unidad 9, </a:t>
            </a:r>
            <a:r>
              <a:rPr lang="es-MX" dirty="0"/>
              <a:t>Presentaciones - </a:t>
            </a:r>
            <a:r>
              <a:rPr lang="es-MX" dirty="0" err="1"/>
              <a:t>Power</a:t>
            </a:r>
            <a:r>
              <a:rPr lang="es-MX" dirty="0"/>
              <a:t> Point 2007</a:t>
            </a:r>
            <a:br>
              <a:rPr lang="es-419" dirty="0"/>
            </a:b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525EA9-4F42-284F-C8D7-5CDA91896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Una presentación es un conjunto de diapositivas que muestran información de forma visual. Se usan para exponer un tema en clase, trabajos, conferencias o reuniones. Generalmente se crean con programas como PowerPoint, Google </a:t>
            </a:r>
            <a:r>
              <a:rPr lang="es-MX" dirty="0" err="1"/>
              <a:t>Slides</a:t>
            </a:r>
            <a:r>
              <a:rPr lang="es-MX" dirty="0"/>
              <a:t> o LibreOffice </a:t>
            </a:r>
            <a:r>
              <a:rPr lang="es-MX" dirty="0" err="1"/>
              <a:t>Impress</a:t>
            </a:r>
            <a:r>
              <a:rPr lang="es-MX" dirty="0"/>
              <a:t>.</a:t>
            </a:r>
            <a:endParaRPr lang="es-419" dirty="0"/>
          </a:p>
        </p:txBody>
      </p:sp>
      <p:pic>
        <p:nvPicPr>
          <p:cNvPr id="20482" name="Picture 2" descr="Microsoft PowerPoint - Review 2023 - PCMag UK">
            <a:extLst>
              <a:ext uri="{FF2B5EF4-FFF2-40B4-BE49-F238E27FC236}">
                <a16:creationId xmlns:a16="http://schemas.microsoft.com/office/drawing/2014/main" id="{FCA54D6E-8FA3-9281-EA14-1819F941C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055" y="3887972"/>
            <a:ext cx="3913890" cy="195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16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C9979D-1F2E-1F73-92C0-3BCB1B7B2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Crear, guardar y abrir presentaciones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7C88BC-BCE0-D5A9-C706-AE97E3758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MX" dirty="0"/>
              <a:t>Crear una presentación</a:t>
            </a:r>
          </a:p>
          <a:p>
            <a:r>
              <a:rPr lang="es-MX" dirty="0"/>
              <a:t>Abrir el programa.</a:t>
            </a:r>
          </a:p>
          <a:p>
            <a:r>
              <a:rPr lang="es-MX" dirty="0"/>
              <a:t>Elegir Presentación en blanco o Crear nueva.</a:t>
            </a:r>
          </a:p>
          <a:p>
            <a:r>
              <a:rPr lang="es-MX" dirty="0"/>
              <a:t>Aparece la primera diapositiva lista para editar.</a:t>
            </a:r>
          </a:p>
          <a:p>
            <a:r>
              <a:rPr lang="es-MX" dirty="0"/>
              <a:t>Guardar una presentación</a:t>
            </a:r>
          </a:p>
          <a:p>
            <a:r>
              <a:rPr lang="es-MX" dirty="0"/>
              <a:t>Ir a Archivo → Guardar.</a:t>
            </a:r>
          </a:p>
          <a:p>
            <a:r>
              <a:rPr lang="es-MX" dirty="0"/>
              <a:t>Elegir una carpeta y escribir el nombre del archivo.</a:t>
            </a:r>
          </a:p>
          <a:p>
            <a:r>
              <a:rPr lang="es-MX" dirty="0"/>
              <a:t>Guardar en formato PPTX u otro formato compatible.</a:t>
            </a:r>
          </a:p>
          <a:p>
            <a:r>
              <a:rPr lang="es-MX" dirty="0"/>
              <a:t>Abrir una presentación</a:t>
            </a:r>
          </a:p>
          <a:p>
            <a:r>
              <a:rPr lang="es-MX" dirty="0"/>
              <a:t>Ir a Archivo → Abrir.</a:t>
            </a:r>
          </a:p>
          <a:p>
            <a:r>
              <a:rPr lang="es-MX" dirty="0"/>
              <a:t>Buscar el archivo previamente guardado.</a:t>
            </a:r>
          </a:p>
          <a:p>
            <a:r>
              <a:rPr lang="es-MX" dirty="0"/>
              <a:t>Seleccionarlo para ver o editar.</a:t>
            </a:r>
          </a:p>
          <a:p>
            <a:endParaRPr lang="es-419" dirty="0"/>
          </a:p>
        </p:txBody>
      </p:sp>
      <p:pic>
        <p:nvPicPr>
          <p:cNvPr id="4" name="Elementos multimedia en línea 3" title="Crear y guardar una presentacion en blanco con PowerPoint 2016">
            <a:hlinkClick r:id="" action="ppaction://media"/>
            <a:extLst>
              <a:ext uri="{FF2B5EF4-FFF2-40B4-BE49-F238E27FC236}">
                <a16:creationId xmlns:a16="http://schemas.microsoft.com/office/drawing/2014/main" id="{122F75DF-41BE-1233-8BE4-8FCBBF16732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577759" y="2626241"/>
            <a:ext cx="4538853" cy="256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9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160A83-AA67-7AE0-FE67-A3A4C9758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Diseñar una presentación en blanco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43D462-776C-5C84-5D5B-03A96DBBD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Al crear una presentación vacía se puede:</a:t>
            </a:r>
          </a:p>
          <a:p>
            <a:r>
              <a:rPr lang="es-MX" dirty="0"/>
              <a:t>Elegir un tema o dejarla simple.</a:t>
            </a:r>
          </a:p>
          <a:p>
            <a:r>
              <a:rPr lang="es-MX" dirty="0"/>
              <a:t>Cambiar el color del fondo.</a:t>
            </a:r>
          </a:p>
          <a:p>
            <a:r>
              <a:rPr lang="es-MX" dirty="0"/>
              <a:t>Escoger diferentes diseños de diapositivas (título, texto, dos columnas, etc.).</a:t>
            </a:r>
          </a:p>
          <a:p>
            <a:r>
              <a:rPr lang="es-MX" dirty="0"/>
              <a:t>Acomodar los objetos (textos, imágenes) según el estilo que uno quiera.</a:t>
            </a:r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3552088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AC5087-E37F-00F4-D866-FFF6C8F7B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Crear, copiar y eliminar una diapositiva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F64523-4B82-EC11-D5C0-F4FBC95AF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Crear una diapositiva</a:t>
            </a:r>
          </a:p>
          <a:p>
            <a:r>
              <a:rPr lang="es-MX" dirty="0"/>
              <a:t>Clic en Nueva diapositiva.</a:t>
            </a:r>
          </a:p>
          <a:p>
            <a:r>
              <a:rPr lang="es-MX" dirty="0"/>
              <a:t>Elegir su diseño (título y texto, solo título, comparación, etc.).</a:t>
            </a:r>
          </a:p>
          <a:p>
            <a:r>
              <a:rPr lang="es-MX" dirty="0"/>
              <a:t>Copiar una diapositiva</a:t>
            </a:r>
          </a:p>
          <a:p>
            <a:r>
              <a:rPr lang="es-MX" dirty="0"/>
              <a:t>Clic derecho sobre la diapositiva → Copiar.</a:t>
            </a:r>
          </a:p>
          <a:p>
            <a:r>
              <a:rPr lang="es-MX" dirty="0"/>
              <a:t>Luego Pegar.</a:t>
            </a:r>
            <a:br>
              <a:rPr lang="es-MX" dirty="0"/>
            </a:br>
            <a:r>
              <a:rPr lang="es-MX" dirty="0"/>
              <a:t>Sirve para repetir un diseño o estilo.</a:t>
            </a:r>
          </a:p>
          <a:p>
            <a:r>
              <a:rPr lang="es-MX" dirty="0"/>
              <a:t>Eliminar una diapositiva</a:t>
            </a:r>
          </a:p>
          <a:p>
            <a:r>
              <a:rPr lang="es-MX" dirty="0"/>
              <a:t>Clic derecho → Eliminar diapositiva.</a:t>
            </a:r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7573453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09A678-48E0-3400-9797-D946402E7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Agregar texto y aplicar formato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8CB49E-9861-E7EB-E879-1C80C2C27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Agregar texto</a:t>
            </a:r>
          </a:p>
          <a:p>
            <a:r>
              <a:rPr lang="es-MX" dirty="0"/>
              <a:t>Hacer clic en un cuadro de texto existente o insertar uno nuevo.</a:t>
            </a:r>
          </a:p>
          <a:p>
            <a:r>
              <a:rPr lang="es-MX" dirty="0"/>
              <a:t>Escribir lo que se desee.</a:t>
            </a:r>
          </a:p>
          <a:p>
            <a:r>
              <a:rPr lang="es-MX" dirty="0"/>
              <a:t>Aplicar formato al texto</a:t>
            </a:r>
          </a:p>
          <a:p>
            <a:r>
              <a:rPr lang="es-MX" dirty="0"/>
              <a:t>Desde la pestaña Inicio se puede:</a:t>
            </a:r>
          </a:p>
          <a:p>
            <a:r>
              <a:rPr lang="es-MX" dirty="0"/>
              <a:t>Cambiar tamaño de letra, color o fuente.</a:t>
            </a:r>
          </a:p>
          <a:p>
            <a:r>
              <a:rPr lang="es-MX" dirty="0"/>
              <a:t>Poner negrita, </a:t>
            </a:r>
            <a:r>
              <a:rPr lang="es-MX" i="1" dirty="0"/>
              <a:t>cursiva</a:t>
            </a:r>
            <a:r>
              <a:rPr lang="es-MX" dirty="0"/>
              <a:t>, subrayado.</a:t>
            </a:r>
          </a:p>
          <a:p>
            <a:r>
              <a:rPr lang="es-MX" dirty="0"/>
              <a:t>Alinear el texto (izquierda, centro, derecha).</a:t>
            </a:r>
          </a:p>
          <a:p>
            <a:r>
              <a:rPr lang="es-MX" dirty="0"/>
              <a:t>Cambiar el interlineado.</a:t>
            </a:r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474686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F20591-1C55-309A-99DC-9F6CCADFB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Código Binario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6A10FE-6F78-0F54-0661-FF7A0100A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Las computadoras utilizan el sistema binario, que representa la información mediante dos dígitos: 0 y 1.</a:t>
            </a:r>
          </a:p>
          <a:p>
            <a:r>
              <a:rPr lang="es-MX" dirty="0"/>
              <a:t>El código binario permite representar números, letras, símbolos e instrucciones. </a:t>
            </a:r>
          </a:p>
          <a:p>
            <a:r>
              <a:rPr lang="es-MX" dirty="0"/>
              <a:t> Los bits (dígitos binarios) se agrupan en bytes (8 bits) para formar unidades de información.</a:t>
            </a:r>
            <a:endParaRPr lang="es-419" dirty="0"/>
          </a:p>
        </p:txBody>
      </p:sp>
      <p:pic>
        <p:nvPicPr>
          <p:cNvPr id="4" name="Binary Code sound effects example">
            <a:hlinkClick r:id="" action="ppaction://media"/>
            <a:extLst>
              <a:ext uri="{FF2B5EF4-FFF2-40B4-BE49-F238E27FC236}">
                <a16:creationId xmlns:a16="http://schemas.microsoft.com/office/drawing/2014/main" id="{25E3F1E9-E592-2E50-E2F7-FA4E9CE07C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13432" y="52578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4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E25E25-0686-797D-B220-DD4039B7C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Insertar imagen, tabla, gráfico, sonido y video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124469-99CA-07D6-E4CA-94F0A3243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s-MX" dirty="0"/>
              <a:t>Todo se hace desde la pestaña Insertar.</a:t>
            </a:r>
          </a:p>
          <a:p>
            <a:r>
              <a:rPr lang="es-MX" dirty="0"/>
              <a:t>Insertar imagen</a:t>
            </a:r>
          </a:p>
          <a:p>
            <a:r>
              <a:rPr lang="es-MX" dirty="0"/>
              <a:t>Insertar → Imágenes.</a:t>
            </a:r>
          </a:p>
          <a:p>
            <a:r>
              <a:rPr lang="es-MX" dirty="0"/>
              <a:t>Elegir una imagen guardada o buscar online.</a:t>
            </a:r>
          </a:p>
          <a:p>
            <a:r>
              <a:rPr lang="es-MX" dirty="0"/>
              <a:t>Insertar tabla</a:t>
            </a:r>
          </a:p>
          <a:p>
            <a:r>
              <a:rPr lang="es-MX" dirty="0"/>
              <a:t>Insertar → Tabla.</a:t>
            </a:r>
          </a:p>
          <a:p>
            <a:r>
              <a:rPr lang="es-MX" dirty="0"/>
              <a:t>Seleccionar cantidad de filas y columnas.</a:t>
            </a:r>
          </a:p>
          <a:p>
            <a:r>
              <a:rPr lang="es-MX" dirty="0"/>
              <a:t>Insertar gráfico</a:t>
            </a:r>
          </a:p>
          <a:p>
            <a:r>
              <a:rPr lang="es-MX" dirty="0"/>
              <a:t>Insertar → Gráfico (columnas, líneas, tortas, etc.).</a:t>
            </a:r>
          </a:p>
          <a:p>
            <a:r>
              <a:rPr lang="es-MX" dirty="0"/>
              <a:t>Completar o editar los datos del gráfico.</a:t>
            </a:r>
          </a:p>
          <a:p>
            <a:r>
              <a:rPr lang="es-MX" dirty="0"/>
              <a:t>Insertar sonido</a:t>
            </a:r>
          </a:p>
          <a:p>
            <a:r>
              <a:rPr lang="es-MX" dirty="0"/>
              <a:t>Insertar → Audio.</a:t>
            </a:r>
          </a:p>
          <a:p>
            <a:r>
              <a:rPr lang="es-MX" dirty="0"/>
              <a:t>Elegir un archivo de sonido desde la PC.</a:t>
            </a:r>
          </a:p>
          <a:p>
            <a:r>
              <a:rPr lang="es-MX" dirty="0"/>
              <a:t>Insertar video</a:t>
            </a:r>
          </a:p>
          <a:p>
            <a:r>
              <a:rPr lang="es-MX" dirty="0"/>
              <a:t>Insertar → Video.</a:t>
            </a:r>
          </a:p>
          <a:p>
            <a:r>
              <a:rPr lang="es-MX" dirty="0"/>
              <a:t>Cargar un video desde la computadora o pegar un enlace de YouTube (si el programa lo permite).</a:t>
            </a:r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8999240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4E903-A206-9365-3D9B-E15A104B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Crear diapositivas animadas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599E4A-4674-C165-0B0B-E9E9B200D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/>
              <a:t>Para hacer que una diapositiva tenga movimiento:</a:t>
            </a:r>
          </a:p>
          <a:p>
            <a:r>
              <a:rPr lang="es-MX" dirty="0"/>
              <a:t>Animaciones para objetos</a:t>
            </a:r>
          </a:p>
          <a:p>
            <a:r>
              <a:rPr lang="es-MX" dirty="0"/>
              <a:t>Seleccionar texto, imagen o forma.</a:t>
            </a:r>
          </a:p>
          <a:p>
            <a:r>
              <a:rPr lang="es-MX" dirty="0"/>
              <a:t>Ir a Animaciones.</a:t>
            </a:r>
          </a:p>
          <a:p>
            <a:r>
              <a:rPr lang="es-MX" dirty="0"/>
              <a:t>Elegir un efecto: entrada, énfasis o salida.</a:t>
            </a:r>
          </a:p>
          <a:p>
            <a:r>
              <a:rPr lang="es-MX" dirty="0"/>
              <a:t>Ajustar velocidad y orden.</a:t>
            </a:r>
          </a:p>
          <a:p>
            <a:r>
              <a:rPr lang="es-MX" dirty="0"/>
              <a:t>Transiciones entre diapositivas</a:t>
            </a:r>
          </a:p>
          <a:p>
            <a:r>
              <a:rPr lang="es-MX" dirty="0"/>
              <a:t>Ir a Transiciones.</a:t>
            </a:r>
          </a:p>
          <a:p>
            <a:r>
              <a:rPr lang="es-MX" dirty="0"/>
              <a:t>Escoger un efecto para cambiar de una diapositiva a otra.</a:t>
            </a:r>
          </a:p>
          <a:p>
            <a:r>
              <a:rPr lang="es-MX" dirty="0"/>
              <a:t>Ajustar duración y sonido (si se quiere).</a:t>
            </a:r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7551510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B22D13-98E9-B510-3DFF-BC0F42345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Insertar hipervínculo 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CF11CF-3ADE-9562-2178-983A74787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419" dirty="0"/>
              <a:t>Se pueden agregar enlaces a:</a:t>
            </a:r>
          </a:p>
          <a:p>
            <a:r>
              <a:rPr lang="es-419" dirty="0"/>
              <a:t>Sitios web.</a:t>
            </a:r>
          </a:p>
          <a:p>
            <a:r>
              <a:rPr lang="es-419" dirty="0"/>
              <a:t>Diapositivas internas.</a:t>
            </a:r>
          </a:p>
          <a:p>
            <a:r>
              <a:rPr lang="es-419" dirty="0"/>
              <a:t>Archivos.</a:t>
            </a:r>
          </a:p>
          <a:p>
            <a:r>
              <a:rPr lang="es-419" dirty="0"/>
              <a:t>Videos externos.</a:t>
            </a:r>
          </a:p>
          <a:p>
            <a:r>
              <a:rPr lang="es-419" dirty="0"/>
              <a:t>Para hacerlo:</a:t>
            </a:r>
          </a:p>
          <a:p>
            <a:r>
              <a:rPr lang="es-419" dirty="0"/>
              <a:t>Seleccionar texto o imagen → Insertar → Hipervínculo.</a:t>
            </a:r>
          </a:p>
          <a:p>
            <a:r>
              <a:rPr lang="es-419" dirty="0"/>
              <a:t>Ingresar la dirección o destino.</a:t>
            </a:r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995206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DE6FC4-E593-F623-CD4C-E3A1C000B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Unidad 2, Redes e internet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DC6A9E-62C8-3642-7608-D6F02DF09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/>
              <a:t>Una red de ordenadores es un conjunto de equipos informáticos conectados entre sí por medios de dispositivos que permiten enviar y recibir datos.</a:t>
            </a:r>
          </a:p>
          <a:p>
            <a:r>
              <a:rPr lang="es-MX" dirty="0"/>
              <a:t>Tipos de redes: la área de cobertura, la tipología, el nivel de acceso o privacidad, la relación funcional, la tecnología física de conexión o las redes inalámbricas.</a:t>
            </a:r>
          </a:p>
          <a:p>
            <a:r>
              <a:rPr lang="es-MX" dirty="0"/>
              <a:t>Los objetivos del uso de redes incluyen la comunicación, el intercambio de recursos y la interacción social y profesional. Las ventajas principales son la conexión global, el acceso a la información, el marketing y el aprendizaje. Las desventajas incluyen la adicción, los riesgos de seguridad, la exposición a críticas negativas, la sobrecarga de información y el potencial de distracción y ciberacoso.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368195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BEF5C1-1FF0-7FBF-BBAA-51A2B320F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Según su área de cobertura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A3E6C9-6636-A1C3-7DC4-72ED31017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Red de área extensa, WAN</a:t>
            </a:r>
          </a:p>
          <a:p>
            <a:endParaRPr lang="es-MX" dirty="0"/>
          </a:p>
          <a:p>
            <a:r>
              <a:rPr lang="es-MX" dirty="0"/>
              <a:t>Red de área metropolitana, MAN</a:t>
            </a:r>
          </a:p>
          <a:p>
            <a:endParaRPr lang="es-MX" dirty="0"/>
          </a:p>
          <a:p>
            <a:r>
              <a:rPr lang="es-MX" dirty="0"/>
              <a:t>Red de área local, LAN</a:t>
            </a:r>
          </a:p>
          <a:p>
            <a:endParaRPr lang="es-MX" dirty="0"/>
          </a:p>
          <a:p>
            <a:r>
              <a:rPr lang="es-MX" dirty="0"/>
              <a:t>Red de área personal, PAN</a:t>
            </a:r>
            <a:endParaRPr lang="es-419" dirty="0"/>
          </a:p>
        </p:txBody>
      </p:sp>
      <p:pic>
        <p:nvPicPr>
          <p:cNvPr id="2050" name="Picture 2" descr="Clasificación de redes | Marcos Ruiz">
            <a:extLst>
              <a:ext uri="{FF2B5EF4-FFF2-40B4-BE49-F238E27FC236}">
                <a16:creationId xmlns:a16="http://schemas.microsoft.com/office/drawing/2014/main" id="{FFA4F395-FF3C-6B66-E753-19A84F82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739" y="1690688"/>
            <a:ext cx="4599061" cy="381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915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2DDB67-EA60-0B8C-542C-C1279F653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Según su tipología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8DC027-6175-5658-0364-57B64403E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AR" dirty="0"/>
              <a:t>Bus</a:t>
            </a:r>
          </a:p>
          <a:p>
            <a:endParaRPr lang="es-419" dirty="0"/>
          </a:p>
          <a:p>
            <a:r>
              <a:rPr lang="es-419" dirty="0"/>
              <a:t>Anillo</a:t>
            </a:r>
          </a:p>
          <a:p>
            <a:endParaRPr lang="es-419" dirty="0"/>
          </a:p>
          <a:p>
            <a:r>
              <a:rPr lang="es-419" dirty="0"/>
              <a:t>Estrella</a:t>
            </a:r>
          </a:p>
          <a:p>
            <a:endParaRPr lang="es-419" dirty="0"/>
          </a:p>
          <a:p>
            <a:r>
              <a:rPr lang="es-419" dirty="0" err="1"/>
              <a:t>Arbol</a:t>
            </a:r>
            <a:endParaRPr lang="es-419" dirty="0"/>
          </a:p>
          <a:p>
            <a:endParaRPr lang="es-419" dirty="0"/>
          </a:p>
          <a:p>
            <a:r>
              <a:rPr lang="es-419" dirty="0"/>
              <a:t>Hibrida</a:t>
            </a:r>
          </a:p>
        </p:txBody>
      </p:sp>
      <p:pic>
        <p:nvPicPr>
          <p:cNvPr id="4" name="Elementos multimedia en línea 3" title="Topologías de Red (Bus, Anillo, Estrella, etc)">
            <a:hlinkClick r:id="" action="ppaction://media"/>
            <a:extLst>
              <a:ext uri="{FF2B5EF4-FFF2-40B4-BE49-F238E27FC236}">
                <a16:creationId xmlns:a16="http://schemas.microsoft.com/office/drawing/2014/main" id="{F168EBF2-2E9D-ABE9-1482-5158D4DED3B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705658" y="1825625"/>
            <a:ext cx="8230201" cy="464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5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3539</Words>
  <Application>Microsoft Office PowerPoint</Application>
  <PresentationFormat>Panorámica</PresentationFormat>
  <Paragraphs>515</Paragraphs>
  <Slides>62</Slides>
  <Notes>1</Notes>
  <HiddenSlides>0</HiddenSlides>
  <MMClips>13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62</vt:i4>
      </vt:variant>
    </vt:vector>
  </HeadingPairs>
  <TitlesOfParts>
    <vt:vector size="66" baseType="lpstr">
      <vt:lpstr>Aptos</vt:lpstr>
      <vt:lpstr>Aptos Display</vt:lpstr>
      <vt:lpstr>Arial</vt:lpstr>
      <vt:lpstr>Tema de Office</vt:lpstr>
      <vt:lpstr>TRABAJO PRACTICO FINAL TIC</vt:lpstr>
      <vt:lpstr>UNIDAD 1, INTRODUCCIÓN A LA TIC, CONCEPTOS GENERALES</vt:lpstr>
      <vt:lpstr>Herramientas para el Procesamiento y Almacenamiento de Datos</vt:lpstr>
      <vt:lpstr>Componentes de una pc</vt:lpstr>
      <vt:lpstr>Software</vt:lpstr>
      <vt:lpstr>Código Binario</vt:lpstr>
      <vt:lpstr>Unidad 2, Redes e internet</vt:lpstr>
      <vt:lpstr>Según su área de cobertura</vt:lpstr>
      <vt:lpstr>Según su tipología</vt:lpstr>
      <vt:lpstr>Según su nivel de acceso o privacidad Y Según su relación funcional</vt:lpstr>
      <vt:lpstr>Según su tecnología física de conexión</vt:lpstr>
      <vt:lpstr>Servicio de internet</vt:lpstr>
      <vt:lpstr>Tecnologías de acceso a Internet</vt:lpstr>
      <vt:lpstr>Seguridad en la red</vt:lpstr>
      <vt:lpstr>Unidad 3, Sistemas Operativos. Windows 10</vt:lpstr>
      <vt:lpstr>Explorador de Windows</vt:lpstr>
      <vt:lpstr>La ventana del Explorador</vt:lpstr>
      <vt:lpstr>Seleccionar archivos y carpetas</vt:lpstr>
      <vt:lpstr>Cambiar el nombre a un archivo o carpeta</vt:lpstr>
      <vt:lpstr>Unidades de medida</vt:lpstr>
      <vt:lpstr>Unidad 4, Blog</vt:lpstr>
      <vt:lpstr>Darle vida al blog</vt:lpstr>
      <vt:lpstr>A tener en cuenta</vt:lpstr>
      <vt:lpstr>Unidad 5, ciberacoso</vt:lpstr>
      <vt:lpstr>Ciberacoso</vt:lpstr>
      <vt:lpstr>Ciberbullying (Ciberacoso Escolar)</vt:lpstr>
      <vt:lpstr>Grooming</vt:lpstr>
      <vt:lpstr>Sexting</vt:lpstr>
      <vt:lpstr>Consejos para prevenirlo</vt:lpstr>
      <vt:lpstr>Buscar ayuda</vt:lpstr>
      <vt:lpstr>Unidad 6, Cmaps tools</vt:lpstr>
      <vt:lpstr>Como crear un cmap</vt:lpstr>
      <vt:lpstr>Relacionar conceptos. Líneas de enlace. </vt:lpstr>
      <vt:lpstr>Formato de los objetos</vt:lpstr>
      <vt:lpstr>Como agregar fotos, videos</vt:lpstr>
      <vt:lpstr>Exportar a archivo de imagen</vt:lpstr>
      <vt:lpstr>Unidad 7, Procesador de Textos - Word 2007 </vt:lpstr>
      <vt:lpstr>Ventana de trabajo: elementos que la componen</vt:lpstr>
      <vt:lpstr>Barra estandar</vt:lpstr>
      <vt:lpstr>Funciones del procesador de texto. </vt:lpstr>
      <vt:lpstr>Menu Archivo</vt:lpstr>
      <vt:lpstr>Menú Edición</vt:lpstr>
      <vt:lpstr>Menu ver</vt:lpstr>
      <vt:lpstr>Menu formato</vt:lpstr>
      <vt:lpstr>Menu Herramientas</vt:lpstr>
      <vt:lpstr>Menu tablas</vt:lpstr>
      <vt:lpstr>Unidad 8, Planilla de Cálculo - Excel 2007 </vt:lpstr>
      <vt:lpstr>Celdas, rangos</vt:lpstr>
      <vt:lpstr>Menu Archivo</vt:lpstr>
      <vt:lpstr>Barra estandar</vt:lpstr>
      <vt:lpstr>Menu edicion</vt:lpstr>
      <vt:lpstr>Menu insertar</vt:lpstr>
      <vt:lpstr>Menu formato</vt:lpstr>
      <vt:lpstr>Funciones basicas</vt:lpstr>
      <vt:lpstr>Unidad 9, Presentaciones - Power Point 2007 </vt:lpstr>
      <vt:lpstr>Crear, guardar y abrir presentaciones</vt:lpstr>
      <vt:lpstr>Diseñar una presentación en blanco</vt:lpstr>
      <vt:lpstr>Crear, copiar y eliminar una diapositiva</vt:lpstr>
      <vt:lpstr>Agregar texto y aplicar formato</vt:lpstr>
      <vt:lpstr>Insertar imagen, tabla, gráfico, sonido y video</vt:lpstr>
      <vt:lpstr>Crear diapositivas animadas</vt:lpstr>
      <vt:lpstr>Insertar hipervínculo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gustavo romeu</dc:creator>
  <cp:lastModifiedBy>gustavo romeu</cp:lastModifiedBy>
  <cp:revision>1</cp:revision>
  <dcterms:created xsi:type="dcterms:W3CDTF">2025-11-17T05:18:00Z</dcterms:created>
  <dcterms:modified xsi:type="dcterms:W3CDTF">2025-11-17T05:55:12Z</dcterms:modified>
</cp:coreProperties>
</file>