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B572BB3-6841-4678-A024-BB0D225F03D9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91937D-8DD2-4879-AA37-E1320EE416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677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BB3-6841-4678-A024-BB0D225F03D9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937D-8DD2-4879-AA37-E1320EE416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830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BB3-6841-4678-A024-BB0D225F03D9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937D-8DD2-4879-AA37-E1320EE416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13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BB3-6841-4678-A024-BB0D225F03D9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937D-8DD2-4879-AA37-E1320EE416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789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B572BB3-6841-4678-A024-BB0D225F03D9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391937D-8DD2-4879-AA37-E1320EE416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901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BB3-6841-4678-A024-BB0D225F03D9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937D-8DD2-4879-AA37-E1320EE416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130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BB3-6841-4678-A024-BB0D225F03D9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937D-8DD2-4879-AA37-E1320EE416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640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BB3-6841-4678-A024-BB0D225F03D9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937D-8DD2-4879-AA37-E1320EE416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247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BB3-6841-4678-A024-BB0D225F03D9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937D-8DD2-4879-AA37-E1320EE416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01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BB3-6841-4678-A024-BB0D225F03D9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A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91937D-8DD2-4879-AA37-E1320EE416ED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724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572BB3-6841-4678-A024-BB0D225F03D9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91937D-8DD2-4879-AA37-E1320EE416ED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75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572BB3-6841-4678-A024-BB0D225F03D9}" type="datetimeFigureOut">
              <a:rPr lang="es-AR" smtClean="0"/>
              <a:t>17/11/2025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91937D-8DD2-4879-AA37-E1320EE416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3209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flbRf_yyCs?si=mRHLUSwE99fi_ej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QeVLDM4alA?si=ybFybtN4Uk9NZP2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dJIsMbwU08?si=-7c-q1YanWqyxf-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hAcmmnMn1w?si=xgz9YnPYkSnfaOG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i9woh5hQz8?si=Ncnjh_aO-1MPCyP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DwZV7V7ECM?si=JR0x5t5AbHv2Sa_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AHAapK9gQY?si=45dSShVAPQZ9qEb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3t-ZS1iIeM?si=bF48ECCTkmkqCVP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MPDfxYIj88?si=KCUFGyIrGdd2d6r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w41W8crZ_Y?si=2ZBib3bY_WqdUBB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7AAD1-BC2C-0AE5-5B8A-5EC7B3DAC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000" dirty="0"/>
              <a:t>Tecnología de la información y comunicación</a:t>
            </a:r>
            <a:endParaRPr lang="es-AR" sz="6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DD9CCD-EC23-3405-C429-FFAD56E03B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Alumna: Ludmila Rimolo   Año: 6ºA</a:t>
            </a:r>
          </a:p>
          <a:p>
            <a:r>
              <a:rPr lang="es-ES" dirty="0"/>
              <a:t>Profesor: Juan Manuel Benegas</a:t>
            </a:r>
          </a:p>
          <a:p>
            <a:endParaRPr lang="es-AR" dirty="0"/>
          </a:p>
        </p:txBody>
      </p:sp>
      <p:pic>
        <p:nvPicPr>
          <p:cNvPr id="4" name="03 Moonlight - AShamaluevMusic">
            <a:hlinkClick r:id="" action="ppaction://media"/>
            <a:extLst>
              <a:ext uri="{FF2B5EF4-FFF2-40B4-BE49-F238E27FC236}">
                <a16:creationId xmlns:a16="http://schemas.microsoft.com/office/drawing/2014/main" id="{143F5499-8B42-102E-3CAC-CD74AE2C3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2052" y="6013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04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A7856-4E1A-C0DD-DA7C-4D42F983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Conceptos </a:t>
            </a:r>
            <a:endParaRPr lang="es-A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CDA2AC7-B0C5-58C7-40A9-04EF46D1C4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76300" y="2256325"/>
            <a:ext cx="944384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</a:t>
            </a:r>
            <a:r>
              <a:rPr kumimoji="0" lang="es-AR" altLang="es-A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Sistema Operativo</a:t>
            </a:r>
            <a:r>
              <a:rPr kumimoji="0" lang="es-AR" altLang="es-A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permite que la computadora funcione y gestione los programas.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Escritorio, barra de tareas, iconos, accesos directos.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3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4776C-1DEE-DACB-E18B-25B02A63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Explorador de Windows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D55993-E007-B7DE-8F86-064D24582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4000" dirty="0"/>
              <a:t>Permite organizar archivos y carpetas.</a:t>
            </a:r>
          </a:p>
          <a:p>
            <a:r>
              <a:rPr lang="es-ES" sz="4000" dirty="0"/>
              <a:t>Crear, copiar, mover y eliminar archivos.</a:t>
            </a:r>
          </a:p>
          <a:p>
            <a:r>
              <a:rPr lang="es-ES" sz="4000" dirty="0"/>
              <a:t>Herramientas del sistema: desfragmentador, administrador de tareas, formateo de discos.</a:t>
            </a:r>
          </a:p>
          <a:p>
            <a:r>
              <a:rPr lang="es-AR" sz="4000" dirty="0">
                <a:hlinkClick r:id="rId2"/>
              </a:rPr>
              <a:t>https://youtu.be/zflbRf_yyCs?si=mRHLUSwE99fi_ej3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60893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8D22C-6EB6-8178-B04F-7349D333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050" y="2604744"/>
            <a:ext cx="10058400" cy="1371600"/>
          </a:xfrm>
        </p:spPr>
        <p:txBody>
          <a:bodyPr>
            <a:normAutofit/>
          </a:bodyPr>
          <a:lstStyle/>
          <a:p>
            <a:r>
              <a:rPr lang="es-ES" sz="5400" dirty="0">
                <a:latin typeface="Algerian" panose="04020705040A02060702" pitchFamily="82" charset="0"/>
              </a:rPr>
              <a:t>Unidad 4º</a:t>
            </a:r>
            <a:endParaRPr lang="es-AR" sz="5400" dirty="0">
              <a:latin typeface="Algerian" panose="04020705040A02060702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896509-9152-AC27-6775-A36EB0A4EA5B}"/>
              </a:ext>
            </a:extLst>
          </p:cNvPr>
          <p:cNvSpPr txBox="1"/>
          <p:nvPr/>
        </p:nvSpPr>
        <p:spPr>
          <a:xfrm>
            <a:off x="4819650" y="5029200"/>
            <a:ext cx="737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Blogs</a:t>
            </a:r>
            <a:r>
              <a:rPr lang="es-ES" dirty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15443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41DD6-F283-C45D-932B-60FC65E1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31520"/>
            <a:ext cx="10058400" cy="1371600"/>
          </a:xfrm>
        </p:spPr>
        <p:txBody>
          <a:bodyPr>
            <a:norm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¿Qué es un blog?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9EE6B2-5073-208F-E789-0D2341F0F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Sitio web donde una persona o grupo publica contenido organizado en entradas.</a:t>
            </a:r>
          </a:p>
          <a:p>
            <a:r>
              <a:rPr lang="es-ES" sz="3200" dirty="0"/>
              <a:t>Surgió a finales de los 90.</a:t>
            </a:r>
          </a:p>
          <a:p>
            <a:r>
              <a:rPr lang="es-ES" sz="3200" dirty="0"/>
              <a:t>Tipos: personales, educativos, informativos, comerciales.</a:t>
            </a:r>
          </a:p>
          <a:p>
            <a:r>
              <a:rPr lang="es-AR" sz="3200" dirty="0">
                <a:hlinkClick r:id="rId2"/>
              </a:rPr>
              <a:t>https://youtu.be/hQeVLDM4alA?si=ybFybtN4Uk9NZP2A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685164754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00338-A677-E44F-97D8-039A9806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Creación y ética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FE2A8F-F398-1DB9-EC1D-53C948547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/>
              <a:t>Plataformas: Blogger y WordPress.com.</a:t>
            </a:r>
          </a:p>
          <a:p>
            <a:r>
              <a:rPr lang="es-ES" sz="3600" dirty="0"/>
              <a:t>Elementos de una entrada: título, texto, imágenes, videos, enlaces.</a:t>
            </a:r>
          </a:p>
          <a:p>
            <a:r>
              <a:rPr lang="es-ES" sz="3600" dirty="0"/>
              <a:t>Buen contenido: claro, original y bien organizado.</a:t>
            </a:r>
          </a:p>
          <a:p>
            <a:r>
              <a:rPr lang="es-ES" sz="3600" dirty="0"/>
              <a:t>Ética: cuidar la privacidad, evitar datos personales, verificar información.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294375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EBCAD-D1D3-8024-3C71-5DB128F1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2743200"/>
            <a:ext cx="10058400" cy="1371600"/>
          </a:xfrm>
        </p:spPr>
        <p:txBody>
          <a:bodyPr/>
          <a:lstStyle/>
          <a:p>
            <a:r>
              <a:rPr lang="es-ES" dirty="0">
                <a:latin typeface="Algerian" panose="04020705040A02060702" pitchFamily="82" charset="0"/>
              </a:rPr>
              <a:t>Unidad 5º</a:t>
            </a:r>
            <a:endParaRPr lang="es-AR" dirty="0">
              <a:latin typeface="Algerian" panose="04020705040A02060702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8B3224-3AAF-1E46-57E9-A1E1F8ECB449}"/>
              </a:ext>
            </a:extLst>
          </p:cNvPr>
          <p:cNvSpPr txBox="1"/>
          <p:nvPr/>
        </p:nvSpPr>
        <p:spPr>
          <a:xfrm>
            <a:off x="3714750" y="5029200"/>
            <a:ext cx="720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Ciberacoso</a:t>
            </a:r>
            <a:r>
              <a:rPr lang="es-ES" dirty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265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F1EE4-27AC-9145-7B27-8F48A077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Conceptos y prevención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2D2995-C3B0-2027-DEE9-C0EDAD156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sz="3200" b="1" dirty="0"/>
              <a:t>Phishing</a:t>
            </a:r>
            <a:r>
              <a:rPr lang="es-AR" sz="3200" dirty="0"/>
              <a:t>: engaños para robar información.</a:t>
            </a:r>
          </a:p>
          <a:p>
            <a:r>
              <a:rPr lang="es-AR" sz="3200" b="1" dirty="0"/>
              <a:t>Ciberacoso / Ciberbullying</a:t>
            </a:r>
            <a:r>
              <a:rPr lang="es-AR" sz="3200" dirty="0"/>
              <a:t>: hostigamiento digital.</a:t>
            </a:r>
          </a:p>
          <a:p>
            <a:r>
              <a:rPr lang="es-AR" sz="3200" b="1" dirty="0"/>
              <a:t>Grooming</a:t>
            </a:r>
            <a:r>
              <a:rPr lang="es-AR" sz="3200" dirty="0"/>
              <a:t>: adulto que engaña a un menor.</a:t>
            </a:r>
          </a:p>
          <a:p>
            <a:r>
              <a:rPr lang="es-AR" sz="3200" b="1" dirty="0"/>
              <a:t>Sexting</a:t>
            </a:r>
            <a:r>
              <a:rPr lang="es-AR" sz="3200" dirty="0"/>
              <a:t>: envío de contenido íntimo.</a:t>
            </a:r>
          </a:p>
          <a:p>
            <a:r>
              <a:rPr lang="es-AR" sz="3200" b="1" dirty="0"/>
              <a:t>Prevención</a:t>
            </a:r>
            <a:r>
              <a:rPr lang="es-AR" sz="3200" dirty="0"/>
              <a:t>: no compartir datos personales, bloquear contactos sospechosos, pedir ayuda familiar o profesional.</a:t>
            </a:r>
          </a:p>
          <a:p>
            <a:r>
              <a:rPr lang="es-AR" sz="3200" dirty="0">
                <a:hlinkClick r:id="rId2"/>
              </a:rPr>
              <a:t>https://youtu.be/zdJIsMbwU08?si=-7c-q1YanWqyxf-U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536754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8F909-5770-173B-3F1A-E4625640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2590800"/>
            <a:ext cx="10058400" cy="1371600"/>
          </a:xfrm>
        </p:spPr>
        <p:txBody>
          <a:bodyPr/>
          <a:lstStyle/>
          <a:p>
            <a:r>
              <a:rPr lang="es-ES" dirty="0">
                <a:latin typeface="Algerian" panose="04020705040A02060702" pitchFamily="82" charset="0"/>
              </a:rPr>
              <a:t>Unidad 6º</a:t>
            </a:r>
            <a:endParaRPr lang="es-AR" dirty="0">
              <a:latin typeface="Algerian" panose="04020705040A02060702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DAA6B5-C40E-8FB8-E18A-9378F553ED6B}"/>
              </a:ext>
            </a:extLst>
          </p:cNvPr>
          <p:cNvSpPr txBox="1"/>
          <p:nvPr/>
        </p:nvSpPr>
        <p:spPr>
          <a:xfrm>
            <a:off x="3733800" y="5048250"/>
            <a:ext cx="649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Cmaps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es-A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78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071C3-D52D-9F31-7A08-B2350FA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Mapas conceptuales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A60AB-5387-A95C-C6A5-9FB8BDB99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sz="4000" dirty="0"/>
              <a:t>Programa para crear mapas conceptuales.</a:t>
            </a:r>
          </a:p>
          <a:p>
            <a:r>
              <a:rPr lang="es-ES" sz="4000" dirty="0"/>
              <a:t>Permite agregar conceptos, unirlos con líneas, insertar imágenes, videos y enlaces.</a:t>
            </a:r>
          </a:p>
          <a:p>
            <a:r>
              <a:rPr lang="es-ES" sz="4000" dirty="0"/>
              <a:t>Se pueden exportar como imagen o PDF.</a:t>
            </a:r>
          </a:p>
          <a:p>
            <a:r>
              <a:rPr lang="es-AR" sz="4000" dirty="0">
                <a:hlinkClick r:id="rId2"/>
              </a:rPr>
              <a:t>https://youtu.be/ShAcmmnMn1w?si=xgz9YnPYkSnfaOGu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1641074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4CDF3-1ABA-4876-9285-04C16F35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0" y="2590800"/>
            <a:ext cx="10058400" cy="1371600"/>
          </a:xfrm>
        </p:spPr>
        <p:txBody>
          <a:bodyPr/>
          <a:lstStyle/>
          <a:p>
            <a:r>
              <a:rPr lang="es-ES" dirty="0">
                <a:latin typeface="Algerian" panose="04020705040A02060702" pitchFamily="82" charset="0"/>
              </a:rPr>
              <a:t>Unidad 7º</a:t>
            </a:r>
            <a:endParaRPr lang="es-AR" dirty="0">
              <a:latin typeface="Algerian" panose="04020705040A02060702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ED9E14-D9CE-3760-EFB6-BC4A685E4988}"/>
              </a:ext>
            </a:extLst>
          </p:cNvPr>
          <p:cNvSpPr txBox="1"/>
          <p:nvPr/>
        </p:nvSpPr>
        <p:spPr>
          <a:xfrm>
            <a:off x="4324350" y="5295900"/>
            <a:ext cx="6648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Word 2007 </a:t>
            </a:r>
            <a:endParaRPr lang="es-A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6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ABE03-F721-3AC8-2045-C2ACCA92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2511150"/>
            <a:ext cx="10058400" cy="1371600"/>
          </a:xfrm>
        </p:spPr>
        <p:txBody>
          <a:bodyPr/>
          <a:lstStyle/>
          <a:p>
            <a:r>
              <a:rPr lang="es-ES" dirty="0"/>
              <a:t>                </a:t>
            </a:r>
            <a:r>
              <a:rPr lang="es-ES" dirty="0">
                <a:latin typeface="Algerian" panose="04020705040A02060702" pitchFamily="82" charset="0"/>
              </a:rPr>
              <a:t>Unidad 1º</a:t>
            </a:r>
            <a:endParaRPr lang="es-AR" dirty="0">
              <a:latin typeface="Algerian" panose="04020705040A02060702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616F46-2DBC-9E0F-A5AC-36570F72F056}"/>
              </a:ext>
            </a:extLst>
          </p:cNvPr>
          <p:cNvSpPr txBox="1"/>
          <p:nvPr/>
        </p:nvSpPr>
        <p:spPr>
          <a:xfrm>
            <a:off x="2239617" y="4678017"/>
            <a:ext cx="840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Arial" panose="020B0604020202020204" pitchFamily="34" charset="0"/>
                <a:cs typeface="Arial" panose="020B0604020202020204" pitchFamily="34" charset="0"/>
              </a:rPr>
              <a:t>Computadoras, Hardware y Software</a:t>
            </a:r>
          </a:p>
        </p:txBody>
      </p:sp>
    </p:spTree>
    <p:extLst>
      <p:ext uri="{BB962C8B-B14F-4D97-AF65-F5344CB8AC3E}">
        <p14:creationId xmlns:p14="http://schemas.microsoft.com/office/powerpoint/2010/main" val="364010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4DB0B-5922-A463-9316-0291FFBE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Procesador de textos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2E5ABB-5D57-2557-7D40-CD575B3E3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3200" dirty="0"/>
              <a:t>Permite crear documentos escritos.</a:t>
            </a:r>
          </a:p>
          <a:p>
            <a:r>
              <a:rPr lang="es-ES" sz="3200" dirty="0"/>
              <a:t>Elementos de la ventana: cinta de opciones, barra estándar, área de trabajo.</a:t>
            </a:r>
          </a:p>
          <a:p>
            <a:r>
              <a:rPr lang="es-ES" sz="3200" dirty="0"/>
              <a:t>Funciones: formato de fuente, párrafos, insertar imágenes, tablas, índices.</a:t>
            </a:r>
          </a:p>
          <a:p>
            <a:r>
              <a:rPr lang="es-ES" sz="3200" dirty="0"/>
              <a:t>Herramientas: ortografía, autocorrección.</a:t>
            </a:r>
          </a:p>
          <a:p>
            <a:r>
              <a:rPr lang="es-ES" sz="3200" dirty="0">
                <a:hlinkClick r:id="rId2"/>
              </a:rPr>
              <a:t>https://youtu.be/oi9woh5hQz8?si=Ncnjh_aO-1MPCyPN</a:t>
            </a:r>
            <a:endParaRPr lang="es-ES" sz="3200" dirty="0"/>
          </a:p>
          <a:p>
            <a:endParaRPr lang="es-ES" sz="3200" dirty="0"/>
          </a:p>
          <a:p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07216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C30F0-8366-E914-304A-603BE315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0" y="2547594"/>
            <a:ext cx="10058400" cy="1371600"/>
          </a:xfrm>
        </p:spPr>
        <p:txBody>
          <a:bodyPr/>
          <a:lstStyle/>
          <a:p>
            <a:r>
              <a:rPr lang="es-ES" dirty="0">
                <a:latin typeface="Algerian" panose="04020705040A02060702" pitchFamily="82" charset="0"/>
              </a:rPr>
              <a:t>Unidad 8º</a:t>
            </a:r>
            <a:endParaRPr lang="es-AR" dirty="0">
              <a:latin typeface="Algerian" panose="04020705040A02060702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5C3744-F01F-5FEE-EBD6-6DF10DCE8CC8}"/>
              </a:ext>
            </a:extLst>
          </p:cNvPr>
          <p:cNvSpPr txBox="1"/>
          <p:nvPr/>
        </p:nvSpPr>
        <p:spPr>
          <a:xfrm>
            <a:off x="3905250" y="5543550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Excel 2007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813205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B50B7-7BAB-9CF4-DB3F-E5B5CFE1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Planilla de calculo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489CD0-1B4B-1927-1C41-ED83A8414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3600" dirty="0"/>
              <a:t>Se usa para organizar datos y realizar cálculos automáticos.</a:t>
            </a:r>
          </a:p>
          <a:p>
            <a:r>
              <a:rPr lang="es-ES" sz="3600" dirty="0"/>
              <a:t>Celdas, rangos, hojas y libros.</a:t>
            </a:r>
          </a:p>
          <a:p>
            <a:r>
              <a:rPr lang="es-ES" sz="3600" dirty="0"/>
              <a:t>Funciones comunes: SI, CONTAR, MAX, MIN, PROMEDIO.</a:t>
            </a:r>
          </a:p>
          <a:p>
            <a:r>
              <a:rPr lang="es-ES" sz="3600" dirty="0"/>
              <a:t>Permite gráficos, filtros, tablas y formularios.</a:t>
            </a:r>
          </a:p>
          <a:p>
            <a:r>
              <a:rPr lang="es-AR" sz="3600" dirty="0">
                <a:hlinkClick r:id="rId2"/>
              </a:rPr>
              <a:t>https://youtu.be/pDwZV7V7ECM?si=JR0x5t5AbHv2Sa_l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114978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3A1B6-F812-B4B4-9D5C-2793A704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0" y="2743200"/>
            <a:ext cx="10058400" cy="1371600"/>
          </a:xfrm>
        </p:spPr>
        <p:txBody>
          <a:bodyPr/>
          <a:lstStyle/>
          <a:p>
            <a:r>
              <a:rPr lang="es-ES" dirty="0">
                <a:latin typeface="Algerian" panose="04020705040A02060702" pitchFamily="82" charset="0"/>
              </a:rPr>
              <a:t>Unidad 9º</a:t>
            </a:r>
            <a:endParaRPr lang="es-AR" dirty="0">
              <a:latin typeface="Algerian" panose="04020705040A02060702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1F3B1D-630C-E6BF-5D44-01D6786B6686}"/>
              </a:ext>
            </a:extLst>
          </p:cNvPr>
          <p:cNvSpPr txBox="1"/>
          <p:nvPr/>
        </p:nvSpPr>
        <p:spPr>
          <a:xfrm>
            <a:off x="3619500" y="5600700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2007</a:t>
            </a:r>
            <a:endParaRPr lang="es-A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8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5DEE6-04A5-1638-4384-45BC5DA8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Presentaciones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FA9A33-2D9D-C29C-FAB1-9635A0A63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014194"/>
            <a:ext cx="10382250" cy="4020846"/>
          </a:xfrm>
        </p:spPr>
        <p:txBody>
          <a:bodyPr>
            <a:normAutofit fontScale="85000" lnSpcReduction="10000"/>
          </a:bodyPr>
          <a:lstStyle/>
          <a:p>
            <a:r>
              <a:rPr lang="es-ES" sz="3600" dirty="0"/>
              <a:t>Crear, guardar y abrir presentaciones.</a:t>
            </a:r>
          </a:p>
          <a:p>
            <a:r>
              <a:rPr lang="es-ES" sz="3600" dirty="0"/>
              <a:t>Agregar diapositivas, texto, imágenes, videos y sonido.</a:t>
            </a:r>
          </a:p>
          <a:p>
            <a:r>
              <a:rPr lang="es-ES" sz="3600" dirty="0"/>
              <a:t>Aplicar animaciones, transiciones e hipervínculos.</a:t>
            </a:r>
          </a:p>
          <a:p>
            <a:r>
              <a:rPr lang="es-ES" sz="3600" dirty="0"/>
              <a:t>Ideal para exponer información de manera visual.</a:t>
            </a:r>
          </a:p>
          <a:p>
            <a:r>
              <a:rPr lang="es-AR" sz="3600" dirty="0">
                <a:hlinkClick r:id="rId2"/>
              </a:rPr>
              <a:t>https://youtu.be/JAHAapK9gQY?si=45dSShVAPQZ9qEbK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299255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32513-B997-10DE-F22B-F93DE875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Gracias por su atencion">
            <a:hlinkClick r:id="" action="ppaction://media"/>
            <a:extLst>
              <a:ext uri="{FF2B5EF4-FFF2-40B4-BE49-F238E27FC236}">
                <a16:creationId xmlns:a16="http://schemas.microsoft.com/office/drawing/2014/main" id="{76977D10-D34D-38A4-27F8-9ACCF2B256A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791" y="225287"/>
            <a:ext cx="11701670" cy="6387548"/>
          </a:xfrm>
        </p:spPr>
      </p:pic>
    </p:spTree>
    <p:extLst>
      <p:ext uri="{BB962C8B-B14F-4D97-AF65-F5344CB8AC3E}">
        <p14:creationId xmlns:p14="http://schemas.microsoft.com/office/powerpoint/2010/main" val="9823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124459-69B2-0D15-1169-3816E8AE7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1166191"/>
            <a:ext cx="10409583" cy="4868849"/>
          </a:xfrm>
        </p:spPr>
        <p:txBody>
          <a:bodyPr>
            <a:normAutofit fontScale="92500"/>
          </a:bodyPr>
          <a:lstStyle/>
          <a:p>
            <a:r>
              <a:rPr lang="es-ES" sz="3200" dirty="0"/>
              <a:t>Una computadora es un dispositivo electrónico que recibe datos, los procesa y devuelve resultados.</a:t>
            </a:r>
          </a:p>
          <a:p>
            <a:r>
              <a:rPr lang="es-ES" sz="3200" b="1" dirty="0"/>
              <a:t>Hardware</a:t>
            </a:r>
            <a:r>
              <a:rPr lang="es-ES" sz="3200" dirty="0"/>
              <a:t>: todas las partes físicas (CPU, monitor, teclado, mouse).</a:t>
            </a:r>
          </a:p>
          <a:p>
            <a:r>
              <a:rPr lang="es-ES" sz="3200" b="1" dirty="0"/>
              <a:t>Software</a:t>
            </a:r>
            <a:r>
              <a:rPr lang="es-ES" sz="3200" dirty="0"/>
              <a:t>: los programas que usamos (sistemas operativos, aplicaciones).</a:t>
            </a:r>
          </a:p>
          <a:p>
            <a:r>
              <a:rPr lang="es-ES" sz="3200" b="1" dirty="0"/>
              <a:t>Código binario</a:t>
            </a:r>
            <a:r>
              <a:rPr lang="es-ES" sz="3200" dirty="0"/>
              <a:t>: lenguaje de ceros y unos que la computadora entiende.</a:t>
            </a:r>
          </a:p>
          <a:p>
            <a:r>
              <a:rPr lang="es-AR" sz="3200" dirty="0">
                <a:hlinkClick r:id="rId2"/>
              </a:rPr>
              <a:t>https://youtu.be/p3t-ZS1iIeM?si=bF48ECCTkmkqCVPC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4276174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D2AF7-CD83-88CB-8BD0-3046012A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939" y="2743200"/>
            <a:ext cx="10058400" cy="1371600"/>
          </a:xfrm>
        </p:spPr>
        <p:txBody>
          <a:bodyPr/>
          <a:lstStyle/>
          <a:p>
            <a:r>
              <a:rPr lang="es-ES" dirty="0">
                <a:latin typeface="Algerian" panose="04020705040A02060702" pitchFamily="82" charset="0"/>
              </a:rPr>
              <a:t>          </a:t>
            </a:r>
            <a:endParaRPr lang="es-AR" dirty="0">
              <a:latin typeface="Algerian" panose="04020705040A02060702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3927F3-808B-32C9-F4FB-CCE09824C7F4}"/>
              </a:ext>
            </a:extLst>
          </p:cNvPr>
          <p:cNvSpPr txBox="1"/>
          <p:nvPr/>
        </p:nvSpPr>
        <p:spPr>
          <a:xfrm>
            <a:off x="3412434" y="2479886"/>
            <a:ext cx="5367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" panose="020B0604020202020204" pitchFamily="34" charset="0"/>
                <a:cs typeface="Arial" panose="020B0604020202020204" pitchFamily="34" charset="0"/>
              </a:rPr>
              <a:t>Componentes y Memorias</a:t>
            </a:r>
          </a:p>
        </p:txBody>
      </p:sp>
    </p:spTree>
    <p:extLst>
      <p:ext uri="{BB962C8B-B14F-4D97-AF65-F5344CB8AC3E}">
        <p14:creationId xmlns:p14="http://schemas.microsoft.com/office/powerpoint/2010/main" val="213308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751C7B-3FE4-3F5D-BF25-203514682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675861"/>
            <a:ext cx="10462591" cy="5359179"/>
          </a:xfrm>
        </p:spPr>
        <p:txBody>
          <a:bodyPr>
            <a:normAutofit fontScale="92500"/>
          </a:bodyPr>
          <a:lstStyle/>
          <a:p>
            <a:r>
              <a:rPr lang="es-AR" sz="3200" b="1" dirty="0"/>
              <a:t>CPU</a:t>
            </a:r>
            <a:r>
              <a:rPr lang="es-AR" sz="3200" dirty="0"/>
              <a:t>: cerebro de la computadora.</a:t>
            </a:r>
          </a:p>
          <a:p>
            <a:r>
              <a:rPr lang="es-AR" sz="3200" b="1" dirty="0"/>
              <a:t>Unidad de Control</a:t>
            </a:r>
            <a:r>
              <a:rPr lang="es-AR" sz="3200" dirty="0"/>
              <a:t>: coordina todas las operaciones.</a:t>
            </a:r>
          </a:p>
          <a:p>
            <a:r>
              <a:rPr lang="es-AR" sz="3200" b="1" dirty="0"/>
              <a:t>Memorias</a:t>
            </a:r>
          </a:p>
          <a:p>
            <a:r>
              <a:rPr lang="es-AR" sz="3200" b="1" dirty="0"/>
              <a:t>RAM</a:t>
            </a:r>
            <a:r>
              <a:rPr lang="es-AR" sz="3200" dirty="0"/>
              <a:t>: memoria temporal.</a:t>
            </a:r>
          </a:p>
          <a:p>
            <a:r>
              <a:rPr lang="es-AR" sz="3200" b="1" dirty="0"/>
              <a:t>ROM</a:t>
            </a:r>
            <a:r>
              <a:rPr lang="es-AR" sz="3200" dirty="0"/>
              <a:t>: memoria permanente.</a:t>
            </a:r>
          </a:p>
          <a:p>
            <a:r>
              <a:rPr lang="es-AR" sz="3200" b="1" dirty="0"/>
              <a:t>Periféricos</a:t>
            </a:r>
            <a:r>
              <a:rPr lang="es-AR" sz="3200" dirty="0"/>
              <a:t>: teclado, mouse, impresoras, cámaras.</a:t>
            </a:r>
          </a:p>
          <a:p>
            <a:r>
              <a:rPr lang="es-AR" sz="3200" b="1" dirty="0"/>
              <a:t>Almacenamiento</a:t>
            </a:r>
            <a:r>
              <a:rPr lang="es-AR" sz="3200" dirty="0"/>
              <a:t>: pendrives, discos duros, tarjetas SD.</a:t>
            </a:r>
          </a:p>
          <a:p>
            <a:r>
              <a:rPr lang="es-AR" sz="3200" dirty="0">
                <a:hlinkClick r:id="rId2"/>
              </a:rPr>
              <a:t>https://youtu.be/XMPDfxYIj88?si=KCUFGyIrGdd2d6rB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27935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5A7A-7C59-7696-A467-4C92E82C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591" y="2743200"/>
            <a:ext cx="10058400" cy="1371600"/>
          </a:xfrm>
        </p:spPr>
        <p:txBody>
          <a:bodyPr/>
          <a:lstStyle/>
          <a:p>
            <a:r>
              <a:rPr lang="es-ES" dirty="0"/>
              <a:t>             </a:t>
            </a:r>
            <a:r>
              <a:rPr lang="es-ES" dirty="0">
                <a:latin typeface="Algerian" panose="04020705040A02060702" pitchFamily="82" charset="0"/>
              </a:rPr>
              <a:t>  Unidad 2º</a:t>
            </a:r>
            <a:endParaRPr lang="es-AR" dirty="0">
              <a:latin typeface="Algerian" panose="04020705040A02060702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C9195C-2E2F-C888-E1A7-5CF785161E62}"/>
              </a:ext>
            </a:extLst>
          </p:cNvPr>
          <p:cNvSpPr txBox="1"/>
          <p:nvPr/>
        </p:nvSpPr>
        <p:spPr>
          <a:xfrm>
            <a:off x="4015409" y="4770783"/>
            <a:ext cx="622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edes e internet</a:t>
            </a:r>
          </a:p>
        </p:txBody>
      </p:sp>
    </p:spTree>
    <p:extLst>
      <p:ext uri="{BB962C8B-B14F-4D97-AF65-F5344CB8AC3E}">
        <p14:creationId xmlns:p14="http://schemas.microsoft.com/office/powerpoint/2010/main" val="258101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7C9C1-624A-0084-F8DA-ACAB2C18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Redes informáticas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86E1D5-1815-034C-7D08-A06FC96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Conjunto de computadoras conectadas entre sí para compartir información.</a:t>
            </a:r>
          </a:p>
          <a:p>
            <a:r>
              <a:rPr lang="es-ES" sz="3200" b="1" dirty="0"/>
              <a:t>Ventajas</a:t>
            </a:r>
            <a:r>
              <a:rPr lang="es-ES" sz="3200" dirty="0"/>
              <a:t>: comunicación rápida, recursos compartidos.</a:t>
            </a:r>
          </a:p>
          <a:p>
            <a:r>
              <a:rPr lang="es-ES" sz="3200" b="1" dirty="0"/>
              <a:t>Desventajas: </a:t>
            </a:r>
            <a:r>
              <a:rPr lang="es-ES" sz="3200" dirty="0"/>
              <a:t>virus, dependencia de la conexión.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22819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EB775-8F41-7E51-06F6-1FEBE072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redes e internet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025C03-84A2-1C00-7498-ED40A0A8D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sz="2800" b="1" dirty="0"/>
              <a:t>Según su alcance</a:t>
            </a:r>
            <a:r>
              <a:rPr lang="es-AR" sz="2800" dirty="0"/>
              <a:t>: LAN, MAN, WAN.</a:t>
            </a:r>
          </a:p>
          <a:p>
            <a:r>
              <a:rPr lang="es-AR" sz="2800" b="1" dirty="0"/>
              <a:t>Según su topología: </a:t>
            </a:r>
            <a:r>
              <a:rPr lang="es-AR" sz="2800" dirty="0"/>
              <a:t>estrella, bus, anillo, árbol, malla.</a:t>
            </a:r>
          </a:p>
          <a:p>
            <a:r>
              <a:rPr lang="es-AR" sz="2800" b="1" dirty="0"/>
              <a:t>Medios de conexión</a:t>
            </a:r>
            <a:r>
              <a:rPr lang="es-AR" sz="2800" dirty="0"/>
              <a:t>: cableado, </a:t>
            </a:r>
            <a:r>
              <a:rPr lang="es-AR" sz="2800" dirty="0" err="1"/>
              <a:t>Wi</a:t>
            </a:r>
            <a:r>
              <a:rPr lang="es-AR" sz="2800" dirty="0"/>
              <a:t>-Fi, fibra óptica.</a:t>
            </a:r>
          </a:p>
          <a:p>
            <a:r>
              <a:rPr lang="es-AR" sz="2800" b="1" dirty="0"/>
              <a:t>Internet</a:t>
            </a:r>
            <a:r>
              <a:rPr lang="es-AR" sz="2800" dirty="0"/>
              <a:t>: red mundial. Navegadores: Chrome, Firefox, Edge.</a:t>
            </a:r>
          </a:p>
          <a:p>
            <a:r>
              <a:rPr lang="es-AR" sz="2800" b="1" dirty="0"/>
              <a:t>Servicios: </a:t>
            </a:r>
            <a:r>
              <a:rPr lang="es-AR" sz="2800" dirty="0"/>
              <a:t>email, chat, videollamadas, búsquedas, descargas.</a:t>
            </a:r>
          </a:p>
          <a:p>
            <a:r>
              <a:rPr lang="es-AR" sz="2800" dirty="0">
                <a:hlinkClick r:id="rId2"/>
              </a:rPr>
              <a:t>https://youtu.be/rw41W8crZ_Y?si=2ZBib3bY_WqdUBBO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71459462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9F4FB-C022-35E0-17B1-47146E95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450" y="2743200"/>
            <a:ext cx="10058400" cy="1371600"/>
          </a:xfrm>
        </p:spPr>
        <p:txBody>
          <a:bodyPr/>
          <a:lstStyle/>
          <a:p>
            <a:r>
              <a:rPr lang="es-ES" dirty="0">
                <a:latin typeface="Algerian" panose="04020705040A02060702" pitchFamily="82" charset="0"/>
              </a:rPr>
              <a:t>Unidad 3º</a:t>
            </a:r>
            <a:endParaRPr lang="es-AR" dirty="0">
              <a:latin typeface="Algerian" panose="04020705040A02060702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85E431-E7E8-42C4-5DD6-5CF932FAEC26}"/>
              </a:ext>
            </a:extLst>
          </p:cNvPr>
          <p:cNvSpPr txBox="1"/>
          <p:nvPr/>
        </p:nvSpPr>
        <p:spPr>
          <a:xfrm>
            <a:off x="2381250" y="5029200"/>
            <a:ext cx="681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Sistema operativos (Windows 10)</a:t>
            </a:r>
            <a:endParaRPr lang="es-A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2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128</TotalTime>
  <Words>732</Words>
  <Application>Microsoft Office PowerPoint</Application>
  <PresentationFormat>Panorámica</PresentationFormat>
  <Paragraphs>95</Paragraphs>
  <Slides>25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Algerian</vt:lpstr>
      <vt:lpstr>Arial</vt:lpstr>
      <vt:lpstr>Century Gothic</vt:lpstr>
      <vt:lpstr>Garamond</vt:lpstr>
      <vt:lpstr>Savon</vt:lpstr>
      <vt:lpstr>Tecnología de la información y comunicación</vt:lpstr>
      <vt:lpstr>                Unidad 1º</vt:lpstr>
      <vt:lpstr>Presentación de PowerPoint</vt:lpstr>
      <vt:lpstr>          </vt:lpstr>
      <vt:lpstr>Presentación de PowerPoint</vt:lpstr>
      <vt:lpstr>               Unidad 2º</vt:lpstr>
      <vt:lpstr>Redes informáticas</vt:lpstr>
      <vt:lpstr>Tipos de redes e internet </vt:lpstr>
      <vt:lpstr>Unidad 3º</vt:lpstr>
      <vt:lpstr>Conceptos </vt:lpstr>
      <vt:lpstr>Explorador de Windows </vt:lpstr>
      <vt:lpstr>Unidad 4º</vt:lpstr>
      <vt:lpstr>¿Qué es un blog?</vt:lpstr>
      <vt:lpstr>Creación y ética </vt:lpstr>
      <vt:lpstr>Unidad 5º</vt:lpstr>
      <vt:lpstr>Conceptos y prevención </vt:lpstr>
      <vt:lpstr>Unidad 6º</vt:lpstr>
      <vt:lpstr>Mapas conceptuales </vt:lpstr>
      <vt:lpstr>Unidad 7º</vt:lpstr>
      <vt:lpstr>Procesador de textos </vt:lpstr>
      <vt:lpstr>Unidad 8º</vt:lpstr>
      <vt:lpstr>Planilla de calculo </vt:lpstr>
      <vt:lpstr>Unidad 9º</vt:lpstr>
      <vt:lpstr>Presentaciones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 de la información y comunicación</dc:title>
  <dc:creator>adriana Alvarado</dc:creator>
  <cp:lastModifiedBy>adriana Alvarado</cp:lastModifiedBy>
  <cp:revision>2</cp:revision>
  <dcterms:created xsi:type="dcterms:W3CDTF">2025-11-17T04:01:03Z</dcterms:created>
  <dcterms:modified xsi:type="dcterms:W3CDTF">2025-11-17T15:26:01Z</dcterms:modified>
</cp:coreProperties>
</file>