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84" r:id="rId13"/>
    <p:sldId id="267" r:id="rId14"/>
    <p:sldId id="285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6E"/>
    <a:srgbClr val="78BBFF"/>
    <a:srgbClr val="C591FF"/>
    <a:srgbClr val="B44FF7"/>
    <a:srgbClr val="FF4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3DA8-C94D-4897-B552-5A97DD614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44FF0-A644-49E8-A91A-118BAB6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32CB-A899-4AF7-B0D1-F33E6D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D984-B803-435C-BCF5-4BBAC71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92CF-9214-4B13-98B7-F4CAB957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DAB7-A2E6-4A47-B278-99F8F531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51AE4-CA07-4AA4-955A-A3138A38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4929E-898F-42A0-8E2D-6683777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B5C4-7ED8-4576-B2E9-1DD6B2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58ECE-66E6-4606-932A-AE549356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4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4D404-B787-470F-ABF0-E69AAA7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A8368-F5A5-4EAA-B0B8-837E8ABF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EBA72-9C6F-4B4D-A16A-C1DEB754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3164-13E1-4E73-82B8-CA01840D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66C00-207E-47BE-ABD1-6356D0E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4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90C1-DC12-4585-816B-7F995CA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25E8-17D2-4F44-B405-8A55ADE1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486F8-0096-44BF-8ACB-12C814F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895C-BAB0-461C-A3A0-338DF82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771D5-D349-4326-B034-BE55DDDD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2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43F6-9A64-47B0-AF08-C54FA3B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2D7C8-2508-4D8D-B2DB-4EA1580B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90BD-00EC-42F5-A4C1-8EFD0DCD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56C7-3F2E-430D-9834-94A2A8E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383C-5494-4803-9C41-4EEFDF77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57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38FC-0A5D-4409-B619-3EB915BF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8036A-CAD0-4976-A504-BC3F25F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C9E81-15FC-4750-A089-AB8BF412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CF2-5D6A-4DA8-AF6F-2E470AF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4BFB0-B585-4357-8EFF-958C37E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6D51F-6F6C-4188-9767-34F34D9C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A965-D238-4B67-8CE2-6D0EFD6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8313A-DF6A-47E7-B425-EE6A04F7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DCF8F-BC50-4E05-B605-29848E81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DFE27-E71A-4DA2-BEAF-65811578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64931-8BAA-49A4-AFAB-C5D97945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08CE-8427-44A8-B7D2-EEBA668F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959ECA-69BE-464E-B720-4BCEB7B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7764E-246D-4B22-82FA-CAE8A131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9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56CF-1265-44DC-BB56-9C3991E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2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6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8C42-FE0E-417D-BB51-55A3CCC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FB6B5-C462-4288-8672-B8FC969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F15A-B1A9-4076-B0A4-6A79B6DB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B9-7F38-4B1A-82D3-FB9F4B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8F36D-F73A-45BC-A898-EDE4507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E0F6D-84B2-40F2-85E8-A48A041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DA17-E930-481C-88EF-8890B1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9A715-8380-48A3-A24B-A21477C83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D6CB5-8A33-4ABE-BA5B-BD29818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13B2-5541-4301-8BB6-6A6A96F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DDF99-5D43-4BE8-AA45-5FB18AAD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C0478-924B-4E0F-AD1D-73918CD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5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4D2B0-C852-475E-B7EF-89C7B32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9D16-E731-44C3-9CEE-2BF3ECF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DE89-10F9-4D5C-8B1C-D3D1A6B4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7F27B-A933-4019-B579-D5B42C28646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9778-059B-41E7-8BD0-AF199A74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2C287-665D-482E-A12E-A4553C99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8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xm2_1RVm8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E235oRqubv4?feature=oembed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jReAEjrFI" TargetMode="External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AcmmnMn1w" TargetMode="Externa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O5rN8nnNI" TargetMode="Externa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pDwZV7V7ECM?feature=oembed" TargetMode="Externa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LIXfGkAca0g?feature=oembed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6lYpM4O2xY" TargetMode="Externa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7960701-C4B7-BAF6-3C95-3655E908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21" y="0"/>
            <a:ext cx="4573758" cy="68580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3782BC2-53F5-F014-5C63-0DC77F127DEF}"/>
              </a:ext>
            </a:extLst>
          </p:cNvPr>
          <p:cNvSpPr/>
          <p:nvPr/>
        </p:nvSpPr>
        <p:spPr>
          <a:xfrm>
            <a:off x="-1307688" y="-2332464"/>
            <a:ext cx="10168537" cy="115269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" y="2769"/>
            <a:ext cx="7831016" cy="2282092"/>
          </a:xfrm>
        </p:spPr>
        <p:txBody>
          <a:bodyPr>
            <a:normAutofit/>
          </a:bodyPr>
          <a:lstStyle/>
          <a:p>
            <a:r>
              <a:rPr lang="es-MX" sz="3600" b="1" dirty="0"/>
              <a:t>UNIDAD 1: </a:t>
            </a:r>
            <a:r>
              <a:rPr lang="es-MX" sz="3600" b="1" dirty="0">
                <a:latin typeface="Times New Roman"/>
                <a:cs typeface="Times New Roman"/>
              </a:rPr>
              <a:t>Introducción a la TIC, Conceptos Generales.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" y="2337066"/>
            <a:ext cx="7651134" cy="643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har char="•"/>
            </a:pPr>
            <a:r>
              <a:rPr lang="es-MX" sz="2000" dirty="0">
                <a:ea typeface="+mn-lt"/>
                <a:cs typeface="+mn-lt"/>
              </a:rPr>
              <a:t>Es un dispositivo electrónico que recibe, procesa y </a:t>
            </a:r>
            <a:endParaRPr lang="es-MX" sz="2000">
              <a:latin typeface="Times New Roman"/>
              <a:ea typeface="+mn-lt"/>
              <a:cs typeface="Times New Roman"/>
            </a:endParaRPr>
          </a:p>
          <a:p>
            <a:r>
              <a:rPr lang="es-MX" sz="2000" dirty="0">
                <a:ea typeface="+mn-lt"/>
                <a:cs typeface="+mn-lt"/>
              </a:rPr>
              <a:t>almacena datos para producir información mediante hardware y software.</a:t>
            </a:r>
            <a:endParaRPr lang="es-MX" sz="2000">
              <a:latin typeface="Times New Roman"/>
              <a:cs typeface="Times New Roman"/>
            </a:endParaRPr>
          </a:p>
          <a:p>
            <a:r>
              <a:rPr lang="es-MX" sz="2000" dirty="0">
                <a:ea typeface="+mn-lt"/>
                <a:cs typeface="+mn-lt"/>
              </a:rPr>
              <a:t>Datos e información</a:t>
            </a:r>
            <a:endParaRPr lang="es-MX" sz="2000" dirty="0"/>
          </a:p>
          <a:p>
            <a:pPr>
              <a:buChar char="•"/>
            </a:pPr>
            <a:r>
              <a:rPr lang="es-MX" sz="2000" b="1" dirty="0">
                <a:ea typeface="+mn-lt"/>
                <a:cs typeface="+mn-lt"/>
              </a:rPr>
              <a:t>Datos</a:t>
            </a:r>
            <a:r>
              <a:rPr lang="es-MX" sz="2000" dirty="0">
                <a:ea typeface="+mn-lt"/>
                <a:cs typeface="+mn-lt"/>
              </a:rPr>
              <a:t>: elementos sin procesar (números, texto, imágenes, etc.).</a:t>
            </a:r>
            <a:endParaRPr lang="es-MX" sz="2000" dirty="0"/>
          </a:p>
          <a:p>
            <a:pPr>
              <a:buChar char="•"/>
            </a:pPr>
            <a:r>
              <a:rPr lang="es-MX" sz="2000" b="1" dirty="0" err="1">
                <a:ea typeface="+mn-lt"/>
                <a:cs typeface="+mn-lt"/>
              </a:rPr>
              <a:t>Información</a:t>
            </a:r>
            <a:r>
              <a:rPr lang="es-MX" sz="2000" dirty="0" err="1">
                <a:ea typeface="+mn-lt"/>
                <a:cs typeface="+mn-lt"/>
              </a:rPr>
              <a:t>:datos</a:t>
            </a:r>
            <a:r>
              <a:rPr lang="es-MX" sz="2000" dirty="0">
                <a:ea typeface="+mn-lt"/>
                <a:cs typeface="+mn-lt"/>
              </a:rPr>
              <a:t> procesados y organizados que tienen significado.</a:t>
            </a:r>
            <a:endParaRPr lang="es-MX" sz="2000" dirty="0"/>
          </a:p>
          <a:p>
            <a:pPr>
              <a:buChar char="•"/>
            </a:pPr>
            <a:r>
              <a:rPr lang="es-MX" sz="2000" dirty="0">
                <a:ea typeface="+mn-lt"/>
                <a:cs typeface="+mn-lt"/>
              </a:rPr>
              <a:t>3. Herramientas para procesar y almacenar datos</a:t>
            </a:r>
            <a:endParaRPr lang="es-MX" sz="2000" dirty="0"/>
          </a:p>
          <a:p>
            <a:pPr>
              <a:buChar char="•"/>
            </a:pPr>
            <a:r>
              <a:rPr lang="es-MX" sz="2000" b="1" dirty="0">
                <a:ea typeface="+mn-lt"/>
                <a:cs typeface="+mn-lt"/>
              </a:rPr>
              <a:t>Procesamiento</a:t>
            </a:r>
            <a:r>
              <a:rPr lang="es-MX" sz="2000" dirty="0">
                <a:ea typeface="+mn-lt"/>
                <a:cs typeface="+mn-lt"/>
              </a:rPr>
              <a:t>: hojas de cálculo, bases de datos, software de análisis, lenguajes de programación.</a:t>
            </a:r>
            <a:endParaRPr lang="es-MX" sz="2000" dirty="0"/>
          </a:p>
          <a:p>
            <a:pPr marL="457200" indent="-457200">
              <a:buChar char="•"/>
            </a:pPr>
            <a:r>
              <a:rPr lang="es-MX" sz="2000" b="1" dirty="0">
                <a:ea typeface="+mn-lt"/>
                <a:cs typeface="+mn-lt"/>
              </a:rPr>
              <a:t>Almacenamiento</a:t>
            </a:r>
            <a:r>
              <a:rPr lang="es-MX" sz="2000" dirty="0">
                <a:ea typeface="+mn-lt"/>
                <a:cs typeface="+mn-lt"/>
              </a:rPr>
              <a:t>: discos duros, SSD, USB, tarjetas SD, servidores y servicios en la nube.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CBD46-EF11-6A76-54FD-E8678117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4B62EF-8B4F-4C6F-458F-4F82CC76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571" y="3806825"/>
            <a:ext cx="5861540" cy="200672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es-MX" sz="3600" dirty="0">
              <a:ea typeface="+mn-lt"/>
              <a:cs typeface="+mn-lt"/>
            </a:endParaRPr>
          </a:p>
          <a:p>
            <a:r>
              <a:rPr lang="es-MX" b="1">
                <a:ea typeface="+mn-lt"/>
                <a:cs typeface="+mn-lt"/>
              </a:rPr>
              <a:t>Origen:</a:t>
            </a:r>
            <a:r>
              <a:rPr lang="es-MX">
                <a:ea typeface="+mn-lt"/>
                <a:cs typeface="+mn-lt"/>
              </a:rPr>
              <a:t> Surgieron en los 90 como diarios personales en línea.</a:t>
            </a:r>
            <a:endParaRPr lang="es-MX"/>
          </a:p>
          <a:p>
            <a:r>
              <a:rPr lang="es-MX" b="1" dirty="0">
                <a:ea typeface="+mn-lt"/>
                <a:cs typeface="+mn-lt"/>
              </a:rPr>
              <a:t>Responsabilidad:</a:t>
            </a:r>
            <a:r>
              <a:rPr lang="es-MX" dirty="0">
                <a:ea typeface="+mn-lt"/>
                <a:cs typeface="+mn-lt"/>
              </a:rPr>
              <a:t> El autor debe publicar contenido veraz y respetar derechos.</a:t>
            </a:r>
            <a:endParaRPr lang="es-MX" dirty="0"/>
          </a:p>
          <a:p>
            <a:r>
              <a:rPr lang="es-MX" b="1" dirty="0">
                <a:ea typeface="+mn-lt"/>
                <a:cs typeface="+mn-lt"/>
              </a:rPr>
              <a:t>Pensamiento crítico:</a:t>
            </a:r>
            <a:r>
              <a:rPr lang="es-MX" dirty="0">
                <a:ea typeface="+mn-lt"/>
                <a:cs typeface="+mn-lt"/>
              </a:rPr>
              <a:t> Verificar fuentes y cuestionar la información antes de confiar en ella.</a:t>
            </a:r>
            <a:endParaRPr lang="es-MX" dirty="0"/>
          </a:p>
          <a:p>
            <a:endParaRPr lang="es-MX"/>
          </a:p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3356A-5F14-9CDA-970C-8FC2AA78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02" y="4804734"/>
            <a:ext cx="7115909" cy="2286856"/>
          </a:xfrm>
        </p:spPr>
        <p:txBody>
          <a:bodyPr>
            <a:normAutofit/>
          </a:bodyPr>
          <a:lstStyle/>
          <a:p>
            <a:r>
              <a:rPr lang="es-MX">
                <a:ea typeface="+mj-lt"/>
                <a:cs typeface="+mj-lt"/>
              </a:rPr>
              <a:t>Unidad 4: Blog. Conocimientos generales.</a:t>
            </a:r>
            <a:endParaRPr lang="es-MX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1A4E60-71F3-1C69-379C-0070D007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18" y="3663"/>
            <a:ext cx="12207386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84C01-DDDD-50F2-784C-69263C8D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E4382E-19EB-CF15-8527-A1D4EE9D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44" y="5559301"/>
            <a:ext cx="2185621" cy="12961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E76EAB-5BCD-4573-9F15-22FD4990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5736" y="10982796"/>
            <a:ext cx="6166340" cy="1231779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27934B-53A5-0487-C057-86981C0BB2AB}"/>
              </a:ext>
            </a:extLst>
          </p:cNvPr>
          <p:cNvSpPr txBox="1"/>
          <p:nvPr/>
        </p:nvSpPr>
        <p:spPr>
          <a:xfrm>
            <a:off x="6960955" y="1143585"/>
            <a:ext cx="4425178" cy="39279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CA7A6C-4C1F-8F21-7C08-79DFBC6A56F1}"/>
              </a:ext>
            </a:extLst>
          </p:cNvPr>
          <p:cNvSpPr txBox="1"/>
          <p:nvPr/>
        </p:nvSpPr>
        <p:spPr>
          <a:xfrm>
            <a:off x="48176" y="333685"/>
            <a:ext cx="1201041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MX" sz="4000" dirty="0"/>
          </a:p>
          <a:p>
            <a:pPr marL="285750" indent="-285750">
              <a:buFont typeface="Arial"/>
              <a:buChar char="•"/>
            </a:pPr>
            <a:r>
              <a:rPr lang="es-MX" sz="4000" b="1" dirty="0">
                <a:ea typeface="+mn-lt"/>
                <a:cs typeface="+mn-lt"/>
              </a:rPr>
              <a:t>Tipos de blogs:</a:t>
            </a:r>
            <a:r>
              <a:rPr lang="es-MX" sz="4000" dirty="0">
                <a:ea typeface="+mn-lt"/>
                <a:cs typeface="+mn-lt"/>
              </a:rPr>
              <a:t> personales, profesionales, corporativos, temáticos y educativos.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sz="4000" b="1" dirty="0">
                <a:ea typeface="+mn-lt"/>
                <a:cs typeface="+mn-lt"/>
              </a:rPr>
              <a:t>Usos:</a:t>
            </a:r>
            <a:r>
              <a:rPr lang="es-MX" sz="4000" dirty="0">
                <a:ea typeface="+mn-lt"/>
                <a:cs typeface="+mn-lt"/>
              </a:rPr>
              <a:t> compartir información, educar, promocionar y generar comunidad.</a:t>
            </a:r>
            <a:endParaRPr lang="es-MX" dirty="0"/>
          </a:p>
          <a:p>
            <a:endParaRPr lang="es-MX"/>
          </a:p>
          <a:p>
            <a:endParaRPr lang="es-MX"/>
          </a:p>
          <a:p>
            <a:r>
              <a:rPr lang="es-MX" sz="4000" dirty="0">
                <a:ea typeface="+mn-lt"/>
                <a:cs typeface="+mn-lt"/>
              </a:rPr>
              <a:t> Plataformas de </a:t>
            </a:r>
            <a:r>
              <a:rPr lang="es-MX" sz="4000" err="1">
                <a:ea typeface="+mn-lt"/>
                <a:cs typeface="+mn-lt"/>
              </a:rPr>
              <a:t>blogging</a:t>
            </a:r>
            <a:r>
              <a:rPr lang="es-MX" sz="4000" dirty="0">
                <a:ea typeface="+mn-lt"/>
                <a:cs typeface="+mn-lt"/>
              </a:rPr>
              <a:t>: Blogger y WordPress.com</a:t>
            </a:r>
          </a:p>
          <a:p>
            <a:r>
              <a:rPr lang="es-MX" sz="4000" dirty="0">
                <a:ea typeface="+mn-lt"/>
                <a:cs typeface="+mn-lt"/>
              </a:rPr>
              <a:t>Diferentes formatos de contenido. Aspectos Éticos y de Seguridad. Privacidad y protección de datos personales. 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A0A310BC-78BC-916C-1159-11DB5408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605102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09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2C45E-477C-285F-C8EC-1255A41B6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766046-A43E-A6A4-251F-9C4FC027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1" y="301625"/>
            <a:ext cx="4642339" cy="283906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s-MX" sz="3600" dirty="0">
                <a:ea typeface="+mn-lt"/>
                <a:cs typeface="+mn-lt"/>
              </a:rPr>
              <a:t>Creación y Diseño de un Blog. Elección de la temática y el enfoque.</a:t>
            </a:r>
            <a:endParaRPr lang="es-MX" sz="3600" dirty="0"/>
          </a:p>
          <a:p>
            <a:r>
              <a:rPr lang="es-MX" sz="3600" dirty="0">
                <a:ea typeface="+mn-lt"/>
                <a:cs typeface="+mn-lt"/>
              </a:rPr>
              <a:t>Nombre y diseño del blog. Estructura de una entrada de blog. Elementos multimedia. Organización del contenido. Creación de Contenido. Características de un buen contenido</a:t>
            </a:r>
            <a:endParaRPr lang="es-MX" sz="3600" dirty="0"/>
          </a:p>
          <a:p>
            <a:endParaRPr lang="es-MX" sz="3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D5ACC4-3355-D4B9-FA5D-9A860B5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8" y="5625350"/>
            <a:ext cx="6166340" cy="1231779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1D624-5722-FEF8-3942-C28D68CF9C40}"/>
              </a:ext>
            </a:extLst>
          </p:cNvPr>
          <p:cNvSpPr txBox="1"/>
          <p:nvPr/>
        </p:nvSpPr>
        <p:spPr>
          <a:xfrm>
            <a:off x="494202" y="5626557"/>
            <a:ext cx="78068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ea typeface="+mn-lt"/>
                <a:cs typeface="+mn-lt"/>
                <a:hlinkClick r:id="rId3"/>
              </a:rPr>
              <a:t>(</a:t>
            </a:r>
            <a:r>
              <a:rPr lang="es-MX" sz="3200" dirty="0">
                <a:ea typeface="+mn-lt"/>
                <a:cs typeface="+mn-lt"/>
                <a:hlinkClick r:id="rId3"/>
              </a:rPr>
              <a:t>16097) Cómo Usar Blogger Paso a Paso - YouTube</a:t>
            </a:r>
            <a:endParaRPr lang="es-MX" sz="3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211AB3-3DEE-7C2F-6AC7-043091807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2" y="1353206"/>
            <a:ext cx="7256585" cy="3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2682-8A8C-7A8B-B816-99154820C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92DC87-4F71-5FD2-58B3-8EDA770F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11" y="-11356"/>
            <a:ext cx="4742717" cy="6904159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F5A90B2-7503-3982-54A1-4332E7065C61}"/>
              </a:ext>
            </a:extLst>
          </p:cNvPr>
          <p:cNvSpPr/>
          <p:nvPr/>
        </p:nvSpPr>
        <p:spPr>
          <a:xfrm>
            <a:off x="-1278946" y="-2468818"/>
            <a:ext cx="10519565" cy="12238202"/>
          </a:xfrm>
          <a:prstGeom prst="ellipse">
            <a:avLst/>
          </a:prstGeom>
          <a:solidFill>
            <a:srgbClr val="FF4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35075-9D24-3AB1-B6B4-13816657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70" y="2540733"/>
            <a:ext cx="72683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err="1">
                <a:solidFill>
                  <a:schemeClr val="bg1"/>
                </a:solidFill>
                <a:ea typeface="+mn-lt"/>
                <a:cs typeface="+mn-lt"/>
              </a:rPr>
              <a:t>Pishing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. Ciberacoso. </a:t>
            </a:r>
            <a:r>
              <a:rPr lang="es-MX" err="1">
                <a:solidFill>
                  <a:schemeClr val="bg1"/>
                </a:solidFill>
                <a:ea typeface="+mn-lt"/>
                <a:cs typeface="+mn-lt"/>
              </a:rPr>
              <a:t>Ciberbulling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. Grooming. Sexting.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¿</a:t>
            </a:r>
            <a:r>
              <a:rPr lang="es-MX" err="1">
                <a:solidFill>
                  <a:schemeClr val="bg1"/>
                </a:solidFill>
                <a:ea typeface="+mn-lt"/>
                <a:cs typeface="+mn-lt"/>
              </a:rPr>
              <a:t>Qués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 es?.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Formas de Prevención.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Contactos de asistencia.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Afecciones en los damnificados.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0D773C-9E3C-FB3B-9A04-1CBF8537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1" y="807166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ea typeface="+mj-lt"/>
                <a:cs typeface="+mj-lt"/>
              </a:rPr>
              <a:t>Unidad 5: Ciberacoso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CA5B-8B26-6E17-556E-0538581F4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EB86D7-116B-8F2B-A216-847E1285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70" y="2540733"/>
            <a:ext cx="72683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 err="1">
                <a:solidFill>
                  <a:schemeClr val="bg1"/>
                </a:solidFill>
                <a:ea typeface="+mn-lt"/>
                <a:cs typeface="+mn-lt"/>
              </a:rPr>
              <a:t>Pising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. Ciberacoso. </a:t>
            </a:r>
            <a:r>
              <a:rPr lang="es-MX" dirty="0" err="1">
                <a:solidFill>
                  <a:schemeClr val="bg1"/>
                </a:solidFill>
                <a:ea typeface="+mn-lt"/>
                <a:cs typeface="+mn-lt"/>
              </a:rPr>
              <a:t>Cierbulling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. Grooming. </a:t>
            </a:r>
            <a:r>
              <a:rPr lang="es-MX" dirty="0" err="1">
                <a:solidFill>
                  <a:schemeClr val="bg1"/>
                </a:solidFill>
                <a:ea typeface="+mn-lt"/>
                <a:cs typeface="+mn-lt"/>
              </a:rPr>
              <a:t>Sextin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¿</a:t>
            </a:r>
            <a:r>
              <a:rPr lang="es-MX" dirty="0" err="1">
                <a:solidFill>
                  <a:schemeClr val="bg1"/>
                </a:solidFill>
                <a:ea typeface="+mn-lt"/>
                <a:cs typeface="+mn-lt"/>
              </a:rPr>
              <a:t>és</a:t>
            </a:r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 es?.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Formas de Prevención.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Contactos de asistencia.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Afecciones en los damnificados.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64850-D2A9-4461-8327-95CAA301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1" y="807166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ea typeface="+mj-lt"/>
                <a:cs typeface="+mj-lt"/>
              </a:rPr>
              <a:t>Unidad 5: Ciberacoso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Elementos multimedia en línea 4" title="¿Qué es el ciberacoso?">
            <a:hlinkClick r:id="" action="ppaction://noaction"/>
            <a:extLst>
              <a:ext uri="{FF2B5EF4-FFF2-40B4-BE49-F238E27FC236}">
                <a16:creationId xmlns:a16="http://schemas.microsoft.com/office/drawing/2014/main" id="{DB74D106-E06E-2584-88DE-8CD54E7A4C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679" y="2627"/>
            <a:ext cx="12180669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98C1-F221-E062-70CA-D3F75114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4855A-9F32-D83B-AB8F-0BEBA9BE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" y="0"/>
            <a:ext cx="4852035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ED9D2E9-6200-EAB3-4BAF-A028764A796E}"/>
              </a:ext>
            </a:extLst>
          </p:cNvPr>
          <p:cNvSpPr/>
          <p:nvPr/>
        </p:nvSpPr>
        <p:spPr>
          <a:xfrm>
            <a:off x="3210993" y="-2574325"/>
            <a:ext cx="10519565" cy="122382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82CFD1-0ABE-F8BC-2F09-32CA62E2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293" y="223593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b="1" dirty="0" err="1">
                <a:ea typeface="+mn-lt"/>
                <a:cs typeface="+mn-lt"/>
              </a:rPr>
              <a:t>CmapTools</a:t>
            </a:r>
            <a:r>
              <a:rPr lang="es-MX" dirty="0">
                <a:ea typeface="+mn-lt"/>
                <a:cs typeface="+mn-lt"/>
              </a:rPr>
              <a:t> es un programa que permite </a:t>
            </a:r>
            <a:r>
              <a:rPr lang="es-MX" b="1" dirty="0">
                <a:ea typeface="+mn-lt"/>
                <a:cs typeface="+mn-lt"/>
              </a:rPr>
              <a:t>crear mapas conceptuales</a:t>
            </a:r>
            <a:r>
              <a:rPr lang="es-MX" dirty="0">
                <a:ea typeface="+mn-lt"/>
                <a:cs typeface="+mn-lt"/>
              </a:rPr>
              <a:t>, diagramas que organizan ideas y muestran relaciones entre conceptos de manera visual.</a:t>
            </a:r>
            <a:endParaRPr lang="es-MX" dirty="0"/>
          </a:p>
          <a:p>
            <a:r>
              <a:rPr lang="es-MX" dirty="0"/>
              <a:t>Aplicación del software. </a:t>
            </a:r>
          </a:p>
          <a:p>
            <a:r>
              <a:rPr lang="es-MX" dirty="0"/>
              <a:t>Descarga e instalación del software. </a:t>
            </a:r>
            <a:endParaRPr lang="es-MX"/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  <a:hlinkClick r:id="rId3"/>
              </a:rPr>
              <a:t>Cómo descargar CmapTools para Windows</a:t>
            </a:r>
            <a:endParaRPr lang="es-MX" dirty="0"/>
          </a:p>
          <a:p>
            <a:r>
              <a:rPr lang="es-MX" dirty="0"/>
              <a:t>Descripción del entorno de trabajo. </a:t>
            </a:r>
          </a:p>
          <a:p>
            <a:r>
              <a:rPr lang="es-MX" dirty="0"/>
              <a:t>Crear un </a:t>
            </a:r>
            <a:r>
              <a:rPr lang="es-MX" err="1"/>
              <a:t>cmaps</a:t>
            </a:r>
            <a:r>
              <a:rPr lang="es-MX" dirty="0"/>
              <a:t>. Adicionar un concepto. </a:t>
            </a:r>
            <a:endParaRPr lang="es-MX"/>
          </a:p>
          <a:p>
            <a:r>
              <a:rPr lang="es-MX" dirty="0"/>
              <a:t>Relacionar conceptos. Líneas de enlace.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D8FAA3-B248-E59C-65B9-A97B799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27" y="912674"/>
            <a:ext cx="10515600" cy="1325563"/>
          </a:xfrm>
        </p:spPr>
        <p:txBody>
          <a:bodyPr/>
          <a:lstStyle/>
          <a:p>
            <a:r>
              <a:rPr lang="es-MX" dirty="0">
                <a:ea typeface="+mj-lt"/>
                <a:cs typeface="+mj-lt"/>
              </a:rPr>
              <a:t>Unidad 6: </a:t>
            </a:r>
            <a:r>
              <a:rPr lang="es-MX" dirty="0" err="1">
                <a:ea typeface="+mj-lt"/>
                <a:cs typeface="+mj-lt"/>
              </a:rPr>
              <a:t>Cmaps</a:t>
            </a:r>
            <a:r>
              <a:rPr lang="es-MX" dirty="0">
                <a:ea typeface="+mj-lt"/>
                <a:cs typeface="+mj-lt"/>
              </a:rPr>
              <a:t> Tools.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6832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CAAF3-9F63-D49C-5A46-E7DBDAEF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8CF26C-FFEB-3387-842E-F2F2778A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258" y="2931"/>
            <a:ext cx="3801207" cy="72507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E6B19-02B6-9185-8270-C6E12DA0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C4185C-E536-B283-F6D4-B506F1F3E211}"/>
              </a:ext>
            </a:extLst>
          </p:cNvPr>
          <p:cNvSpPr/>
          <p:nvPr/>
        </p:nvSpPr>
        <p:spPr>
          <a:xfrm>
            <a:off x="-1009314" y="-2691555"/>
            <a:ext cx="10519565" cy="122382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B75B9E-DECF-871D-AADB-374A036B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616" y="606426"/>
            <a:ext cx="60960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s-MX" sz="3600" dirty="0">
                <a:ea typeface="+mn-lt"/>
                <a:cs typeface="+mn-lt"/>
              </a:rPr>
              <a:t>Crear un </a:t>
            </a:r>
            <a:r>
              <a:rPr lang="es-MX" sz="3600" dirty="0" err="1">
                <a:ea typeface="+mn-lt"/>
                <a:cs typeface="+mn-lt"/>
              </a:rPr>
              <a:t>cmaps</a:t>
            </a:r>
            <a:r>
              <a:rPr lang="es-MX" sz="36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s-MX" sz="3600" dirty="0">
                <a:ea typeface="+mn-lt"/>
                <a:cs typeface="+mn-lt"/>
              </a:rPr>
              <a:t> Adicionar un concepto. Relacionar conceptos. Líneas de enlace.</a:t>
            </a:r>
            <a:endParaRPr lang="es-MX" sz="3600" dirty="0"/>
          </a:p>
          <a:p>
            <a:pPr>
              <a:buNone/>
            </a:pPr>
            <a:r>
              <a:rPr lang="es-MX" sz="3600" dirty="0">
                <a:ea typeface="+mn-lt"/>
                <a:cs typeface="+mn-lt"/>
              </a:rPr>
              <a:t>Formato de los objetos. Insertar recursos: imágenes, links y videos. Diseño de mapas conceptuales con </a:t>
            </a:r>
            <a:r>
              <a:rPr lang="es-MX" sz="3600" dirty="0" err="1">
                <a:ea typeface="+mn-lt"/>
                <a:cs typeface="+mn-lt"/>
              </a:rPr>
              <a:t>Cmaps</a:t>
            </a:r>
            <a:r>
              <a:rPr lang="es-MX" sz="3600" dirty="0">
                <a:ea typeface="+mn-lt"/>
                <a:cs typeface="+mn-lt"/>
              </a:rPr>
              <a:t>. Exportar a archivo de imagen.</a:t>
            </a:r>
            <a:endParaRPr lang="es-MX" sz="3600" dirty="0"/>
          </a:p>
          <a:p>
            <a:pPr marL="0" indent="0">
              <a:buNone/>
            </a:pPr>
            <a:r>
              <a:rPr lang="es-MX" sz="3600" dirty="0"/>
              <a:t>Como usar </a:t>
            </a:r>
            <a:r>
              <a:rPr lang="es-MX" sz="3600" dirty="0" err="1"/>
              <a:t>cmapstools</a:t>
            </a:r>
            <a:r>
              <a:rPr lang="es-MX" sz="3600" dirty="0"/>
              <a:t>: </a:t>
            </a:r>
            <a:r>
              <a:rPr lang="es-MX" sz="3600" dirty="0">
                <a:ea typeface="+mn-lt"/>
                <a:cs typeface="+mn-lt"/>
                <a:hlinkClick r:id="rId3"/>
              </a:rPr>
              <a:t>Cómo usar Cmaptools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3646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CAB4D-B238-A2B4-F645-04FDBF34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ED41FF-6312-A874-1788-CCE05029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" y="-1465"/>
            <a:ext cx="5829300" cy="686093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6CBDDE2-3024-ECB8-2A63-6A9A65D1390E}"/>
              </a:ext>
            </a:extLst>
          </p:cNvPr>
          <p:cNvSpPr/>
          <p:nvPr/>
        </p:nvSpPr>
        <p:spPr>
          <a:xfrm>
            <a:off x="3046870" y="-3242541"/>
            <a:ext cx="10519565" cy="12238202"/>
          </a:xfrm>
          <a:prstGeom prst="ellipse">
            <a:avLst/>
          </a:prstGeom>
          <a:solidFill>
            <a:srgbClr val="C59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D7909-7EF2-418F-EC53-C87B9B99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308" y="1720118"/>
            <a:ext cx="805375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sz="3600" b="1" dirty="0">
                <a:ea typeface="+mn-lt"/>
                <a:cs typeface="+mn-lt"/>
              </a:rPr>
              <a:t>Procesador de textos:</a:t>
            </a:r>
            <a:r>
              <a:rPr lang="es-MX" sz="3600" dirty="0">
                <a:ea typeface="+mn-lt"/>
                <a:cs typeface="+mn-lt"/>
              </a:rPr>
              <a:t> programa para crear, editar y dar formato a textos.</a:t>
            </a:r>
          </a:p>
          <a:p>
            <a:r>
              <a:rPr lang="es-MX" sz="3600" b="1" dirty="0">
                <a:ea typeface="+mn-lt"/>
                <a:cs typeface="+mn-lt"/>
              </a:rPr>
              <a:t>Ventana de trabajo:</a:t>
            </a:r>
            <a:r>
              <a:rPr lang="es-MX" sz="3600" dirty="0">
                <a:ea typeface="+mn-lt"/>
                <a:cs typeface="+mn-lt"/>
              </a:rPr>
              <a:t> incluye barra de título, menús, herramientas, área de trabajo y barra de estado.</a:t>
            </a:r>
          </a:p>
          <a:p>
            <a:r>
              <a:rPr lang="es-MX" sz="3600" b="1" dirty="0">
                <a:ea typeface="+mn-lt"/>
                <a:cs typeface="+mn-lt"/>
              </a:rPr>
              <a:t>Barra estándar:</a:t>
            </a:r>
            <a:r>
              <a:rPr lang="es-MX" sz="3600" dirty="0">
                <a:ea typeface="+mn-lt"/>
                <a:cs typeface="+mn-lt"/>
              </a:rPr>
              <a:t> accesos rápidos a acciones comunes como guardar, copiar </a:t>
            </a:r>
            <a:r>
              <a:rPr lang="es-MX" sz="3600" err="1">
                <a:ea typeface="+mn-lt"/>
                <a:cs typeface="+mn-lt"/>
              </a:rPr>
              <a:t>y</a:t>
            </a:r>
            <a:r>
              <a:rPr lang="es-MX" sz="3600" dirty="0">
                <a:ea typeface="+mn-lt"/>
                <a:cs typeface="+mn-lt"/>
              </a:rPr>
              <a:t> imprimir.</a:t>
            </a:r>
          </a:p>
          <a:p>
            <a:endParaRPr lang="es-MX"/>
          </a:p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23A5A5-643D-4F3C-9479-8FDA065B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81" y="736827"/>
            <a:ext cx="7678616" cy="1325563"/>
          </a:xfrm>
        </p:spPr>
        <p:txBody>
          <a:bodyPr/>
          <a:lstStyle/>
          <a:p>
            <a:r>
              <a:rPr lang="es-MX" dirty="0">
                <a:ea typeface="+mj-lt"/>
                <a:cs typeface="+mj-lt"/>
              </a:rPr>
              <a:t>Unidad 7: Procesador de Textos - Word 2007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369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468B-A908-361B-0B72-FB4C55B0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6A8A20-E4D2-D8AF-5823-4BF39600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67" y="1466"/>
            <a:ext cx="4194663" cy="68785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8126E7-15F0-7DF8-316B-045F995D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EF7F02A-26C2-E72A-7A16-C0DC2F4A68F7}"/>
              </a:ext>
            </a:extLst>
          </p:cNvPr>
          <p:cNvSpPr/>
          <p:nvPr/>
        </p:nvSpPr>
        <p:spPr>
          <a:xfrm>
            <a:off x="-1126545" y="-2527432"/>
            <a:ext cx="10519565" cy="12238202"/>
          </a:xfrm>
          <a:prstGeom prst="ellipse">
            <a:avLst/>
          </a:prstGeom>
          <a:solidFill>
            <a:srgbClr val="78BB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124080-F262-8C91-4782-5B3A0AB9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81564"/>
            <a:ext cx="7186247" cy="56174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s-MX" dirty="0">
                <a:ea typeface="+mn-lt"/>
                <a:cs typeface="+mn-lt"/>
              </a:rPr>
              <a:t>Funciones que la componen.</a:t>
            </a:r>
          </a:p>
          <a:p>
            <a:r>
              <a:rPr lang="es-MX" dirty="0">
                <a:ea typeface="+mn-lt"/>
                <a:cs typeface="+mn-lt"/>
              </a:rPr>
              <a:t> Menú Archivo: manipulación de archivos de documentos. </a:t>
            </a:r>
          </a:p>
          <a:p>
            <a:r>
              <a:rPr lang="es-MX" dirty="0">
                <a:ea typeface="+mn-lt"/>
                <a:cs typeface="+mn-lt"/>
              </a:rPr>
              <a:t>Menú Edición: textos, párrafos. </a:t>
            </a:r>
            <a:endParaRPr lang="es-MX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Visualización de elementos del Menú Ver. Insertar objetos, imágenes. </a:t>
            </a:r>
            <a:endParaRPr lang="es-MX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Menú Formato: Fuente. Párrafo. Fondo.</a:t>
            </a:r>
          </a:p>
          <a:p>
            <a:r>
              <a:rPr lang="es-MX" dirty="0">
                <a:ea typeface="+mn-lt"/>
                <a:cs typeface="+mn-lt"/>
              </a:rPr>
              <a:t> Menú Herramientas: Ortografía. Autocorrección. </a:t>
            </a:r>
          </a:p>
          <a:p>
            <a:r>
              <a:rPr lang="es-MX" dirty="0">
                <a:ea typeface="+mn-lt"/>
                <a:cs typeface="+mn-lt"/>
              </a:rPr>
              <a:t>Menú Tablas: dibujar tabla. Insertar tabla. Insertar índice.</a:t>
            </a:r>
            <a:endParaRPr lang="es-MX"/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  <a:hlinkClick r:id="rId3"/>
              </a:rPr>
              <a:t>PROCESADORES DE TEXTOS 📝| ¿Que son los PROCESADORES DE TEXTOS? 🤔📄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04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D5A58-4D07-39FC-C295-DD8A6AF5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E390C2-9911-A646-6CE3-0D92EF8A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84" y="0"/>
            <a:ext cx="4636294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6BC988F-C736-F38A-6F6D-7668D1B91906}"/>
              </a:ext>
            </a:extLst>
          </p:cNvPr>
          <p:cNvSpPr/>
          <p:nvPr/>
        </p:nvSpPr>
        <p:spPr>
          <a:xfrm>
            <a:off x="-1829930" y="-2691555"/>
            <a:ext cx="10519565" cy="122382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09EA2-F968-8763-8863-0D9DE053C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2247656"/>
            <a:ext cx="765517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s-MX" sz="3600" dirty="0">
              <a:ea typeface="+mn-lt"/>
              <a:cs typeface="+mn-lt"/>
            </a:endParaRPr>
          </a:p>
          <a:p>
            <a:r>
              <a:rPr lang="es-MX" sz="3600" b="1">
                <a:ea typeface="+mn-lt"/>
                <a:cs typeface="+mn-lt"/>
              </a:rPr>
              <a:t>Planilla de cálculo:</a:t>
            </a:r>
            <a:r>
              <a:rPr lang="es-MX" sz="3600">
                <a:ea typeface="+mn-lt"/>
                <a:cs typeface="+mn-lt"/>
              </a:rPr>
              <a:t> programa para organizar datos y hacer cálculos (Excel).</a:t>
            </a:r>
            <a:endParaRPr lang="es-MX"/>
          </a:p>
          <a:p>
            <a:r>
              <a:rPr lang="es-MX" sz="3600" b="1">
                <a:ea typeface="+mn-lt"/>
                <a:cs typeface="+mn-lt"/>
              </a:rPr>
              <a:t>Celda y rango:</a:t>
            </a:r>
            <a:r>
              <a:rPr lang="es-MX" sz="3600">
                <a:ea typeface="+mn-lt"/>
                <a:cs typeface="+mn-lt"/>
              </a:rPr>
              <a:t> celda = intersección fila/columna; rango = conjunto de celdas.</a:t>
            </a:r>
            <a:endParaRPr lang="es-MX">
              <a:ea typeface="+mn-lt"/>
              <a:cs typeface="+mn-lt"/>
            </a:endParaRPr>
          </a:p>
          <a:p>
            <a:r>
              <a:rPr lang="es-MX" sz="3600" b="1">
                <a:ea typeface="+mn-lt"/>
                <a:cs typeface="+mn-lt"/>
              </a:rPr>
              <a:t>Libro y hoja:</a:t>
            </a:r>
            <a:r>
              <a:rPr lang="es-MX" sz="3600">
                <a:ea typeface="+mn-lt"/>
                <a:cs typeface="+mn-lt"/>
              </a:rPr>
              <a:t> libro = archivo; hoja = pestaña dentro del libro.</a:t>
            </a:r>
            <a:endParaRPr lang="es-MX">
              <a:ea typeface="+mn-lt"/>
              <a:cs typeface="+mn-lt"/>
            </a:endParaRPr>
          </a:p>
          <a:p>
            <a:r>
              <a:rPr lang="es-MX" sz="3600" b="1">
                <a:ea typeface="+mn-lt"/>
                <a:cs typeface="+mn-lt"/>
              </a:rPr>
              <a:t>Barra estándar:</a:t>
            </a:r>
            <a:r>
              <a:rPr lang="es-MX" sz="3600">
                <a:ea typeface="+mn-lt"/>
                <a:cs typeface="+mn-lt"/>
              </a:rPr>
              <a:t> accesos rápidos (guardar, copiar, imprimir).</a:t>
            </a:r>
            <a:endParaRPr lang="es-MX"/>
          </a:p>
          <a:p>
            <a:r>
              <a:rPr lang="es-MX" sz="3600" b="1">
                <a:ea typeface="+mn-lt"/>
                <a:cs typeface="+mn-lt"/>
              </a:rPr>
              <a:t>Funciones:</a:t>
            </a:r>
            <a:r>
              <a:rPr lang="es-MX" sz="3600">
                <a:ea typeface="+mn-lt"/>
                <a:cs typeface="+mn-lt"/>
              </a:rPr>
              <a:t> SUMA, PROMEDIO, MAX, MIN, CONTAR, SI.</a:t>
            </a:r>
            <a:endParaRPr lang="es-MX">
              <a:ea typeface="+mn-lt"/>
              <a:cs typeface="+mn-lt"/>
            </a:endParaRPr>
          </a:p>
          <a:p>
            <a:endParaRPr lang="es-MX"/>
          </a:p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A81951-B1FA-64EE-F676-C47515E8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4" y="771996"/>
            <a:ext cx="7139355" cy="1325563"/>
          </a:xfrm>
        </p:spPr>
        <p:txBody>
          <a:bodyPr/>
          <a:lstStyle/>
          <a:p>
            <a:r>
              <a:rPr lang="es-MX" dirty="0">
                <a:ea typeface="+mj-lt"/>
                <a:cs typeface="+mj-lt"/>
              </a:rPr>
              <a:t>Unidad 8: Planilla de Cálculo - Excel 2007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727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B0DC-B732-B9D9-E30D-F5067D7C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B0C7B1-A01D-6B4A-C0D0-0097F155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53" y="0"/>
            <a:ext cx="5495213" cy="738553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47A595B-DCAE-FD89-C65B-1882B7833509}"/>
              </a:ext>
            </a:extLst>
          </p:cNvPr>
          <p:cNvSpPr/>
          <p:nvPr/>
        </p:nvSpPr>
        <p:spPr>
          <a:xfrm>
            <a:off x="3510497" y="-2508310"/>
            <a:ext cx="9805122" cy="1136277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02C399-2A49-1772-0525-FE4DA60ED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1516" y="-677170"/>
            <a:ext cx="9144000" cy="2387600"/>
          </a:xfrm>
        </p:spPr>
        <p:txBody>
          <a:bodyPr>
            <a:normAutofit/>
          </a:bodyPr>
          <a:lstStyle/>
          <a:p>
            <a:r>
              <a:rPr lang="es-MX" b="1" dirty="0">
                <a:latin typeface="Times New Roman"/>
                <a:cs typeface="Times New Roman"/>
              </a:rPr>
              <a:t>Concepto de Hardware</a:t>
            </a:r>
            <a:endParaRPr lang="es-MX" b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08D525-A227-0848-3B7E-333034251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2409" y="3169405"/>
            <a:ext cx="2258518" cy="26551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600" dirty="0">
                <a:ea typeface="+mn-lt"/>
                <a:cs typeface="+mn-lt"/>
              </a:rPr>
              <a:t>Componentes de una computadora. </a:t>
            </a:r>
            <a:endParaRPr lang="es-MX" sz="1600"/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Unidad de Control. </a:t>
            </a:r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CPU.</a:t>
            </a:r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 Memorias. </a:t>
            </a:r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Tipos de Memoria. </a:t>
            </a:r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Periféricos. </a:t>
            </a:r>
          </a:p>
          <a:p>
            <a:pPr marL="457200" indent="-457200">
              <a:buChar char="•"/>
            </a:pPr>
            <a:r>
              <a:rPr lang="es-MX" sz="1600" dirty="0">
                <a:ea typeface="+mn-lt"/>
                <a:cs typeface="+mn-lt"/>
              </a:rPr>
              <a:t>Medios de almacenamiento. </a:t>
            </a:r>
            <a:endParaRPr lang="es-MX" sz="16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837586-6CB5-F010-1525-2210881A138F}"/>
              </a:ext>
            </a:extLst>
          </p:cNvPr>
          <p:cNvSpPr txBox="1"/>
          <p:nvPr/>
        </p:nvSpPr>
        <p:spPr>
          <a:xfrm>
            <a:off x="4318021" y="2070283"/>
            <a:ext cx="80050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ea typeface="+mn-lt"/>
                <a:cs typeface="+mn-lt"/>
              </a:rPr>
              <a:t>El </a:t>
            </a:r>
            <a:r>
              <a:rPr lang="es-MX" b="1" dirty="0">
                <a:ea typeface="+mn-lt"/>
                <a:cs typeface="+mn-lt"/>
              </a:rPr>
              <a:t>hardware</a:t>
            </a:r>
            <a:r>
              <a:rPr lang="es-MX" dirty="0">
                <a:ea typeface="+mn-lt"/>
                <a:cs typeface="+mn-lt"/>
              </a:rPr>
              <a:t> es la </a:t>
            </a:r>
            <a:r>
              <a:rPr lang="es-MX" b="1" dirty="0">
                <a:ea typeface="+mn-lt"/>
                <a:cs typeface="+mn-lt"/>
              </a:rPr>
              <a:t>parte física de la computadora</a:t>
            </a:r>
            <a:r>
              <a:rPr lang="es-MX" dirty="0">
                <a:ea typeface="+mn-lt"/>
                <a:cs typeface="+mn-lt"/>
              </a:rPr>
              <a:t>, es decir, todos los componentes </a:t>
            </a:r>
            <a:r>
              <a:rPr lang="es-MX" b="1" dirty="0">
                <a:ea typeface="+mn-lt"/>
                <a:cs typeface="+mn-lt"/>
              </a:rPr>
              <a:t>tangibles</a:t>
            </a:r>
            <a:r>
              <a:rPr lang="es-MX" dirty="0">
                <a:ea typeface="+mn-lt"/>
                <a:cs typeface="+mn-lt"/>
              </a:rPr>
              <a:t> como el teclado, el monitor, el mouse, la memoria, el disco duro y los circuitos internos.</a:t>
            </a:r>
          </a:p>
        </p:txBody>
      </p:sp>
    </p:spTree>
    <p:extLst>
      <p:ext uri="{BB962C8B-B14F-4D97-AF65-F5344CB8AC3E}">
        <p14:creationId xmlns:p14="http://schemas.microsoft.com/office/powerpoint/2010/main" val="698742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A6A91-B4C0-D4FC-6E87-CC596CC2E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29A92-9C98-DD8D-6D1D-93548665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pic>
        <p:nvPicPr>
          <p:cNvPr id="5" name="Elementos multimedia en línea 4" title="💥Aprende Lo Mas BASICO DE EXCEL En 10 MINUTOS  💥">
            <a:hlinkClick r:id="" action="ppaction://noaction"/>
            <a:extLst>
              <a:ext uri="{FF2B5EF4-FFF2-40B4-BE49-F238E27FC236}">
                <a16:creationId xmlns:a16="http://schemas.microsoft.com/office/drawing/2014/main" id="{9B2E2F6B-C5D0-6BCE-3B2B-B910343BEE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665" y="21058"/>
            <a:ext cx="12186696" cy="68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2570D-F096-279E-9DEF-49A09A3F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C300E4-5453-6EB7-6C04-BF690565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3" y="15388"/>
            <a:ext cx="10054003" cy="6838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75D0AE-0B22-3573-3A19-5AB21077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1819DA0-0080-16C0-CA45-509C528C2527}"/>
              </a:ext>
            </a:extLst>
          </p:cNvPr>
          <p:cNvSpPr/>
          <p:nvPr/>
        </p:nvSpPr>
        <p:spPr>
          <a:xfrm>
            <a:off x="3375116" y="-2574325"/>
            <a:ext cx="10519565" cy="1223820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90EFEE-9B9D-A52A-A3A7-B5F8FE60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77" y="1251195"/>
            <a:ext cx="665870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Menú Edición: Relleno de celdas. Copia y Eliminación de hojas.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 Menú Insertar: Agregar celdas. Funciones. Gráficos. Imágenes.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 Menú Formato: Formato de celda, hoja. Estilo.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Menú Herramientas. Ortografía. Autocorrección. </a:t>
            </a:r>
          </a:p>
          <a:p>
            <a:r>
              <a:rPr lang="es-MX" dirty="0">
                <a:solidFill>
                  <a:schemeClr val="bg1"/>
                </a:solidFill>
                <a:ea typeface="+mn-lt"/>
                <a:cs typeface="+mn-lt"/>
              </a:rPr>
              <a:t>Menú Datos: Ordenar, Filtro, Formulario, Subtotales. Función Si, Contar, Máximo, Mínimo, Promedio.</a:t>
            </a:r>
            <a:endParaRPr lang="es-MX">
              <a:solidFill>
                <a:schemeClr val="bg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698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E8A5-43FB-997B-9826-D1E1CFAE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FB8E8A-25E3-420D-87AA-1D4F0D95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948" y="927222"/>
            <a:ext cx="4241556" cy="441740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DEEA411-4D1F-9BC9-837D-75133E71E6F0}"/>
              </a:ext>
            </a:extLst>
          </p:cNvPr>
          <p:cNvSpPr/>
          <p:nvPr/>
        </p:nvSpPr>
        <p:spPr>
          <a:xfrm>
            <a:off x="3480624" y="-2398479"/>
            <a:ext cx="10425781" cy="12238202"/>
          </a:xfrm>
          <a:prstGeom prst="ellipse">
            <a:avLst/>
          </a:prstGeom>
          <a:solidFill>
            <a:srgbClr val="FF6E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ED6077-076F-386B-719D-E2DB8A13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124" y="2060087"/>
            <a:ext cx="731520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 b="1">
                <a:ea typeface="+mn-lt"/>
                <a:cs typeface="+mn-lt"/>
              </a:rPr>
              <a:t>Presentaciones:</a:t>
            </a:r>
            <a:r>
              <a:rPr lang="es-MX">
                <a:ea typeface="+mn-lt"/>
                <a:cs typeface="+mn-lt"/>
              </a:rPr>
              <a:t> programas para crear diapositivas con texto, imágenes y gráficos.</a:t>
            </a:r>
          </a:p>
          <a:p>
            <a:pPr marL="0" indent="0">
              <a:buNone/>
            </a:pPr>
            <a:r>
              <a:rPr lang="es-MX" b="1"/>
              <a:t>Crear, </a:t>
            </a:r>
            <a:r>
              <a:rPr lang="es-MX" b="1" err="1"/>
              <a:t>guardar</a:t>
            </a:r>
            <a:r>
              <a:rPr lang="es-MX" b="1"/>
              <a:t> y abrir presentaciones</a:t>
            </a:r>
            <a:endParaRPr lang="es-MX"/>
          </a:p>
          <a:p>
            <a:r>
              <a:rPr lang="es-MX" b="1" dirty="0">
                <a:ea typeface="+mn-lt"/>
                <a:cs typeface="+mn-lt"/>
              </a:rPr>
              <a:t>Crear:</a:t>
            </a:r>
            <a:r>
              <a:rPr lang="es-MX" dirty="0">
                <a:ea typeface="+mn-lt"/>
                <a:cs typeface="+mn-lt"/>
              </a:rPr>
              <a:t> Abrir el programa y elegir “Nueva presentación”.</a:t>
            </a:r>
            <a:endParaRPr lang="es-MX" dirty="0"/>
          </a:p>
          <a:p>
            <a:r>
              <a:rPr lang="es-MX" b="1">
                <a:ea typeface="+mn-lt"/>
                <a:cs typeface="+mn-lt"/>
              </a:rPr>
              <a:t>Guardar:</a:t>
            </a:r>
            <a:r>
              <a:rPr lang="es-MX">
                <a:ea typeface="+mn-lt"/>
                <a:cs typeface="+mn-lt"/>
              </a:rPr>
              <a:t> Archivo → Guardar o Guardar como, elegir ubicación y nombre.</a:t>
            </a:r>
            <a:endParaRPr lang="es-MX"/>
          </a:p>
          <a:p>
            <a:r>
              <a:rPr lang="es-MX" b="1" dirty="0">
                <a:ea typeface="+mn-lt"/>
                <a:cs typeface="+mn-lt"/>
              </a:rPr>
              <a:t>Abrir:</a:t>
            </a:r>
            <a:r>
              <a:rPr lang="es-MX" dirty="0">
                <a:ea typeface="+mn-lt"/>
                <a:cs typeface="+mn-lt"/>
              </a:rPr>
              <a:t> Archivo → Abrir y seleccionar la presentación existente.</a:t>
            </a:r>
          </a:p>
          <a:p>
            <a:r>
              <a:rPr lang="es-MX" b="1">
                <a:ea typeface="+mn-lt"/>
                <a:cs typeface="+mn-lt"/>
              </a:rPr>
              <a:t>Diseño en blanco:</a:t>
            </a:r>
            <a:r>
              <a:rPr lang="es-MX">
                <a:ea typeface="+mn-lt"/>
                <a:cs typeface="+mn-lt"/>
              </a:rPr>
              <a:t> seleccionar presentación en blanco, agregar contenido y aplicar formato.</a:t>
            </a:r>
          </a:p>
          <a:p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779A5F-88A4-DD8C-3DB9-A73347AC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42" y="736828"/>
            <a:ext cx="7678616" cy="1325563"/>
          </a:xfrm>
        </p:spPr>
        <p:txBody>
          <a:bodyPr/>
          <a:lstStyle/>
          <a:p>
            <a:r>
              <a:rPr lang="es-MX" dirty="0">
                <a:ea typeface="+mj-lt"/>
                <a:cs typeface="+mj-lt"/>
              </a:rPr>
              <a:t>Unidad 9: Presentaciones - </a:t>
            </a:r>
            <a:r>
              <a:rPr lang="es-MX" dirty="0" err="1">
                <a:ea typeface="+mj-lt"/>
                <a:cs typeface="+mj-lt"/>
              </a:rPr>
              <a:t>Power</a:t>
            </a:r>
            <a:r>
              <a:rPr lang="es-MX" dirty="0">
                <a:ea typeface="+mj-lt"/>
                <a:cs typeface="+mj-lt"/>
              </a:rPr>
              <a:t> Point 2007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414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31B1-73AE-E1C9-4A33-F86D5E91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41932-0EB4-614B-989F-5956572D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pic>
        <p:nvPicPr>
          <p:cNvPr id="7" name="Elementos multimedia en línea 6" title="🔴 Cómo usar PowerPoint [ Guía completa ]">
            <a:hlinkClick r:id="" action="ppaction://noaction"/>
            <a:extLst>
              <a:ext uri="{FF2B5EF4-FFF2-40B4-BE49-F238E27FC236}">
                <a16:creationId xmlns:a16="http://schemas.microsoft.com/office/drawing/2014/main" id="{ADB5168C-AF04-235C-77E6-7C083D89C2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806" y="1739"/>
            <a:ext cx="12229831" cy="68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8472C-9B8F-B0A9-BDF5-8A6AA614E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FE66BA-9D12-4865-B59A-D5D9AF5B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69" y="-1466"/>
            <a:ext cx="4648200" cy="690782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FEAF9D7-2A20-5F43-8003-43433E70EB3E}"/>
              </a:ext>
            </a:extLst>
          </p:cNvPr>
          <p:cNvSpPr/>
          <p:nvPr/>
        </p:nvSpPr>
        <p:spPr>
          <a:xfrm>
            <a:off x="-1120118" y="-2602095"/>
            <a:ext cx="10227153" cy="125116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C654E9-5A97-3828-AF0B-42B998F0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37" y="799937"/>
            <a:ext cx="7420708" cy="1309077"/>
          </a:xfrm>
        </p:spPr>
        <p:txBody>
          <a:bodyPr>
            <a:normAutofit fontScale="90000"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Times New Roman"/>
                <a:cs typeface="Times New Roman"/>
              </a:rPr>
              <a:t>Concepto de Software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7605FA-0766-ACA6-828C-FA656321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731" y="2981836"/>
            <a:ext cx="5892673" cy="1904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Clasificación de Software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Sistema: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hace funcionar la computadora (Windows, Linux).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Aplicación: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programas para el usuario (Word, juegos).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Programación: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herramientas para crear software (Python, compiladores).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Código Binario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Lenguaje de la computadora basado en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0 y 1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s-MX" sz="1800" dirty="0">
              <a:solidFill>
                <a:schemeClr val="bg1"/>
              </a:solidFill>
            </a:endParaRPr>
          </a:p>
          <a:p>
            <a:pPr>
              <a:buChar char="•"/>
            </a:pPr>
            <a:endParaRPr lang="es-MX"/>
          </a:p>
          <a:p>
            <a:pPr marL="457200" indent="-457200">
              <a:buChar char="•"/>
            </a:pPr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0DBBC6-AEA8-0EA1-AD34-6E4E8F4C8C9F}"/>
              </a:ext>
            </a:extLst>
          </p:cNvPr>
          <p:cNvSpPr txBox="1"/>
          <p:nvPr/>
        </p:nvSpPr>
        <p:spPr>
          <a:xfrm>
            <a:off x="256320" y="2030849"/>
            <a:ext cx="73150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chemeClr val="bg1"/>
                </a:solidFill>
                <a:ea typeface="+mn-lt"/>
                <a:cs typeface="+mn-lt"/>
              </a:rPr>
              <a:t>El </a:t>
            </a:r>
            <a:r>
              <a:rPr lang="es-MX" b="1">
                <a:solidFill>
                  <a:schemeClr val="bg1"/>
                </a:solidFill>
                <a:ea typeface="+mn-lt"/>
                <a:cs typeface="+mn-lt"/>
              </a:rPr>
              <a:t>software</a:t>
            </a:r>
            <a:r>
              <a:rPr lang="es-MX">
                <a:solidFill>
                  <a:schemeClr val="bg1"/>
                </a:solidFill>
                <a:ea typeface="+mn-lt"/>
                <a:cs typeface="+mn-lt"/>
              </a:rPr>
              <a:t> es el </a:t>
            </a:r>
            <a:r>
              <a:rPr lang="es-MX" b="1">
                <a:solidFill>
                  <a:schemeClr val="bg1"/>
                </a:solidFill>
                <a:ea typeface="+mn-lt"/>
                <a:cs typeface="+mn-lt"/>
              </a:rPr>
              <a:t>conjunto de programas e instrucciones</a:t>
            </a:r>
            <a:r>
              <a:rPr lang="es-MX">
                <a:solidFill>
                  <a:schemeClr val="bg1"/>
                </a:solidFill>
                <a:ea typeface="+mn-lt"/>
                <a:cs typeface="+mn-lt"/>
              </a:rPr>
              <a:t> que permiten que una computadora funcione y realice tareas. No se puede tocar; es la parte </a:t>
            </a:r>
            <a:r>
              <a:rPr lang="es-MX" b="1">
                <a:solidFill>
                  <a:schemeClr val="bg1"/>
                </a:solidFill>
                <a:ea typeface="+mn-lt"/>
                <a:cs typeface="+mn-lt"/>
              </a:rPr>
              <a:t>lógica</a:t>
            </a:r>
            <a:r>
              <a:rPr lang="es-MX">
                <a:solidFill>
                  <a:schemeClr val="bg1"/>
                </a:solidFill>
                <a:ea typeface="+mn-lt"/>
                <a:cs typeface="+mn-lt"/>
              </a:rPr>
              <a:t> del sistema.</a:t>
            </a:r>
            <a:endParaRPr lang="es-MX">
              <a:solidFill>
                <a:schemeClr val="bg1"/>
              </a:solidFill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49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0C45-2C8F-DBE7-2737-6C2FC2A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EF2D757-20C3-9F97-6863-90F59333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" y="-867624"/>
            <a:ext cx="5557808" cy="791166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6B19320-115C-18F9-31A7-3D794942E141}"/>
              </a:ext>
            </a:extLst>
          </p:cNvPr>
          <p:cNvSpPr/>
          <p:nvPr/>
        </p:nvSpPr>
        <p:spPr>
          <a:xfrm>
            <a:off x="3678906" y="-3159063"/>
            <a:ext cx="10519565" cy="1223820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9820D-A1B0-D7EE-AA3A-A9AC44CC532F}"/>
              </a:ext>
            </a:extLst>
          </p:cNvPr>
          <p:cNvSpPr txBox="1"/>
          <p:nvPr/>
        </p:nvSpPr>
        <p:spPr>
          <a:xfrm>
            <a:off x="5209646" y="414172"/>
            <a:ext cx="105122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4800" dirty="0"/>
              <a:t>UNIDAD 2: Redes e Internet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E48B9D-CA2A-5AAF-5FFE-7CE4C04376A7}"/>
              </a:ext>
            </a:extLst>
          </p:cNvPr>
          <p:cNvSpPr txBox="1"/>
          <p:nvPr/>
        </p:nvSpPr>
        <p:spPr>
          <a:xfrm>
            <a:off x="4749841" y="1387084"/>
            <a:ext cx="3585656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MX" sz="1400" dirty="0"/>
          </a:p>
          <a:p>
            <a:endParaRPr lang="es-MX" sz="1400" dirty="0"/>
          </a:p>
          <a:p>
            <a:endParaRPr lang="es-MX" dirty="0"/>
          </a:p>
          <a:p>
            <a:r>
              <a:rPr lang="es-MX" b="1" dirty="0"/>
              <a:t>Redes Informáticas</a:t>
            </a:r>
            <a:endParaRPr lang="es-MX" dirty="0"/>
          </a:p>
          <a:p>
            <a:r>
              <a:rPr lang="es-MX" dirty="0">
                <a:ea typeface="+mn-lt"/>
                <a:cs typeface="+mn-lt"/>
              </a:rPr>
              <a:t>Conjunto de computadoras conectadas para </a:t>
            </a:r>
            <a:r>
              <a:rPr lang="es-MX" b="1" dirty="0">
                <a:ea typeface="+mn-lt"/>
                <a:cs typeface="+mn-lt"/>
              </a:rPr>
              <a:t>compartir información y recursos</a:t>
            </a:r>
            <a:r>
              <a:rPr lang="es-MX" dirty="0">
                <a:ea typeface="+mn-lt"/>
                <a:cs typeface="+mn-lt"/>
              </a:rPr>
              <a:t>.</a:t>
            </a:r>
            <a:endParaRPr lang="es-MX" dirty="0"/>
          </a:p>
          <a:p>
            <a:r>
              <a:rPr lang="es-MX" b="1" dirty="0"/>
              <a:t>Objetivos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Compartir recursos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Comunicarse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Centralizar datos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Mejorar el trabajo</a:t>
            </a:r>
            <a:endParaRPr lang="es-MX" dirty="0"/>
          </a:p>
          <a:p>
            <a:r>
              <a:rPr lang="es-MX" b="1" dirty="0"/>
              <a:t>Ventajas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Comunicación rápida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Ahorro de recursos</a:t>
            </a: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>
                <a:ea typeface="+mn-lt"/>
                <a:cs typeface="+mn-lt"/>
              </a:rPr>
              <a:t>Trabajo colaborativo</a:t>
            </a:r>
            <a:endParaRPr lang="es-MX" dirty="0"/>
          </a:p>
          <a:p>
            <a:endParaRPr lang="es-MX"/>
          </a:p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AA98C7-747A-EA5E-EB7F-EDAD585518B2}"/>
              </a:ext>
            </a:extLst>
          </p:cNvPr>
          <p:cNvSpPr txBox="1"/>
          <p:nvPr/>
        </p:nvSpPr>
        <p:spPr>
          <a:xfrm>
            <a:off x="8414531" y="2244816"/>
            <a:ext cx="360017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b="1" dirty="0"/>
              <a:t>Desventajas</a:t>
            </a:r>
            <a:endParaRPr lang="es-MX" dirty="0"/>
          </a:p>
          <a:p>
            <a:pPr marL="285750" indent="-285750">
              <a:buFont typeface="Arial,Sans-Serif"/>
              <a:buChar char="•"/>
            </a:pPr>
            <a:r>
              <a:rPr lang="es-MX" dirty="0"/>
              <a:t>Fallas en la red</a:t>
            </a:r>
          </a:p>
          <a:p>
            <a:pPr marL="285750" indent="-285750">
              <a:buFont typeface="Arial,Sans-Serif"/>
              <a:buChar char="•"/>
            </a:pPr>
            <a:r>
              <a:rPr lang="es-MX" dirty="0"/>
              <a:t>Riesgos de seguridad</a:t>
            </a:r>
          </a:p>
          <a:p>
            <a:pPr marL="285750" indent="-285750">
              <a:buFont typeface="Arial,Sans-Serif"/>
              <a:buChar char="•"/>
            </a:pPr>
            <a:r>
              <a:rPr lang="es-MX" dirty="0"/>
              <a:t>Costos de instalación</a:t>
            </a:r>
          </a:p>
          <a:p>
            <a:r>
              <a:rPr lang="es-MX" b="1" dirty="0"/>
              <a:t>Tipos de redes</a:t>
            </a:r>
            <a:endParaRPr lang="es-MX" dirty="0"/>
          </a:p>
          <a:p>
            <a:pPr marL="285750" indent="-285750">
              <a:buFont typeface="Arial,Sans-Serif"/>
              <a:buChar char="•"/>
            </a:pPr>
            <a:r>
              <a:rPr lang="es-MX" b="1" dirty="0"/>
              <a:t>LAN</a:t>
            </a:r>
            <a:r>
              <a:rPr lang="es-MX" dirty="0"/>
              <a:t> (local)</a:t>
            </a:r>
          </a:p>
          <a:p>
            <a:pPr marL="285750" indent="-285750">
              <a:buFont typeface="Arial,Sans-Serif"/>
              <a:buChar char="•"/>
            </a:pPr>
            <a:r>
              <a:rPr lang="es-MX" b="1" dirty="0"/>
              <a:t>MAN</a:t>
            </a:r>
            <a:r>
              <a:rPr lang="es-MX" dirty="0"/>
              <a:t> (ciudad)</a:t>
            </a:r>
          </a:p>
          <a:p>
            <a:pPr marL="285750" indent="-285750">
              <a:buFont typeface="Arial,Sans-Serif"/>
              <a:buChar char="•"/>
            </a:pPr>
            <a:r>
              <a:rPr lang="es-MX" b="1" dirty="0"/>
              <a:t>WAN</a:t>
            </a:r>
            <a:r>
              <a:rPr lang="es-MX" dirty="0"/>
              <a:t> (gran distancia)</a:t>
            </a:r>
          </a:p>
          <a:p>
            <a:pPr marL="285750" indent="-285750">
              <a:buFont typeface="Arial,Sans-Serif"/>
              <a:buChar char="•"/>
            </a:pPr>
            <a:r>
              <a:rPr lang="es-MX" b="1" dirty="0"/>
              <a:t>PAN</a:t>
            </a:r>
            <a:r>
              <a:rPr lang="es-MX" dirty="0"/>
              <a:t> (personal)</a:t>
            </a:r>
          </a:p>
        </p:txBody>
      </p:sp>
    </p:spTree>
    <p:extLst>
      <p:ext uri="{BB962C8B-B14F-4D97-AF65-F5344CB8AC3E}">
        <p14:creationId xmlns:p14="http://schemas.microsoft.com/office/powerpoint/2010/main" val="14719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35528-9091-8AE5-FD8B-3D2E980BB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55071-BABE-717C-7295-84A282A6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" y="-1465"/>
            <a:ext cx="4706815" cy="68609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E52FBC-CB6F-73CB-33D1-188F4538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927" y="1053350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D8E4A7F-162C-B2BD-F687-272E0D2F489F}"/>
              </a:ext>
            </a:extLst>
          </p:cNvPr>
          <p:cNvSpPr/>
          <p:nvPr/>
        </p:nvSpPr>
        <p:spPr>
          <a:xfrm>
            <a:off x="2706901" y="-2890847"/>
            <a:ext cx="10519565" cy="122382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98F727-4844-9CE3-C004-C281B55F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47" y="348518"/>
            <a:ext cx="7080739" cy="57698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bg1"/>
                </a:solidFill>
              </a:rPr>
              <a:t> Medios de conexión en la red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Alámbricos: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Cable UTP, fibra óptica, coaxial.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Inalámbricos: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MX" sz="1800" dirty="0" err="1">
                <a:solidFill>
                  <a:schemeClr val="bg1"/>
                </a:solidFill>
                <a:ea typeface="+mn-lt"/>
                <a:cs typeface="+mn-lt"/>
              </a:rPr>
              <a:t>Wi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-Fi, Bluetooth, radioenlaces.</a:t>
            </a:r>
            <a:endParaRPr lang="es-MX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MX" sz="1800" b="1" dirty="0">
                <a:solidFill>
                  <a:schemeClr val="bg1"/>
                </a:solidFill>
              </a:rPr>
              <a:t> Topología Lógica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La manera en que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circula la información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dentro de la red (cómo se comunican los dispositivos).</a:t>
            </a:r>
            <a:b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Ejemplos: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Broadcast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Token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Conmutada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s-MX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1800" b="1" dirty="0">
                <a:solidFill>
                  <a:schemeClr val="bg1"/>
                </a:solidFill>
              </a:rPr>
              <a:t> Topología Física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La </a:t>
            </a:r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forma física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en que están conectados los dispositivos en la red.</a:t>
            </a:r>
            <a:br>
              <a:rPr lang="en-US" dirty="0"/>
            </a:br>
            <a:endParaRPr lang="en-US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1800" b="1" dirty="0">
                <a:solidFill>
                  <a:schemeClr val="bg1"/>
                </a:solidFill>
              </a:rPr>
              <a:t>Clasificación de redes según su Topología Física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Bus: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Todos conectados a un solo cable.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Estrella: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Todos conectados a un punto central (switch).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Anillo: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Los equipos forman un círculo.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Malla: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Todos conectados entre sí.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  <a:ea typeface="+mn-lt"/>
                <a:cs typeface="+mn-lt"/>
              </a:rPr>
              <a:t>Árbol:</a:t>
            </a:r>
            <a:r>
              <a:rPr lang="es-MX" sz="1800" dirty="0">
                <a:solidFill>
                  <a:schemeClr val="bg1"/>
                </a:solidFill>
                <a:ea typeface="+mn-lt"/>
                <a:cs typeface="+mn-lt"/>
              </a:rPr>
              <a:t> Varias estrellas conectadas entre sí.</a:t>
            </a:r>
            <a:endParaRPr lang="es-MX" sz="1800" dirty="0">
              <a:solidFill>
                <a:schemeClr val="bg1"/>
              </a:solidFill>
            </a:endParaRPr>
          </a:p>
          <a:p>
            <a:endParaRPr lang="es-MX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27FC7-C9F0-D25B-6D0C-3B3E6ACDD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4DB5F4-6AA5-B229-10E9-DFE3E01F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969" y="10991"/>
            <a:ext cx="4646001" cy="68477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A250E2-EFE5-401E-5970-844E3C99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2B8E031-3027-F2D3-7F81-2C40519ED330}"/>
              </a:ext>
            </a:extLst>
          </p:cNvPr>
          <p:cNvSpPr/>
          <p:nvPr/>
        </p:nvSpPr>
        <p:spPr>
          <a:xfrm>
            <a:off x="-1314114" y="-2433648"/>
            <a:ext cx="10519565" cy="1223820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2E06C5-44B7-698C-B46D-CBA925C2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47" y="2259380"/>
            <a:ext cx="5849816" cy="494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4000" dirty="0">
                <a:ea typeface="+mn-lt"/>
                <a:cs typeface="+mn-lt"/>
              </a:rPr>
              <a:t>Internet. Navegadores. </a:t>
            </a:r>
          </a:p>
          <a:p>
            <a:r>
              <a:rPr lang="es-MX" sz="4000" dirty="0">
                <a:ea typeface="+mn-lt"/>
                <a:cs typeface="+mn-lt"/>
              </a:rPr>
              <a:t>Servicios de Internet: E- mail, Chat, Video Conferencias, Búsquedas, Transferencias de Archivos.</a:t>
            </a:r>
            <a:endParaRPr lang="es-MX" sz="400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8417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EA776-2C4D-CB1A-AC98-7488A71E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AC07BE-229B-D05F-9C55-178C3D46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796" y="0"/>
            <a:ext cx="3873500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DAF16A2-1EF6-8CFD-017A-4230E33E22E1}"/>
              </a:ext>
            </a:extLst>
          </p:cNvPr>
          <p:cNvSpPr/>
          <p:nvPr/>
        </p:nvSpPr>
        <p:spPr>
          <a:xfrm>
            <a:off x="2261424" y="-2539155"/>
            <a:ext cx="11140888" cy="122382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60CBA1-856B-FB11-E41C-A5F610CB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1122241"/>
            <a:ext cx="8428893" cy="61449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900" dirty="0">
                <a:ea typeface="+mn-lt"/>
                <a:cs typeface="+mn-lt"/>
              </a:rPr>
              <a:t>Historia: </a:t>
            </a:r>
            <a:r>
              <a:rPr lang="es-MX" sz="1900" dirty="0">
                <a:ea typeface="+mn-lt"/>
                <a:cs typeface="+mn-lt"/>
                <a:hlinkClick r:id="rId3"/>
              </a:rPr>
              <a:t>La Historia de Microsoft Windows (Desde Windows 1.0 a Windows 11)</a:t>
            </a:r>
            <a:endParaRPr lang="es-MX" sz="1900"/>
          </a:p>
          <a:p>
            <a:r>
              <a:rPr lang="es-MX" sz="1900" dirty="0">
                <a:ea typeface="+mn-lt"/>
                <a:cs typeface="+mn-lt"/>
              </a:rPr>
              <a:t>Escritorio. </a:t>
            </a:r>
            <a:endParaRPr lang="es-MX" sz="1900"/>
          </a:p>
          <a:p>
            <a:pPr marL="0" indent="0">
              <a:buNone/>
            </a:pPr>
            <a:r>
              <a:rPr lang="es-MX" sz="1900" b="1" dirty="0"/>
              <a:t>Elementos de Windows 10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Escritorio:</a:t>
            </a:r>
            <a:r>
              <a:rPr lang="es-MX" sz="1900" dirty="0">
                <a:ea typeface="+mn-lt"/>
                <a:cs typeface="+mn-lt"/>
              </a:rPr>
              <a:t> Área principal donde se muestran iconos, accesos directos y ventanas abiertas.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Barra de tareas:</a:t>
            </a:r>
            <a:r>
              <a:rPr lang="es-MX" sz="1900" dirty="0">
                <a:ea typeface="+mn-lt"/>
                <a:cs typeface="+mn-lt"/>
              </a:rPr>
              <a:t> Muestra aplicaciones abiertas, el menú de inicio, la hora y notificaciones.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Menú Inicio:</a:t>
            </a:r>
            <a:r>
              <a:rPr lang="es-MX" sz="1900" dirty="0">
                <a:ea typeface="+mn-lt"/>
                <a:cs typeface="+mn-lt"/>
              </a:rPr>
              <a:t> Permite acceder a programas, configuraciones y documentos.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Explorador de archivos:</a:t>
            </a:r>
            <a:r>
              <a:rPr lang="es-MX" sz="1900" dirty="0">
                <a:ea typeface="+mn-lt"/>
                <a:cs typeface="+mn-lt"/>
              </a:rPr>
              <a:t> Gestiona carpetas y archivos del sistema.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Panel de control / Configuración:</a:t>
            </a:r>
            <a:r>
              <a:rPr lang="es-MX" sz="1900" dirty="0">
                <a:ea typeface="+mn-lt"/>
                <a:cs typeface="+mn-lt"/>
              </a:rPr>
              <a:t> Permite ajustar opciones del sistema (hardware, red, cuentas, seguridad).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Iconos:</a:t>
            </a:r>
            <a:r>
              <a:rPr lang="es-MX" sz="1900" dirty="0">
                <a:ea typeface="+mn-lt"/>
                <a:cs typeface="+mn-lt"/>
              </a:rPr>
              <a:t> Representan programas, carpetas o accesos directos.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Ventanas:</a:t>
            </a:r>
            <a:r>
              <a:rPr lang="es-MX" sz="1900" dirty="0">
                <a:ea typeface="+mn-lt"/>
                <a:cs typeface="+mn-lt"/>
              </a:rPr>
              <a:t> Espacios donde se abren aplicaciones y documentos.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Notificaciones:</a:t>
            </a:r>
            <a:r>
              <a:rPr lang="es-MX" sz="1900" dirty="0">
                <a:ea typeface="+mn-lt"/>
                <a:cs typeface="+mn-lt"/>
              </a:rPr>
              <a:t> Mensajes del sistema o aplicaciones.</a:t>
            </a:r>
            <a:endParaRPr lang="es-MX" sz="1900"/>
          </a:p>
          <a:p>
            <a:r>
              <a:rPr lang="es-MX" sz="1900" b="1" dirty="0">
                <a:ea typeface="+mn-lt"/>
                <a:cs typeface="+mn-lt"/>
              </a:rPr>
              <a:t>Fondo de pantalla y temas:</a:t>
            </a:r>
            <a:r>
              <a:rPr lang="es-MX" sz="1900" dirty="0">
                <a:ea typeface="+mn-lt"/>
                <a:cs typeface="+mn-lt"/>
              </a:rPr>
              <a:t> Personalización visual del escritorio.</a:t>
            </a:r>
            <a:endParaRPr lang="es-MX" sz="1900"/>
          </a:p>
          <a:p>
            <a:endParaRPr lang="es-MX" sz="4400" dirty="0">
              <a:ea typeface="+mn-lt"/>
              <a:cs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E6BB1A-130E-6D26-03C1-849D1702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82" y="-1727"/>
            <a:ext cx="6869723" cy="1325563"/>
          </a:xfrm>
        </p:spPr>
        <p:txBody>
          <a:bodyPr>
            <a:normAutofit fontScale="90000"/>
          </a:bodyPr>
          <a:lstStyle/>
          <a:p>
            <a:endParaRPr lang="es-MX"/>
          </a:p>
          <a:p>
            <a:r>
              <a:rPr lang="es-MX">
                <a:ea typeface="+mj-lt"/>
                <a:cs typeface="+mj-lt"/>
              </a:rPr>
              <a:t>Unidad 3: Sistemas Operativos. Windows 10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154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6DDE-C29F-378B-5B23-FF1B037C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7FC8BB-2DAC-8AC8-C917-7B01AB70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76" y="-268165"/>
            <a:ext cx="4429125" cy="71247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34C123C-AA40-D8D4-1CC1-B3F550500300}"/>
              </a:ext>
            </a:extLst>
          </p:cNvPr>
          <p:cNvSpPr/>
          <p:nvPr/>
        </p:nvSpPr>
        <p:spPr>
          <a:xfrm>
            <a:off x="-1454791" y="-2445371"/>
            <a:ext cx="10519565" cy="122382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7B2C2-672F-7AFD-EF13-E5F6BA4A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31" y="454026"/>
            <a:ext cx="7901354" cy="6871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4400" b="1" dirty="0">
                <a:solidFill>
                  <a:schemeClr val="bg1"/>
                </a:solidFill>
                <a:ea typeface="+mn-lt"/>
                <a:cs typeface="+mn-lt"/>
              </a:rPr>
              <a:t>Partes de una ventana. </a:t>
            </a:r>
            <a:endParaRPr lang="es-MX" b="1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chemeClr val="bg1"/>
                </a:solidFill>
                <a:ea typeface="+mn-lt"/>
                <a:cs typeface="+mn-lt"/>
              </a:rPr>
              <a:t>Menú Inicio.  </a:t>
            </a:r>
          </a:p>
          <a:p>
            <a:r>
              <a:rPr lang="es-MX" sz="4400" dirty="0">
                <a:solidFill>
                  <a:schemeClr val="bg1"/>
                </a:solidFill>
                <a:ea typeface="+mn-lt"/>
                <a:cs typeface="+mn-lt"/>
              </a:rPr>
              <a:t>Explorador de Windows. </a:t>
            </a:r>
          </a:p>
          <a:p>
            <a:r>
              <a:rPr lang="es-MX" sz="4400" dirty="0">
                <a:solidFill>
                  <a:schemeClr val="bg1"/>
                </a:solidFill>
                <a:ea typeface="+mn-lt"/>
                <a:cs typeface="+mn-lt"/>
              </a:rPr>
              <a:t>Manipulación de archivos. </a:t>
            </a:r>
          </a:p>
          <a:p>
            <a:r>
              <a:rPr lang="es-MX" sz="4400" dirty="0">
                <a:solidFill>
                  <a:schemeClr val="bg1"/>
                </a:solidFill>
                <a:ea typeface="+mn-lt"/>
                <a:cs typeface="+mn-lt"/>
              </a:rPr>
              <a:t>Creación de carpetas. </a:t>
            </a:r>
          </a:p>
          <a:p>
            <a:r>
              <a:rPr lang="es-MX" sz="4400" dirty="0">
                <a:solidFill>
                  <a:schemeClr val="bg1"/>
                </a:solidFill>
                <a:ea typeface="+mn-lt"/>
                <a:cs typeface="+mn-lt"/>
              </a:rPr>
              <a:t>Formateo de discos.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7AEFFF-40E7-56C7-0816-9EFA8553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20" y="10595934"/>
            <a:ext cx="10515600" cy="1325563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002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E2585-E7B8-F8F6-A76D-B2858723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80DA2D-CD3C-0ABB-F0F0-2E8ED2F1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" y="3298"/>
            <a:ext cx="4931019" cy="72617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72985-A498-6100-2C25-BE0E497C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765" y="13831504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C40EEBE-7E39-7CCB-C5BB-4E3439E1960E}"/>
              </a:ext>
            </a:extLst>
          </p:cNvPr>
          <p:cNvSpPr/>
          <p:nvPr/>
        </p:nvSpPr>
        <p:spPr>
          <a:xfrm>
            <a:off x="3257886" y="-2691556"/>
            <a:ext cx="10519565" cy="1223820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5B3F6-F16E-D145-3D5A-AC4E5D2D3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154" y="805719"/>
            <a:ext cx="7479324" cy="56643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s-MX" sz="4800" dirty="0"/>
          </a:p>
          <a:p>
            <a:r>
              <a:rPr lang="es-MX" sz="4800" b="1" dirty="0">
                <a:ea typeface="+mn-lt"/>
                <a:cs typeface="+mn-lt"/>
              </a:rPr>
              <a:t>Explorador:</a:t>
            </a:r>
            <a:r>
              <a:rPr lang="es-MX" sz="4800" dirty="0">
                <a:ea typeface="+mn-lt"/>
                <a:cs typeface="+mn-lt"/>
              </a:rPr>
              <a:t> Navegar y organizar archivos.</a:t>
            </a:r>
            <a:endParaRPr lang="es-MX" dirty="0">
              <a:ea typeface="+mn-lt"/>
              <a:cs typeface="+mn-lt"/>
            </a:endParaRPr>
          </a:p>
          <a:p>
            <a:r>
              <a:rPr lang="es-MX" sz="4800" b="1" dirty="0">
                <a:ea typeface="+mn-lt"/>
                <a:cs typeface="+mn-lt"/>
              </a:rPr>
              <a:t>Accesorios:</a:t>
            </a:r>
            <a:r>
              <a:rPr lang="es-MX" sz="4800" dirty="0">
                <a:ea typeface="+mn-lt"/>
                <a:cs typeface="+mn-lt"/>
              </a:rPr>
              <a:t> Bloc de notas, calculadora, Paint, WordPad.</a:t>
            </a:r>
            <a:endParaRPr lang="es-MX" dirty="0">
              <a:ea typeface="+mn-lt"/>
              <a:cs typeface="+mn-lt"/>
            </a:endParaRPr>
          </a:p>
          <a:p>
            <a:r>
              <a:rPr lang="es-MX" sz="4800" b="1" dirty="0">
                <a:ea typeface="+mn-lt"/>
                <a:cs typeface="+mn-lt"/>
              </a:rPr>
              <a:t>Herramientas del sistema:</a:t>
            </a:r>
            <a:r>
              <a:rPr lang="es-MX" sz="4800" dirty="0">
                <a:ea typeface="+mn-lt"/>
                <a:cs typeface="+mn-lt"/>
              </a:rPr>
              <a:t> Liberador de disco, administrador de tareas, CMD.</a:t>
            </a:r>
            <a:endParaRPr lang="es-MX" dirty="0">
              <a:ea typeface="+mn-lt"/>
              <a:cs typeface="+mn-lt"/>
            </a:endParaRPr>
          </a:p>
          <a:p>
            <a:r>
              <a:rPr lang="es-MX" sz="4800" b="1" dirty="0">
                <a:ea typeface="+mn-lt"/>
                <a:cs typeface="+mn-lt"/>
              </a:rPr>
              <a:t>Funciones importantes:</a:t>
            </a:r>
            <a:r>
              <a:rPr lang="es-MX" sz="4800" dirty="0">
                <a:ea typeface="+mn-lt"/>
                <a:cs typeface="+mn-lt"/>
              </a:rPr>
              <a:t> Copiar, mover, eliminar, buscar y abrir programas.</a:t>
            </a:r>
            <a:endParaRPr lang="es-MX" dirty="0"/>
          </a:p>
          <a:p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27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B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UNIDAD 1: Introducción a la TIC, Conceptos Generales.</vt:lpstr>
      <vt:lpstr>Concepto de Hardware</vt:lpstr>
      <vt:lpstr>Concepto de Software</vt:lpstr>
      <vt:lpstr>Presentación de PowerPoint</vt:lpstr>
      <vt:lpstr>Presentación de PowerPoint</vt:lpstr>
      <vt:lpstr>Presentación de PowerPoint</vt:lpstr>
      <vt:lpstr> Unidad 3: Sistemas Operativos. Windows 10 </vt:lpstr>
      <vt:lpstr>Presentación de PowerPoint</vt:lpstr>
      <vt:lpstr>Presentación de PowerPoint</vt:lpstr>
      <vt:lpstr>Unidad 4: Blog. Conocimientos generales. </vt:lpstr>
      <vt:lpstr>Presentación de PowerPoint</vt:lpstr>
      <vt:lpstr> </vt:lpstr>
      <vt:lpstr>Unidad 5: Ciberacoso</vt:lpstr>
      <vt:lpstr>Unidad 5: Ciberacoso</vt:lpstr>
      <vt:lpstr>Unidad 6: Cmaps Tools.</vt:lpstr>
      <vt:lpstr>Presentación de PowerPoint</vt:lpstr>
      <vt:lpstr>Unidad 7: Procesador de Textos - Word 2007</vt:lpstr>
      <vt:lpstr>Presentación de PowerPoint</vt:lpstr>
      <vt:lpstr>Unidad 8: Planilla de Cálculo - Excel 2007</vt:lpstr>
      <vt:lpstr>Presentación de PowerPoint</vt:lpstr>
      <vt:lpstr>Presentación de PowerPoint</vt:lpstr>
      <vt:lpstr>Unidad 9: Presentaciones - Power Point 2007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Introducción a la TIC, Conceptos Generales.</dc:title>
  <dc:creator/>
  <cp:lastModifiedBy>benjamin fernandez</cp:lastModifiedBy>
  <cp:revision>763</cp:revision>
  <dcterms:created xsi:type="dcterms:W3CDTF">2025-11-17T01:31:04Z</dcterms:created>
  <dcterms:modified xsi:type="dcterms:W3CDTF">2025-11-17T06:22:29Z</dcterms:modified>
</cp:coreProperties>
</file>