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4" Type="http://schemas.openxmlformats.org/officeDocument/2006/relationships/image" Target="../media/image3.png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map.ihmc.us/cmaptools/" TargetMode="External" /><Relationship Id="rId2" Type="http://schemas.openxmlformats.org/officeDocument/2006/relationships/hyperlink" Target="https://youtu.be/e1QR16d0vc0?si=tpQtc_FaFL82C4CX" TargetMode="External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4" Type="http://schemas.openxmlformats.org/officeDocument/2006/relationships/image" Target="../media/image16.pn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217620-4E28-6D6C-4301-BAAE02F84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US" dirty="0"/>
              <a:t>Trabajo final de </a:t>
            </a:r>
            <a:br>
              <a:rPr lang="es-US" dirty="0"/>
            </a:br>
            <a:r>
              <a:rPr lang="es-US" dirty="0"/>
              <a:t>Tic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AC7C47-6592-8EE7-79CB-B23CDEACD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444" y="4784871"/>
            <a:ext cx="9070848" cy="457201"/>
          </a:xfrm>
        </p:spPr>
        <p:txBody>
          <a:bodyPr/>
          <a:lstStyle/>
          <a:p>
            <a:r>
              <a:rPr lang="es-US" dirty="0"/>
              <a:t>Alumna: </a:t>
            </a:r>
            <a:r>
              <a:rPr lang="es-US" dirty="0" err="1"/>
              <a:t>Mikeyla</a:t>
            </a:r>
            <a:r>
              <a:rPr lang="es-US" dirty="0"/>
              <a:t> vega </a:t>
            </a:r>
          </a:p>
        </p:txBody>
      </p:sp>
      <p:pic>
        <p:nvPicPr>
          <p:cNvPr id="4" name="La mejor intro para tus exposiciones parte #3.mp3">
            <a:hlinkClick r:id="" action="ppaction://media"/>
            <a:extLst>
              <a:ext uri="{FF2B5EF4-FFF2-40B4-BE49-F238E27FC236}">
                <a16:creationId xmlns:a16="http://schemas.microsoft.com/office/drawing/2014/main" id="{ACFCA386-E193-9F89-39ED-E8F7B8CCB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529865" flipH="1" flipV="1">
            <a:off x="8897565" y="3961215"/>
            <a:ext cx="1379006" cy="137900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F67D19B-BCC0-A986-CA60-8082A18AAA86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25146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47A806-DA84-AB5B-4A5D-082373BD1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356644"/>
          </a:xfrm>
        </p:spPr>
        <p:txBody>
          <a:bodyPr/>
          <a:lstStyle/>
          <a:p>
            <a:r>
              <a:rPr lang="es-US" dirty="0"/>
              <a:t>                   ☆unidad 5 ★</a:t>
            </a:r>
            <a:br>
              <a:rPr lang="es-US" dirty="0"/>
            </a:br>
            <a:r>
              <a:rPr lang="es-US" dirty="0"/>
              <a:t>                      .</a:t>
            </a:r>
            <a:r>
              <a:rPr lang="es-US" sz="1800" dirty="0" err="1"/>
              <a:t>ciber</a:t>
            </a:r>
            <a:r>
              <a:rPr lang="es-US" sz="1800" dirty="0"/>
              <a:t> seguridad</a:t>
            </a:r>
          </a:p>
        </p:txBody>
      </p:sp>
    </p:spTree>
    <p:extLst>
      <p:ext uri="{BB962C8B-B14F-4D97-AF65-F5344CB8AC3E}">
        <p14:creationId xmlns:p14="http://schemas.microsoft.com/office/powerpoint/2010/main" val="2376025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FCB06E-ADF9-EBE1-1478-235760C83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78670"/>
            <a:ext cx="10058400" cy="3700659"/>
          </a:xfrm>
        </p:spPr>
        <p:txBody>
          <a:bodyPr/>
          <a:lstStyle/>
          <a:p>
            <a:pPr marL="0" indent="0">
              <a:buNone/>
            </a:pPr>
            <a:r>
              <a:rPr lang="es-US" b="1" dirty="0"/>
              <a:t>Grooming</a:t>
            </a:r>
            <a:r>
              <a:rPr lang="es-US" dirty="0"/>
              <a:t>:Acoso sexual a menores de edad, que se basa en establecer con ellos una relación de confianza a través de medios informáticos. </a:t>
            </a:r>
          </a:p>
          <a:p>
            <a:r>
              <a:rPr lang="es-US" b="1" dirty="0" err="1"/>
              <a:t>Pishing</a:t>
            </a:r>
            <a:r>
              <a:rPr lang="es-US" dirty="0"/>
              <a:t>: es un tipo de ciberataque en el que los atacantes se hacen pasar por fuentes de confianza. </a:t>
            </a:r>
          </a:p>
          <a:p>
            <a:r>
              <a:rPr lang="es-US" b="1" dirty="0" err="1"/>
              <a:t>Ciberacoso</a:t>
            </a:r>
            <a:r>
              <a:rPr lang="es-US" dirty="0"/>
              <a:t> </a:t>
            </a:r>
            <a:r>
              <a:rPr lang="es-US" b="1" dirty="0"/>
              <a:t>y</a:t>
            </a:r>
            <a:r>
              <a:rPr lang="es-US" dirty="0"/>
              <a:t> </a:t>
            </a:r>
            <a:r>
              <a:rPr lang="es-US" b="1" dirty="0" err="1"/>
              <a:t>ciberbullying</a:t>
            </a:r>
            <a:r>
              <a:rPr lang="es-US" dirty="0"/>
              <a:t>: términos que se usan indistintamente para describir el acoso o intimidación a través de la tecnología digital, como redes sociales, mensajería, juegos online y teléfonos móviles. </a:t>
            </a:r>
          </a:p>
          <a:p>
            <a:r>
              <a:rPr lang="es-US" b="1" dirty="0"/>
              <a:t>Prevención</a:t>
            </a:r>
            <a:r>
              <a:rPr lang="es-US" dirty="0"/>
              <a:t> </a:t>
            </a:r>
            <a:r>
              <a:rPr lang="es-US" b="1" dirty="0"/>
              <a:t>y</a:t>
            </a:r>
            <a:r>
              <a:rPr lang="es-US" dirty="0"/>
              <a:t> </a:t>
            </a:r>
            <a:r>
              <a:rPr lang="es-US" b="1" dirty="0"/>
              <a:t>asistencia</a:t>
            </a:r>
            <a:r>
              <a:rPr lang="es-US" dirty="0"/>
              <a:t>: Educar sobre seguridad en línea, usar configuraciones de privacidad, no compartir información personal y hablar sobre las consecuencias de las acciones en internet. </a:t>
            </a:r>
          </a:p>
        </p:txBody>
      </p:sp>
      <p:pic>
        <p:nvPicPr>
          <p:cNvPr id="4" name="X2Download.app - Post Malone, Swae Lee - Sunflower (Spider-Man_ Into the Spider-Verse) (320 kbps).mp3">
            <a:hlinkClick r:id="" action="ppaction://media"/>
            <a:extLst>
              <a:ext uri="{FF2B5EF4-FFF2-40B4-BE49-F238E27FC236}">
                <a16:creationId xmlns:a16="http://schemas.microsoft.com/office/drawing/2014/main" id="{2F7F76BD-1475-DCBE-FCDD-62D5079F9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5963" y="312896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5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500B2-4178-4039-F1C7-48B0A177F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4897025"/>
          </a:xfrm>
        </p:spPr>
        <p:txBody>
          <a:bodyPr/>
          <a:lstStyle/>
          <a:p>
            <a:r>
              <a:rPr lang="es-US" dirty="0"/>
              <a:t>                   ✵Unidad 6✵</a:t>
            </a:r>
            <a:br>
              <a:rPr lang="es-US" dirty="0"/>
            </a:br>
            <a:r>
              <a:rPr lang="es-US" dirty="0"/>
              <a:t>                        .</a:t>
            </a:r>
            <a:r>
              <a:rPr lang="es-US" sz="1800" dirty="0" err="1"/>
              <a:t>Cmaptools</a:t>
            </a:r>
            <a:endParaRPr lang="es-US" sz="1800" dirty="0"/>
          </a:p>
        </p:txBody>
      </p:sp>
    </p:spTree>
    <p:extLst>
      <p:ext uri="{BB962C8B-B14F-4D97-AF65-F5344CB8AC3E}">
        <p14:creationId xmlns:p14="http://schemas.microsoft.com/office/powerpoint/2010/main" val="3069113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FD02-C677-D2E6-C1F4-725B87035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 err="1"/>
              <a:t>Cmap</a:t>
            </a:r>
            <a:r>
              <a:rPr lang="es-US" dirty="0"/>
              <a:t> </a:t>
            </a:r>
            <a:r>
              <a:rPr lang="es-US" dirty="0" err="1"/>
              <a:t>tools</a:t>
            </a:r>
            <a:endParaRPr lang="es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CAA97E-FA31-F409-F3BE-89C2F90B5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409" y="2499975"/>
            <a:ext cx="10058400" cy="3132909"/>
          </a:xfrm>
        </p:spPr>
        <p:txBody>
          <a:bodyPr/>
          <a:lstStyle/>
          <a:p>
            <a:pPr marL="0" indent="0" rtl="0">
              <a:buNone/>
            </a:pPr>
            <a:r>
              <a:rPr lang="es-US" dirty="0" err="1"/>
              <a:t>CmapTools</a:t>
            </a:r>
            <a:r>
              <a:rPr lang="es-US" dirty="0"/>
              <a:t> es una herramienta de </a:t>
            </a:r>
            <a:r>
              <a:rPr lang="es-US" i="1" dirty="0"/>
              <a:t>software libre</a:t>
            </a:r>
            <a:r>
              <a:rPr lang="es-US" dirty="0"/>
              <a:t> desarrollada por el Instituto para el Conocimiento del Hombre y la Máquina (IHMC) que facilita la </a:t>
            </a:r>
            <a:r>
              <a:rPr lang="es-US" b="1" dirty="0"/>
              <a:t>construcción, edición y compartición de mapas conceptuales</a:t>
            </a:r>
            <a:r>
              <a:rPr lang="es-US" dirty="0"/>
              <a:t>. Es ampliamente utilizado en entornos educativos y de investigación.</a:t>
            </a:r>
          </a:p>
          <a:p>
            <a:r>
              <a:rPr lang="es-US" dirty="0"/>
              <a:t>Instalación: Descarga e instalación del software. </a:t>
            </a:r>
            <a:r>
              <a:rPr lang="es-US" dirty="0">
                <a:hlinkClick r:id="rId2"/>
              </a:rPr>
              <a:t>https://youtu.be/e1QR16d0vc0?si=tpQtc_FaFL82C4CX</a:t>
            </a:r>
            <a:endParaRPr lang="es-US" dirty="0"/>
          </a:p>
          <a:p>
            <a:r>
              <a:rPr lang="es-US" dirty="0"/>
              <a:t>Recursos: Insertar imágenes, links y videos. Formato de objetos.</a:t>
            </a:r>
          </a:p>
          <a:p>
            <a:r>
              <a:rPr lang="es-US" dirty="0"/>
              <a:t>Exportación: Diseño final y exportación a archivo de imagen.</a:t>
            </a:r>
          </a:p>
          <a:p>
            <a:r>
              <a:rPr lang="es-US" dirty="0">
                <a:hlinkClick r:id="rId3"/>
              </a:rPr>
              <a:t>https://cmap.ihmc.us/cmaptools/</a:t>
            </a:r>
            <a:endParaRPr lang="es-US" dirty="0"/>
          </a:p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808716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C423F-EC03-7B62-0C8D-FED7C98B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4921216"/>
          </a:xfrm>
        </p:spPr>
        <p:txBody>
          <a:bodyPr/>
          <a:lstStyle/>
          <a:p>
            <a:r>
              <a:rPr lang="es-US" dirty="0"/>
              <a:t>                 𖤐unidad 7𖤐</a:t>
            </a:r>
            <a:br>
              <a:rPr lang="es-US" dirty="0"/>
            </a:br>
            <a:r>
              <a:rPr lang="es-US" dirty="0"/>
              <a:t>                  .</a:t>
            </a:r>
            <a:r>
              <a:rPr lang="es-US" sz="1800" dirty="0"/>
              <a:t>Procesador de </a:t>
            </a:r>
            <a:r>
              <a:rPr lang="es-US" sz="1800" dirty="0" err="1"/>
              <a:t>texto:word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011232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EB405F-3A51-86CF-6CFB-94F69C0FB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220" y="458500"/>
            <a:ext cx="10058400" cy="3869992"/>
          </a:xfrm>
        </p:spPr>
        <p:txBody>
          <a:bodyPr/>
          <a:lstStyle/>
          <a:p>
            <a:r>
              <a:rPr lang="es-US" b="1" dirty="0"/>
              <a:t>Procesador de textos</a:t>
            </a:r>
            <a:r>
              <a:rPr lang="es-US" dirty="0"/>
              <a:t> es una aplicación informática que permite la creación, edición, formato, impresión y almacenamiento de documentos de texto. </a:t>
            </a:r>
          </a:p>
          <a:p>
            <a:r>
              <a:rPr lang="es-US" dirty="0"/>
              <a:t>Ventanas de Trabajo y barra estándar.</a:t>
            </a:r>
          </a:p>
          <a:p>
            <a:r>
              <a:rPr lang="es-US" dirty="0"/>
              <a:t> </a:t>
            </a:r>
            <a:r>
              <a:rPr lang="es-US" b="1" dirty="0"/>
              <a:t>Edición y Formato</a:t>
            </a:r>
            <a:r>
              <a:rPr lang="es-US" dirty="0"/>
              <a:t>: Menús Archivo y Edición. Formato de Fuente, Párrafo y Fondo.
</a:t>
            </a:r>
            <a:r>
              <a:rPr lang="es-US" b="1" dirty="0"/>
              <a:t>Insertar</a:t>
            </a:r>
            <a:r>
              <a:rPr lang="es-US" dirty="0"/>
              <a:t>: Objetos, imágenes y otros elementos.
</a:t>
            </a:r>
            <a:r>
              <a:rPr lang="es-US" b="1" dirty="0"/>
              <a:t>Herramientas</a:t>
            </a:r>
            <a:r>
              <a:rPr lang="es-US" dirty="0"/>
              <a:t>: Ortografía y gramática. Autocorrección.
</a:t>
            </a:r>
            <a:r>
              <a:rPr lang="es-US" b="1" dirty="0"/>
              <a:t>Tablas</a:t>
            </a:r>
            <a:r>
              <a:rPr lang="es-US" dirty="0"/>
              <a:t>: Dibujar e insertar tablas. Creación de índices.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4E1DA78-3E1C-A767-7CFB-C3FF69BB4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953" y="2393496"/>
            <a:ext cx="3156858" cy="315685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76AF84-7CB6-320E-75F2-CF101CAE7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453" y="4142075"/>
            <a:ext cx="36195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96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D24B17-0E80-1C4E-2605-F35321A78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489692"/>
          </a:xfrm>
        </p:spPr>
        <p:txBody>
          <a:bodyPr/>
          <a:lstStyle/>
          <a:p>
            <a:r>
              <a:rPr lang="es-US" dirty="0"/>
              <a:t>                  ✰Unidad 8✰</a:t>
            </a:r>
            <a:br>
              <a:rPr lang="es-US" dirty="0"/>
            </a:br>
            <a:r>
              <a:rPr lang="es-US" dirty="0"/>
              <a:t>                        .</a:t>
            </a:r>
            <a:r>
              <a:rPr lang="es-US" sz="1800" dirty="0"/>
              <a:t>Excel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89D3553-FA98-5D04-B922-17383139A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762" y="3640666"/>
            <a:ext cx="3035904" cy="30359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C12E8A2-2BC6-9EAB-A800-C92EFA607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29" y="260047"/>
            <a:ext cx="2724420" cy="240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26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485B1-58A4-23BD-70B3-A9A6CBA1B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524" y="254000"/>
            <a:ext cx="4327676" cy="1197429"/>
          </a:xfrm>
        </p:spPr>
        <p:txBody>
          <a:bodyPr/>
          <a:lstStyle/>
          <a:p>
            <a:r>
              <a:rPr lang="es-US" dirty="0"/>
              <a:t>Excel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64D42A-BFA8-BA61-F6AF-D7C947B02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77" y="1451429"/>
            <a:ext cx="10058400" cy="2154404"/>
          </a:xfrm>
        </p:spPr>
        <p:txBody>
          <a:bodyPr/>
          <a:lstStyle/>
          <a:p>
            <a:r>
              <a:rPr lang="es-US" dirty="0"/>
              <a:t>Programa de hoja de cálculo de Microsoft que permite organizar, analizar y visualizar datos mediante tablas de filas y columnas. </a:t>
            </a:r>
          </a:p>
          <a:p>
            <a:r>
              <a:rPr lang="es-US" b="1" dirty="0"/>
              <a:t>Insertar</a:t>
            </a:r>
            <a:r>
              <a:rPr lang="es-US" dirty="0"/>
              <a:t>: Funciones, Gráficos e Imágenes.</a:t>
            </a:r>
          </a:p>
          <a:p>
            <a:r>
              <a:rPr lang="es-US" b="1" dirty="0"/>
              <a:t>Datos</a:t>
            </a:r>
            <a:r>
              <a:rPr lang="es-US" dirty="0"/>
              <a:t>: Ordenar, Filtro, Formulario y Subtotales.</a:t>
            </a:r>
          </a:p>
          <a:p>
            <a:r>
              <a:rPr lang="es-US" b="1" dirty="0"/>
              <a:t>Funciones</a:t>
            </a:r>
            <a:r>
              <a:rPr lang="es-US" dirty="0"/>
              <a:t> Básicas: Función SI, CONTAR, MÁXIMO, MÍNIMO, PROMEDIO.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E82644-B944-4914-1FB4-BC63115A5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239" y="3304903"/>
            <a:ext cx="3398761" cy="33987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657D7B2-9BD3-2BD9-5543-04C6F0240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145" y="4012805"/>
            <a:ext cx="2570094" cy="259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03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14BEAA-E935-E69D-5030-27514A378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683216"/>
          </a:xfrm>
        </p:spPr>
        <p:txBody>
          <a:bodyPr/>
          <a:lstStyle/>
          <a:p>
            <a:r>
              <a:rPr lang="es-US" dirty="0"/>
              <a:t>                      ✭Unidad 9✭</a:t>
            </a:r>
            <a:br>
              <a:rPr lang="es-US" dirty="0"/>
            </a:br>
            <a:r>
              <a:rPr lang="es-US" dirty="0"/>
              <a:t>                        .</a:t>
            </a:r>
            <a:r>
              <a:rPr lang="es-US" sz="1800" dirty="0" err="1"/>
              <a:t>Power</a:t>
            </a:r>
            <a:r>
              <a:rPr lang="es-US" sz="1800" dirty="0"/>
              <a:t> </a:t>
            </a:r>
            <a:r>
              <a:rPr lang="es-US" sz="1800" dirty="0" err="1"/>
              <a:t>point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871649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1A00C3-512E-B63C-A3CA-314A862C3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895" y="682172"/>
            <a:ext cx="10058400" cy="1371600"/>
          </a:xfrm>
        </p:spPr>
        <p:txBody>
          <a:bodyPr/>
          <a:lstStyle/>
          <a:p>
            <a:r>
              <a:rPr lang="es-US" dirty="0" err="1"/>
              <a:t>Power</a:t>
            </a:r>
            <a:r>
              <a:rPr lang="es-US" dirty="0"/>
              <a:t> </a:t>
            </a:r>
            <a:r>
              <a:rPr lang="es-US" dirty="0" err="1"/>
              <a:t>point</a:t>
            </a:r>
            <a:endParaRPr lang="es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ACD1D8-F755-C2C3-AB8D-9558EC71A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706" y="3544748"/>
            <a:ext cx="10058400" cy="27541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US" dirty="0"/>
              <a:t>Software de presentación desarrollado por Microsoft que se utiliza para crear diapositivas multimedia para fines profesionales, educativos o personales</a:t>
            </a:r>
          </a:p>
          <a:p>
            <a:r>
              <a:rPr lang="es-US" dirty="0"/>
              <a:t>Diseño de Diapositivas: Diseño en blanco, uso de Plantillas. Agregar y eliminar diapositivas.
Insertar Contenido: Texto, autoformas, imágenes, tablas, gráficos, sonido y videos
Animación e Interacción: Agregar efectos especiales, hipervínculos y crear diapositivas animadas.</a:t>
            </a:r>
          </a:p>
          <a:p>
            <a:endParaRPr lang="es-US" dirty="0"/>
          </a:p>
          <a:p>
            <a:pPr marL="0" indent="0">
              <a:buNone/>
            </a:pPr>
            <a:r>
              <a:rPr lang="es-US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9F6B38E-B68C-1AA9-C4B5-9AC1D1491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76" y="207135"/>
            <a:ext cx="3826026" cy="31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66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E38332-C185-B902-C428-AC29104BC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911048"/>
            <a:ext cx="10058400" cy="3289904"/>
          </a:xfrm>
        </p:spPr>
        <p:txBody>
          <a:bodyPr/>
          <a:lstStyle/>
          <a:p>
            <a:r>
              <a:rPr lang="es-US" dirty="0"/>
              <a:t>                 ♡ Unidad 1♡</a:t>
            </a:r>
            <a:br>
              <a:rPr lang="es-US" dirty="0"/>
            </a:br>
            <a:r>
              <a:rPr lang="es-US" dirty="0"/>
              <a:t>                .</a:t>
            </a:r>
            <a:r>
              <a:rPr lang="es-US" sz="1800" dirty="0"/>
              <a:t>Conceptos generales. Introducción a TIC</a:t>
            </a:r>
            <a:endParaRPr lang="es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572F02F-13A2-9DA0-4ABC-FF78929C9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93" y="240693"/>
            <a:ext cx="3666538" cy="297663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7381D7E-414D-FB21-F4AB-A1F80E342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201" y="4360332"/>
            <a:ext cx="2947206" cy="221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45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EB6EF5-8BF6-5899-CE81-2A75B6E3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2030455"/>
          </a:xfrm>
        </p:spPr>
        <p:txBody>
          <a:bodyPr/>
          <a:lstStyle/>
          <a:p>
            <a:r>
              <a:rPr lang="es-US" dirty="0"/>
              <a:t>                       Gracias ♥︎♡</a:t>
            </a:r>
          </a:p>
        </p:txBody>
      </p:sp>
      <p:pic>
        <p:nvPicPr>
          <p:cNvPr id="3" name="1000110048.mp4">
            <a:hlinkClick r:id="" action="ppaction://media"/>
            <a:extLst>
              <a:ext uri="{FF2B5EF4-FFF2-40B4-BE49-F238E27FC236}">
                <a16:creationId xmlns:a16="http://schemas.microsoft.com/office/drawing/2014/main" id="{2E0DAE6E-7923-A22E-53D9-62BB920B84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253" y="292209"/>
            <a:ext cx="11685223" cy="62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C0035-FA02-05A6-26D8-999C5A941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/>
              <a:t>Componentes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0663F2-FEAE-F8C1-B66A-82927E770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6" y="3131377"/>
            <a:ext cx="10058400" cy="2938659"/>
          </a:xfrm>
        </p:spPr>
        <p:txBody>
          <a:bodyPr>
            <a:normAutofit/>
          </a:bodyPr>
          <a:lstStyle/>
          <a:p>
            <a:r>
              <a:rPr lang="es-US" b="1" dirty="0"/>
              <a:t>Computadora: </a:t>
            </a:r>
            <a:r>
              <a:rPr lang="es-US" dirty="0"/>
              <a:t>capaz de procesar Datos</a:t>
            </a:r>
          </a:p>
          <a:p>
            <a:r>
              <a:rPr lang="es-US" b="1" dirty="0"/>
              <a:t>Datos</a:t>
            </a:r>
            <a:r>
              <a:rPr lang="es-US" dirty="0"/>
              <a:t>: hechos o detalles no procesados: multimedia, booleanos, enteros y numéricos. </a:t>
            </a:r>
          </a:p>
          <a:p>
            <a:r>
              <a:rPr lang="es-US" b="1" dirty="0"/>
              <a:t>Herramienta de procedimiento: </a:t>
            </a:r>
          </a:p>
          <a:p>
            <a:r>
              <a:rPr lang="es-US" b="1" dirty="0"/>
              <a:t>Software: </a:t>
            </a:r>
            <a:r>
              <a:rPr lang="es-US" dirty="0"/>
              <a:t>conjunto de programas, software de aplicación, de sistema Y</a:t>
            </a:r>
            <a:r>
              <a:rPr lang="es-US" b="1" dirty="0"/>
              <a:t> </a:t>
            </a:r>
            <a:r>
              <a:rPr lang="es-US" dirty="0"/>
              <a:t>programación. </a:t>
            </a:r>
          </a:p>
          <a:p>
            <a:r>
              <a:rPr lang="es-US" b="1" dirty="0"/>
              <a:t>Hardware: </a:t>
            </a:r>
            <a:r>
              <a:rPr lang="es-US" dirty="0"/>
              <a:t>Componentes de Una computadora, CPU, unidad de control. </a:t>
            </a:r>
          </a:p>
          <a:p>
            <a:r>
              <a:rPr lang="es-US" b="1" dirty="0"/>
              <a:t>Memoria</a:t>
            </a:r>
            <a:r>
              <a:rPr lang="es-US" dirty="0"/>
              <a:t>: memoria caché, Memoria RAM y ROM. </a:t>
            </a:r>
          </a:p>
          <a:p>
            <a:pPr marL="0" indent="0">
              <a:buNone/>
            </a:pPr>
            <a:r>
              <a:rPr lang="es-US" b="1" dirty="0"/>
              <a:t>Periféricos</a:t>
            </a:r>
            <a:r>
              <a:rPr lang="es-US" dirty="0"/>
              <a:t>: Dispositivos de entrada, salida y mixtos. Medios de almacenamiento.</a:t>
            </a:r>
            <a:endParaRPr lang="es-US" b="1" dirty="0"/>
          </a:p>
          <a:p>
            <a:endParaRPr lang="es-US" b="1" dirty="0"/>
          </a:p>
          <a:p>
            <a:endParaRPr lang="es-U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1704E71-16B6-FDBA-72C7-864DF88EB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65" y="446255"/>
            <a:ext cx="3519713" cy="25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89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B41A76-5311-A632-C690-3F70056D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175216"/>
          </a:xfrm>
        </p:spPr>
        <p:txBody>
          <a:bodyPr/>
          <a:lstStyle/>
          <a:p>
            <a:r>
              <a:rPr lang="es-US" dirty="0"/>
              <a:t>                  ★Unidad 2 ☆             </a:t>
            </a:r>
            <a:br>
              <a:rPr lang="es-US" dirty="0"/>
            </a:br>
            <a:r>
              <a:rPr lang="es-US" dirty="0"/>
              <a:t>                      .</a:t>
            </a:r>
            <a:r>
              <a:rPr lang="es-US" sz="1800" dirty="0"/>
              <a:t>Redes</a:t>
            </a:r>
            <a:r>
              <a:rPr lang="es-US" dirty="0"/>
              <a:t> </a:t>
            </a:r>
            <a:r>
              <a:rPr lang="es-US" sz="1800" dirty="0"/>
              <a:t>de</a:t>
            </a:r>
            <a:r>
              <a:rPr lang="es-US" dirty="0"/>
              <a:t> </a:t>
            </a:r>
            <a:r>
              <a:rPr lang="es-US" sz="1800" dirty="0"/>
              <a:t>internet</a:t>
            </a:r>
          </a:p>
        </p:txBody>
      </p:sp>
    </p:spTree>
    <p:extLst>
      <p:ext uri="{BB962C8B-B14F-4D97-AF65-F5344CB8AC3E}">
        <p14:creationId xmlns:p14="http://schemas.microsoft.com/office/powerpoint/2010/main" val="74834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430D66-30DE-C8C5-DC3D-581FC975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82" y="383569"/>
            <a:ext cx="10058400" cy="1371600"/>
          </a:xfrm>
        </p:spPr>
        <p:txBody>
          <a:bodyPr/>
          <a:lstStyle/>
          <a:p>
            <a:r>
              <a:rPr lang="es-US" dirty="0"/>
              <a:t>✰Redes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60FDE9-1B8B-F3CB-7D1E-E6ADA20CA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659" y="1983312"/>
            <a:ext cx="10058400" cy="3347663"/>
          </a:xfrm>
        </p:spPr>
        <p:txBody>
          <a:bodyPr>
            <a:normAutofit lnSpcReduction="10000"/>
          </a:bodyPr>
          <a:lstStyle/>
          <a:p>
            <a:r>
              <a:rPr lang="es-US" dirty="0"/>
              <a:t>Conjunto de dispositivos interconectados</a:t>
            </a:r>
          </a:p>
          <a:p>
            <a:r>
              <a:rPr lang="es-US" b="1" dirty="0"/>
              <a:t>LAN</a:t>
            </a:r>
            <a:r>
              <a:rPr lang="es-US" dirty="0"/>
              <a:t>: área local</a:t>
            </a:r>
          </a:p>
          <a:p>
            <a:r>
              <a:rPr lang="es-US" b="1" dirty="0"/>
              <a:t>WAN</a:t>
            </a:r>
            <a:r>
              <a:rPr lang="es-US" dirty="0"/>
              <a:t>: área amplia</a:t>
            </a:r>
          </a:p>
          <a:p>
            <a:r>
              <a:rPr lang="es-US" b="1" dirty="0"/>
              <a:t>Pan</a:t>
            </a:r>
            <a:r>
              <a:rPr lang="es-US" dirty="0"/>
              <a:t>: área Personal</a:t>
            </a:r>
          </a:p>
          <a:p>
            <a:r>
              <a:rPr lang="es-US" b="1" dirty="0" err="1"/>
              <a:t>Man</a:t>
            </a:r>
            <a:r>
              <a:rPr lang="es-US" dirty="0"/>
              <a:t>: área metropolitana</a:t>
            </a:r>
          </a:p>
          <a:p>
            <a:r>
              <a:rPr lang="es-US" b="1" dirty="0"/>
              <a:t>Topología</a:t>
            </a:r>
            <a:r>
              <a:rPr lang="es-US" dirty="0"/>
              <a:t>: anillo, estrella, bus, etc. </a:t>
            </a:r>
          </a:p>
          <a:p>
            <a:r>
              <a:rPr lang="es-US" b="1" dirty="0"/>
              <a:t>Medio físico: </a:t>
            </a:r>
            <a:r>
              <a:rPr lang="es-US" dirty="0"/>
              <a:t>cables, </a:t>
            </a:r>
            <a:r>
              <a:rPr lang="es-US" dirty="0" err="1"/>
              <a:t>wifi</a:t>
            </a:r>
            <a:r>
              <a:rPr lang="es-US" dirty="0"/>
              <a:t>, etc. </a:t>
            </a:r>
          </a:p>
          <a:p>
            <a:r>
              <a:rPr lang="es-US" b="1" dirty="0"/>
              <a:t>Internet</a:t>
            </a:r>
            <a:r>
              <a:rPr lang="es-US" dirty="0"/>
              <a:t>: red de computadoras interconectadas. </a:t>
            </a:r>
          </a:p>
          <a:p>
            <a:r>
              <a:rPr lang="es-US" b="1" dirty="0"/>
              <a:t>Servicio de internet</a:t>
            </a:r>
            <a:r>
              <a:rPr lang="es-US" dirty="0"/>
              <a:t>: </a:t>
            </a:r>
            <a:r>
              <a:rPr lang="es-US" dirty="0" err="1"/>
              <a:t>gmail</a:t>
            </a:r>
            <a:r>
              <a:rPr lang="es-US" dirty="0"/>
              <a:t>, chat, video conferencias, etc. </a:t>
            </a:r>
            <a:endParaRPr lang="es-U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899C90-CF4E-A276-7AFC-A49BBE509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11" y="2155975"/>
            <a:ext cx="3810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6A9E51-1A08-30F8-DE78-927A11435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5465501"/>
          </a:xfrm>
        </p:spPr>
        <p:txBody>
          <a:bodyPr/>
          <a:lstStyle/>
          <a:p>
            <a:r>
              <a:rPr lang="es-US" dirty="0"/>
              <a:t>                 ✸Unidad 3✷</a:t>
            </a:r>
            <a:br>
              <a:rPr lang="es-US" dirty="0"/>
            </a:br>
            <a:r>
              <a:rPr lang="es-US" dirty="0"/>
              <a:t>                 .</a:t>
            </a:r>
            <a:r>
              <a:rPr lang="es-US" sz="1800" dirty="0"/>
              <a:t>Sistema operativos: Windows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572023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99CAC-EFA1-F931-AA3D-15145BA09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187125"/>
            <a:ext cx="10058400" cy="1371600"/>
          </a:xfrm>
        </p:spPr>
        <p:txBody>
          <a:bodyPr/>
          <a:lstStyle/>
          <a:p>
            <a:r>
              <a:rPr lang="es-US" dirty="0"/>
              <a:t>✧Sistema operativo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84C1B2-6435-30DB-6866-EF14FA1AC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91" y="3385074"/>
            <a:ext cx="10058400" cy="2917466"/>
          </a:xfrm>
        </p:spPr>
        <p:txBody>
          <a:bodyPr/>
          <a:lstStyle/>
          <a:p>
            <a:pPr marL="0" indent="0">
              <a:buNone/>
            </a:pPr>
            <a:r>
              <a:rPr lang="es-US" dirty="0"/>
              <a:t>
</a:t>
            </a:r>
            <a:r>
              <a:rPr lang="es-US" b="1" dirty="0"/>
              <a:t>Windows</a:t>
            </a:r>
            <a:r>
              <a:rPr lang="es-US" dirty="0"/>
              <a:t>: Historia, Escritorio y sus elementos. Accesos directos y Ventanas.
</a:t>
            </a:r>
            <a:r>
              <a:rPr lang="es-US" b="1" dirty="0"/>
              <a:t>Menú Inicio:</a:t>
            </a:r>
            <a:r>
              <a:rPr lang="es-US" dirty="0"/>
              <a:t> Elementos que lo componen y personalización.
</a:t>
            </a:r>
            <a:r>
              <a:rPr lang="es-US" b="1" dirty="0"/>
              <a:t>Explorador</a:t>
            </a:r>
            <a:r>
              <a:rPr lang="es-US" dirty="0"/>
              <a:t> </a:t>
            </a:r>
            <a:r>
              <a:rPr lang="es-US" b="1" dirty="0"/>
              <a:t>de</a:t>
            </a:r>
            <a:r>
              <a:rPr lang="es-US" dirty="0"/>
              <a:t> </a:t>
            </a:r>
            <a:r>
              <a:rPr lang="es-US" b="1" dirty="0"/>
              <a:t>Windows</a:t>
            </a:r>
            <a:r>
              <a:rPr lang="es-US" dirty="0"/>
              <a:t>: Manipulación de archivos, creación de carpetas y formato de discos.
</a:t>
            </a:r>
            <a:r>
              <a:rPr lang="es-US" b="1" dirty="0"/>
              <a:t>Herramientas</a:t>
            </a:r>
            <a:r>
              <a:rPr lang="es-US" dirty="0"/>
              <a:t> </a:t>
            </a:r>
            <a:r>
              <a:rPr lang="es-US" b="1" dirty="0"/>
              <a:t>del</a:t>
            </a:r>
            <a:r>
              <a:rPr lang="es-US" dirty="0"/>
              <a:t> </a:t>
            </a:r>
            <a:r>
              <a:rPr lang="es-US" b="1" dirty="0"/>
              <a:t>Sistema</a:t>
            </a:r>
            <a:r>
              <a:rPr lang="es-US" dirty="0"/>
              <a:t>: Accesorios y funciones más importantes del sistema operativo.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ED4A871-0CFC-BF37-8A0D-6CC89C7B3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906" y="642594"/>
            <a:ext cx="3019294" cy="246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3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1079F5-1B67-B7FB-D81B-4B667887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259882"/>
          </a:xfrm>
        </p:spPr>
        <p:txBody>
          <a:bodyPr/>
          <a:lstStyle/>
          <a:p>
            <a:r>
              <a:rPr lang="es-US" dirty="0"/>
              <a:t>                 </a:t>
            </a:r>
            <a:br>
              <a:rPr lang="es-US" dirty="0"/>
            </a:br>
            <a:br>
              <a:rPr lang="es-US" dirty="0"/>
            </a:br>
            <a:r>
              <a:rPr lang="es-US"/>
              <a:t>                  ❀</a:t>
            </a:r>
            <a:r>
              <a:rPr lang="es-US" dirty="0"/>
              <a:t>Unidad 4❀:</a:t>
            </a:r>
            <a:br>
              <a:rPr lang="es-US" dirty="0"/>
            </a:br>
            <a:r>
              <a:rPr lang="es-US" dirty="0"/>
              <a:t>                         .</a:t>
            </a:r>
            <a:r>
              <a:rPr lang="es-US" sz="1800" dirty="0"/>
              <a:t>Blogs</a:t>
            </a:r>
            <a:br>
              <a:rPr lang="es-US" dirty="0"/>
            </a:b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100937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57B9B-42EB-6F2A-B38E-9DA71CBBF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467" y="873572"/>
            <a:ext cx="10058400" cy="1371600"/>
          </a:xfrm>
        </p:spPr>
        <p:txBody>
          <a:bodyPr/>
          <a:lstStyle/>
          <a:p>
            <a:r>
              <a:rPr lang="es-US" dirty="0"/>
              <a:t>Blog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B0A596-4249-B729-529F-F18485E57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8457" y="3312644"/>
            <a:ext cx="10058400" cy="3931920"/>
          </a:xfrm>
        </p:spPr>
        <p:txBody>
          <a:bodyPr>
            <a:normAutofit/>
          </a:bodyPr>
          <a:lstStyle/>
          <a:p>
            <a:r>
              <a:rPr lang="es-US" dirty="0"/>
              <a:t>sitio web que publica contenido, como artículos o entradas, de forma periódica y organizada de manera cronológica inversa. </a:t>
            </a:r>
          </a:p>
          <a:p>
            <a:r>
              <a:rPr lang="es-US" dirty="0"/>
              <a:t>Plataformas de Blogging: principales plataformas  </a:t>
            </a:r>
            <a:r>
              <a:rPr lang="es-US" dirty="0" err="1"/>
              <a:t>Blogger</a:t>
            </a:r>
            <a:r>
              <a:rPr lang="es-US" dirty="0"/>
              <a:t> y WordPress.com.
Creación y Diseño: Elección de temática, nombre y diseño. Estructura de una entrada y elementos multimedia.
Aspectos Éticos y de Seguridad: Privacidad, protección de datos y responsabilidad sobre el contenido.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98B893-9372-16BF-F85C-72BFF157C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5" y="241904"/>
            <a:ext cx="2697238" cy="263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576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20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Savon</vt:lpstr>
      <vt:lpstr>Trabajo final de  Tic</vt:lpstr>
      <vt:lpstr>                 ♡ Unidad 1♡                 .Conceptos generales. Introducción a TIC</vt:lpstr>
      <vt:lpstr>Componentes</vt:lpstr>
      <vt:lpstr>                  ★Unidad 2 ☆                                    .Redes de internet</vt:lpstr>
      <vt:lpstr>✰Redes</vt:lpstr>
      <vt:lpstr>                 ✸Unidad 3✷                  .Sistema operativos: Windows</vt:lpstr>
      <vt:lpstr>✧Sistema operativo</vt:lpstr>
      <vt:lpstr>                                     ❀Unidad 4❀:                          .Blogs </vt:lpstr>
      <vt:lpstr>Blog</vt:lpstr>
      <vt:lpstr>                   ☆unidad 5 ★                       .ciber seguridad</vt:lpstr>
      <vt:lpstr>Presentación de PowerPoint</vt:lpstr>
      <vt:lpstr>                   ✵Unidad 6✵                         .Cmaptools</vt:lpstr>
      <vt:lpstr>Cmap tools</vt:lpstr>
      <vt:lpstr>                 𖤐unidad 7𖤐                   .Procesador de texto:word</vt:lpstr>
      <vt:lpstr>Presentación de PowerPoint</vt:lpstr>
      <vt:lpstr>                  ✰Unidad 8✰                         .Excel</vt:lpstr>
      <vt:lpstr>Excel</vt:lpstr>
      <vt:lpstr>                      ✭Unidad 9✭                         .Power point</vt:lpstr>
      <vt:lpstr>Power point</vt:lpstr>
      <vt:lpstr>                       Gracias ♥︎♡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Trabajo final de  Tic</dc:title>
  <dc:creator>vegamikeyla78@gmail.com</dc:creator>
  <cp:lastModifiedBy>vegamikeyla78@gmail.com</cp:lastModifiedBy>
  <cp:revision>18</cp:revision>
  <dcterms:created xsi:type="dcterms:W3CDTF">2025-11-17T00:15:30Z</dcterms:created>
  <dcterms:modified xsi:type="dcterms:W3CDTF">2025-11-17T17:50:14Z</dcterms:modified>
</cp:coreProperties>
</file>