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73" r:id="rId15"/>
    <p:sldId id="279" r:id="rId16"/>
    <p:sldId id="268" r:id="rId17"/>
    <p:sldId id="274" r:id="rId18"/>
    <p:sldId id="269" r:id="rId19"/>
    <p:sldId id="275" r:id="rId20"/>
    <p:sldId id="270" r:id="rId21"/>
    <p:sldId id="276" r:id="rId22"/>
    <p:sldId id="271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B9DE52C-9581-45C6-B41F-426ACCE1B9F2}">
          <p14:sldIdLst>
            <p14:sldId id="256"/>
            <p14:sldId id="257"/>
            <p14:sldId id="259"/>
          </p14:sldIdLst>
        </p14:section>
        <p14:section name="Sección sin título" id="{1F9F7BBD-A611-4CEA-B1B8-E3BD2C367B46}">
          <p14:sldIdLst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72"/>
            <p14:sldId id="267"/>
            <p14:sldId id="273"/>
            <p14:sldId id="279"/>
            <p14:sldId id="268"/>
            <p14:sldId id="274"/>
            <p14:sldId id="269"/>
            <p14:sldId id="275"/>
            <p14:sldId id="270"/>
            <p14:sldId id="276"/>
            <p14:sldId id="271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ameindy.com/blog/8762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XJZBtZGfCm0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ger.com/profile/0617973863123393048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youtube.com/watch?v=oF5j342uTYg&amp;utm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yYML8GnWAc&amp;utm" TargetMode="External"/><Relationship Id="rId2" Type="http://schemas.openxmlformats.org/officeDocument/2006/relationships/hyperlink" Target="https://www.youtube.com/watch?v=3GBmpqhQI8s&amp;utm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1Z0BtTGSjuA&amp;utm" TargetMode="External"/><Relationship Id="rId4" Type="http://schemas.openxmlformats.org/officeDocument/2006/relationships/hyperlink" Target="https://www.youtube.com/watch?v=rcZOi75iWEk&amp;u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.ar/recursos/70314/cmap-tools?utm" TargetMode="External"/><Relationship Id="rId2" Type="http://schemas.openxmlformats.org/officeDocument/2006/relationships/hyperlink" Target="https://www.youtube.com/watch?v=UiYjwoW9IjU&amp;utm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descargas.intef.es/cedec/proyectoedia/guias/contenidos/guiasoftwarelibre/creacin_de_contenidos.html" TargetMode="Externa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9Z9lPXsFbBU&amp;utm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ourses.lumenlearning.com/wm-computerapplicationsmgrs/chapter/find-and-replace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courses.lumenlearning.com/suny-wm-compapp/chapter/creating-and-saving-a-fil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LsTzYBFb8I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hyperlink" Target="https://www.aulaclic.es/excel2007/?utm" TargetMode="External"/><Relationship Id="rId7" Type="http://schemas.openxmlformats.org/officeDocument/2006/relationships/hyperlink" Target="https://maken.wikiwijs.nl/158480/Office_365_Excel__Les_1" TargetMode="External"/><Relationship Id="rId2" Type="http://schemas.openxmlformats.org/officeDocument/2006/relationships/hyperlink" Target="https://www.youtube.com/watch?v=GD46eP0dFq8&amp;utm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hyperlink" Target="https://courses.lumenlearning.com/wm-compapp/chapter/creating-a-new-workbook/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openoregon.pressbooks.pub/beginningexcel19/chapter/1-2-entering-editing-and-managing-data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nual.ar/microsoft/powerpoint-2007/manual?utm" TargetMode="External"/><Relationship Id="rId7" Type="http://schemas.openxmlformats.org/officeDocument/2006/relationships/hyperlink" Target="https://mlpp.pressbooks.pub/businesscomputers2019/chapter/powerpoint-chapter-1/" TargetMode="External"/><Relationship Id="rId2" Type="http://schemas.openxmlformats.org/officeDocument/2006/relationships/hyperlink" Target="https://www.aulaclic.es/power2007/?utm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hyperlink" Target="https://freepngimg.com/png/27184-ms-powerpoint-photo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pu-processor-macro-pen-pin-564778/" TargetMode="External"/><Relationship Id="rId7" Type="http://schemas.openxmlformats.org/officeDocument/2006/relationships/hyperlink" Target="https://www.ticarte.com/contenido/tecnologias-de-la-memoria-ram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hyperlink" Target="https://lamanchuelasistemasmicroinformaticos.blogspot.com/2019/03/" TargetMode="Externa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hyperlink" Target="https://pixabay.com/pt/navegadores-internet-design-web-1265309/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D9A6CE-F8E3-34BD-CDB3-A0B5B3BF5C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TECNOLOGIA DE LA INFORMACIÓN Y COMUNICACIÓN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7CF802-F1B6-B897-A7F4-991A35DEA2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/>
              <a:t>Abril Gramajo</a:t>
            </a:r>
          </a:p>
        </p:txBody>
      </p:sp>
      <p:pic>
        <p:nvPicPr>
          <p:cNvPr id="4" name="Black Eyed Peas - Rock That Body (Official Music) 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018" y="547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0DC74-8E5E-1684-22AC-9578B966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20" y="301014"/>
            <a:ext cx="7729728" cy="790367"/>
          </a:xfrm>
        </p:spPr>
        <p:txBody>
          <a:bodyPr/>
          <a:lstStyle/>
          <a:p>
            <a:r>
              <a:rPr lang="es-AR" dirty="0"/>
              <a:t>SISTEMAS OPERATIVOS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840679-F74B-9643-F2DC-914E23E64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516" y="1701987"/>
            <a:ext cx="5366986" cy="3454026"/>
          </a:xfrm>
        </p:spPr>
        <p:txBody>
          <a:bodyPr>
            <a:noAutofit/>
          </a:bodyPr>
          <a:lstStyle/>
          <a:p>
            <a:r>
              <a:rPr lang="es-AR" sz="1600" dirty="0"/>
              <a:t>El sistema operativo Windows 10 es una versión moderna de Microsoft que facilita el uso de la computadora mediante su escritorio, compuesto por iconos, barra de tareas y accesos directos. Los programas se muestran en ventanas, que incluyen barra de título y botones de control. El Menú Inicio reúne aplicaciones, configuraciones y herramientas esenciales del sistema, permitiendo un acceso rápido a todo lo necesario.</a:t>
            </a:r>
          </a:p>
          <a:p>
            <a:endParaRPr lang="es-AR" sz="1600" dirty="0"/>
          </a:p>
          <a:p>
            <a:r>
              <a:rPr lang="es-AR" sz="1600" dirty="0"/>
              <a:t>El Explorador de Windows permite organizar archivos y carpetas, así como crear, mover o eliminar información. También incluye funciones como ver propiedades y cambiar la forma de visualizar los contenidos. Además, Windows ofrece herramientas como el formateo de discos, accesorios básicos (calculadora, bloc de notas) y utilidades del sistema para mejorar el rendimiento y mantener la computadora en buen estado.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4916CEC-582F-C84B-AB95-1C2CE92457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86371" y="1497560"/>
            <a:ext cx="5091113" cy="3535495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1B8C0A-EC80-57AA-3D82-676339441473}"/>
              </a:ext>
            </a:extLst>
          </p:cNvPr>
          <p:cNvSpPr txBox="1"/>
          <p:nvPr/>
        </p:nvSpPr>
        <p:spPr>
          <a:xfrm>
            <a:off x="7016545" y="5360440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dirty="0">
                <a:solidFill>
                  <a:srgbClr val="00B0F0"/>
                </a:solidFill>
                <a:hlinkClick r:id="rId4"/>
              </a:rPr>
              <a:t>https://youtu.be/XJZBtZGfCm0</a:t>
            </a:r>
            <a:endParaRPr lang="es-AR" sz="2400" dirty="0">
              <a:solidFill>
                <a:srgbClr val="00B0F0"/>
              </a:solidFill>
            </a:endParaRPr>
          </a:p>
          <a:p>
            <a:endParaRPr lang="es-AR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61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4D49C-D2FF-EBCF-D43E-E21DFC934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Unidad 4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564F60-5608-E983-2EEF-DC7BA9163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1591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821179-2199-6CAD-2147-7D1933BB9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0030" y="1570173"/>
            <a:ext cx="4419157" cy="3709750"/>
          </a:xfrm>
        </p:spPr>
        <p:txBody>
          <a:bodyPr>
            <a:noAutofit/>
          </a:bodyPr>
          <a:lstStyle/>
          <a:p>
            <a:r>
              <a:rPr lang="es-AR" dirty="0"/>
              <a:t>es una plataforma gratuita de blogging de Google que permite crear un blog de forma sencilla, gestionar entradas en orden cronológico, personalizar el diseño y vincular un dominio propio si se desea. </a:t>
            </a:r>
          </a:p>
          <a:p>
            <a:r>
              <a:rPr lang="es-AR" dirty="0"/>
              <a:t>Entre sus ventajas están la facilidad de uso, que está lista para usar con solo cuenta de Google, y la gratuidad. </a:t>
            </a:r>
          </a:p>
          <a:p>
            <a:r>
              <a:rPr lang="es-AR" dirty="0"/>
              <a:t>Como aspecto limitado, se menciona que es menos flexible que otras plataformas más robustas en cuanto a diseño o funciones avanzadas. 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0097D28-D48F-1294-D158-9AF878017AA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15200" y="782406"/>
            <a:ext cx="3709749" cy="3709749"/>
          </a:xfr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ED2AA6-E3C3-5E0F-D000-0965BC410A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986" y="4927880"/>
            <a:ext cx="4826213" cy="704087"/>
          </a:xfrm>
        </p:spPr>
        <p:txBody>
          <a:bodyPr>
            <a:normAutofit/>
          </a:bodyPr>
          <a:lstStyle/>
          <a:p>
            <a:r>
              <a:rPr lang="es-AR" dirty="0">
                <a:hlinkClick r:id="rId4"/>
              </a:rPr>
              <a:t>https://www.youtube.com/watch?v=oF5j342uTYg&amp;utm</a:t>
            </a:r>
            <a:endParaRPr lang="es-AR" dirty="0"/>
          </a:p>
          <a:p>
            <a:endParaRPr lang="es-AR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83AE74F-61EE-47BD-EA93-94168CF0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175" y="242021"/>
            <a:ext cx="3152025" cy="704087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blogger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76913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EECCFB-CA99-CEDB-ED28-560B1C03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Unidad 5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3D73EC-50E4-A97E-3547-CB70DDE24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61990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D2C2C-9E5A-FCBA-07D2-940121CF5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501" y="224369"/>
            <a:ext cx="4107181" cy="893605"/>
          </a:xfrm>
        </p:spPr>
        <p:txBody>
          <a:bodyPr/>
          <a:lstStyle/>
          <a:p>
            <a:r>
              <a:rPr lang="es-AR" dirty="0"/>
              <a:t>CIBERACOSO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705C96-539C-CCD9-307F-2978AF31C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287" y="1369683"/>
            <a:ext cx="7189886" cy="2059317"/>
          </a:xfrm>
        </p:spPr>
        <p:txBody>
          <a:bodyPr>
            <a:normAutofit/>
          </a:bodyPr>
          <a:lstStyle/>
          <a:p>
            <a:r>
              <a:rPr lang="es-AR" dirty="0"/>
              <a:t>Phishing: Es un tipo de ataque electrónico en el que un delincuente envía correos electrónicos, mensajes o crea sitios web falsos que aparentan ser de una fuente confiable para engañar a la víctima y hacerla revelar datos sensibles (como contraseñas, información bancaria). </a:t>
            </a:r>
          </a:p>
          <a:p>
            <a:endParaRPr lang="es-AR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956CF4-BF98-D572-1748-C517B02E6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6173" y="1369683"/>
            <a:ext cx="4270247" cy="3101982"/>
          </a:xfrm>
        </p:spPr>
        <p:txBody>
          <a:bodyPr>
            <a:normAutofit/>
          </a:bodyPr>
          <a:lstStyle/>
          <a:p>
            <a:r>
              <a:rPr lang="es-AR" dirty="0">
                <a:hlinkClick r:id="rId2"/>
              </a:rPr>
              <a:t>https://www.youtube.com/watch?v=3GBmpqhQI8s&amp;utm</a:t>
            </a:r>
            <a:endParaRPr lang="es-AR" dirty="0"/>
          </a:p>
          <a:p>
            <a:endParaRPr lang="es-AR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AA1743-239E-3EB4-E8E6-4CF0A46F7E4D}"/>
              </a:ext>
            </a:extLst>
          </p:cNvPr>
          <p:cNvSpPr txBox="1"/>
          <p:nvPr/>
        </p:nvSpPr>
        <p:spPr>
          <a:xfrm>
            <a:off x="586272" y="2787835"/>
            <a:ext cx="7040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/>
              <a:t>Ciberacoso / Ciber-</a:t>
            </a:r>
            <a:r>
              <a:rPr lang="es-AR" dirty="0" err="1"/>
              <a:t>bullying</a:t>
            </a:r>
            <a:r>
              <a:rPr lang="es-AR" dirty="0"/>
              <a:t>: Utilizar dispositivos digitales (teléfonos, redes sociales, juegos online, mensajes) para enviar, publicar o compartir contenido negativo, dañino, falso o cruel sobre otra persona.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1E451B0-A1EB-D5D7-8D91-B0DD738B4458}"/>
              </a:ext>
            </a:extLst>
          </p:cNvPr>
          <p:cNvSpPr txBox="1"/>
          <p:nvPr/>
        </p:nvSpPr>
        <p:spPr>
          <a:xfrm>
            <a:off x="7856492" y="2880583"/>
            <a:ext cx="3764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https://www.youtube.com/watch?v=TyYML8GnWAc&amp;utm</a:t>
            </a:r>
            <a:endParaRPr lang="es-AR" dirty="0"/>
          </a:p>
          <a:p>
            <a:endParaRPr lang="es-AR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950EC57-18E8-35ED-1D5D-463B030CDA42}"/>
              </a:ext>
            </a:extLst>
          </p:cNvPr>
          <p:cNvSpPr txBox="1"/>
          <p:nvPr/>
        </p:nvSpPr>
        <p:spPr>
          <a:xfrm>
            <a:off x="570983" y="3852247"/>
            <a:ext cx="70406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/>
              <a:t>Grooming: Es cuando una persona (a menudo un adulto) desarrolla una relación de confianza con un menor (o persona vulnerable) a través de internet u otros medios para manipularlo, explotarlo sexualmente o cometer otros abusos.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65203C-62DD-C7F3-5A41-2510756EB484}"/>
              </a:ext>
            </a:extLst>
          </p:cNvPr>
          <p:cNvSpPr txBox="1"/>
          <p:nvPr/>
        </p:nvSpPr>
        <p:spPr>
          <a:xfrm>
            <a:off x="7856492" y="3993329"/>
            <a:ext cx="40745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hlinkClick r:id="rId4"/>
              </a:rPr>
              <a:t>https://www.youtube.com/watch?v=rcZOi75iWEk&amp;utm</a:t>
            </a:r>
            <a:endParaRPr lang="es-AR" dirty="0"/>
          </a:p>
          <a:p>
            <a:endParaRPr lang="es-AR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4277C0C-98A1-0ABD-C924-3796973C4629}"/>
              </a:ext>
            </a:extLst>
          </p:cNvPr>
          <p:cNvSpPr txBox="1"/>
          <p:nvPr/>
        </p:nvSpPr>
        <p:spPr>
          <a:xfrm>
            <a:off x="586272" y="5193658"/>
            <a:ext cx="72702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/>
              <a:t>Sexting. Enviar, recibir o reenviar mensajes, fotos o vídeos de contenido sexual explícito o sugerente a través de teléfonos móviles, apps o internet. Puede implicar nudismo o contenido íntimo, y aunque algunas veces es consensuado, también puede ser usado para presión, chantaje o explotación.  </a:t>
            </a:r>
          </a:p>
          <a:p>
            <a:endParaRPr lang="es-AR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C7DD12C-3995-6EDB-C96F-8E4F1C02D37B}"/>
              </a:ext>
            </a:extLst>
          </p:cNvPr>
          <p:cNvSpPr txBox="1"/>
          <p:nvPr/>
        </p:nvSpPr>
        <p:spPr>
          <a:xfrm>
            <a:off x="7856492" y="5193658"/>
            <a:ext cx="4049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hlinkClick r:id="rId5"/>
              </a:rPr>
              <a:t>https://www.youtube.com/watch?v=1Z0BtTGSjuA&amp;utm</a:t>
            </a:r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09474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paña contra el acoso escolar #StopSilenc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385" y="339921"/>
            <a:ext cx="10847860" cy="61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2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3857D-5693-B444-2996-CDAF6B2F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Unidad 6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6F7F52-7A66-14DE-A515-8ECBA7AAF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713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D6971-62C6-F6F7-4BA3-D8E0BC65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3" y="695247"/>
            <a:ext cx="4486656" cy="1141497"/>
          </a:xfrm>
        </p:spPr>
        <p:txBody>
          <a:bodyPr/>
          <a:lstStyle/>
          <a:p>
            <a:r>
              <a:rPr lang="es-AR" dirty="0"/>
              <a:t>Cmap Tools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B966F9-02BB-D84D-3764-94DEFCF9E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23" y="1483098"/>
            <a:ext cx="4815840" cy="5248656"/>
          </a:xfrm>
        </p:spPr>
        <p:txBody>
          <a:bodyPr/>
          <a:lstStyle/>
          <a:p>
            <a:r>
              <a:rPr lang="es-AR" dirty="0"/>
              <a:t>Cmap Tools es un software gratuito desarrollado por el IHMC para crear mapas conceptuales de forma visual y colaborativa.</a:t>
            </a:r>
          </a:p>
          <a:p>
            <a:r>
              <a:rPr lang="es-AR" dirty="0"/>
              <a:t>. Al descargar e instalar el programa, puedes abrir y agregar conceptos con doble clic, unirlos mediante líneas de enlace, y darles formato (color, fuente, grosor). </a:t>
            </a:r>
          </a:p>
          <a:p>
            <a:r>
              <a:rPr lang="es-AR" dirty="0"/>
              <a:t>Además, permite insertar recursos como imágenes, links o videos para enriquecer los nodos del mapa.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A3FB5F7-3108-AF56-3C28-F907B1C4D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7823" y="2331982"/>
            <a:ext cx="4340353" cy="2194036"/>
          </a:xfrm>
        </p:spPr>
        <p:txBody>
          <a:bodyPr/>
          <a:lstStyle/>
          <a:p>
            <a:r>
              <a:rPr lang="es-AR" dirty="0">
                <a:hlinkClick r:id="rId2"/>
              </a:rPr>
              <a:t>https://www.youtube.com/watch?v=UiYjwoW9IjU&amp;utm</a:t>
            </a:r>
            <a:endParaRPr lang="es-AR" dirty="0"/>
          </a:p>
          <a:p>
            <a:r>
              <a:rPr lang="es-AR" dirty="0">
                <a:hlinkClick r:id="rId3"/>
              </a:rPr>
              <a:t>https://www.educ.ar/recursos/70314/cmap-tools?utm</a:t>
            </a:r>
            <a:endParaRPr lang="es-AR" dirty="0"/>
          </a:p>
          <a:p>
            <a:endParaRPr lang="es-A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29D5CE-3E39-058B-52C2-88D6A4A6A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4632" y="3546313"/>
            <a:ext cx="5019688" cy="26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92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9C15C-AC27-F5D5-35C4-58ECFCFA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Unidad 7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D4947B-37C6-B7F6-8E01-4355335B3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993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56003-015D-DA79-61A1-3F9C4983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543297"/>
            <a:ext cx="4486656" cy="1141497"/>
          </a:xfrm>
        </p:spPr>
        <p:txBody>
          <a:bodyPr>
            <a:normAutofit fontScale="90000"/>
          </a:bodyPr>
          <a:lstStyle/>
          <a:p>
            <a:r>
              <a:rPr lang="es-AR" dirty="0"/>
              <a:t> Procesador de Textos — Word 2007</a:t>
            </a:r>
            <a:br>
              <a:rPr lang="es-AR" dirty="0"/>
            </a:b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03C735-F8F6-AF4F-432C-D6995EC69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Word 2007 es un procesador de textos clásico que permite redactar, editar y formatear documentos con facilidad. Su interfaz incluye varias ventanas de trabajo y barras (como la Barra Estándar) con menús desplegables: “Archivo” para guardar o abrir documentos; “Edición” para modificar textos y párrafos; “Ver” para controlar la visualización del documento; “Insertar” para agregar objetos como imágenes o tablas; “Formato” para cambiar la fuente, el color o el fondo; “Herramientas” para corrección ortográfica y autocorrección; y “Tablas” para insertar, dibujar o indexar tablas.</a:t>
            </a:r>
          </a:p>
          <a:p>
            <a:r>
              <a:rPr lang="es-AR" dirty="0"/>
              <a:t> Esta estructura hace que sea muy versátil para trabajos académicos, laborales o personales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402DDA-A460-C7C8-A4A7-69BCCD664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2331982"/>
            <a:ext cx="3794760" cy="2194036"/>
          </a:xfrm>
        </p:spPr>
        <p:txBody>
          <a:bodyPr/>
          <a:lstStyle/>
          <a:p>
            <a:r>
              <a:rPr lang="es-AR" dirty="0">
                <a:hlinkClick r:id="rId2"/>
              </a:rPr>
              <a:t>https://www.youtube.com/watch?v=9Z9lPXsFbBU&amp;utm</a:t>
            </a:r>
            <a:endParaRPr lang="es-AR" dirty="0"/>
          </a:p>
          <a:p>
            <a:endParaRPr lang="es-A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65FCB7-63E7-DFAB-2AFB-31BB55D9B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30436" y="3632022"/>
            <a:ext cx="1428750" cy="14287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49F0572-D369-1BB9-7E4E-AB45B6BD2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1348" y="3140927"/>
            <a:ext cx="3957401" cy="27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70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A3E9B6-07EF-1F2E-3547-5226B054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Introducción a tic y concepto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3C6396-1EF8-AE0A-6592-15924F80B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432" y="2416818"/>
            <a:ext cx="3997600" cy="3101983"/>
          </a:xfrm>
        </p:spPr>
        <p:txBody>
          <a:bodyPr/>
          <a:lstStyle/>
          <a:p>
            <a:r>
              <a:rPr lang="es-AR" dirty="0"/>
              <a:t>Conjunto de herramientas, practicas y conocimientos relacionados con el consumo, la transmisión y el almacenamiento de información.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A851FB-0C3B-9A26-30CF-B8089B363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891" y="2416818"/>
            <a:ext cx="3402730" cy="328922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F4BC4DC-54EE-89FF-2795-E87975757B83}"/>
              </a:ext>
            </a:extLst>
          </p:cNvPr>
          <p:cNvSpPr txBox="1"/>
          <p:nvPr/>
        </p:nvSpPr>
        <p:spPr>
          <a:xfrm>
            <a:off x="6352868" y="3783143"/>
            <a:ext cx="3115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002060"/>
                </a:solidFill>
                <a:hlinkClick r:id="rId3"/>
              </a:rPr>
              <a:t>https://youtu.be/WLsTzYBFb8I</a:t>
            </a:r>
            <a:endParaRPr lang="es-AR" dirty="0">
              <a:solidFill>
                <a:srgbClr val="002060"/>
              </a:solidFill>
            </a:endParaRPr>
          </a:p>
          <a:p>
            <a:endParaRPr lang="es-A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34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46435-9F36-EDFF-4415-C19167A94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Unidad 8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D6DA2A-7406-3923-2A64-2FF357F1C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76747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663BF-FB4A-3A17-72D4-45287A55E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5" y="233923"/>
            <a:ext cx="4486656" cy="1141497"/>
          </a:xfrm>
        </p:spPr>
        <p:txBody>
          <a:bodyPr/>
          <a:lstStyle/>
          <a:p>
            <a:r>
              <a:rPr lang="es-AR" dirty="0"/>
              <a:t>Excel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314BD2-0E19-FA15-5610-4B914D3CE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Excel 2007 es una hoja de cálculo que se organiza en celdas dentro de hojas y libros. Está diseñada para trabajar con datos numéricos y alfanuméricos, realizar cálculos, gráficos y análisis, gracias a sus menús: “Archivo” para gestionar los archivos de Excel; “Edición” para rellenar, copiar o eliminar celdas y hojas; “Insertar” para agregar funciones, gráficos o imágenes; “Formato” para dar formato a celdas o estilos de hoja; “Herramientas” para autocorrección y ortografía; y “Datos” para ordenar, filtrar o usar funciones como SI, CONTAR, PROMEDIO, MÁXIMO o MÍNIMO. Esta herramienta es útil para organizar información, hacer presupuestos, análisis estadísticos y más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255BAC-BB91-A2C3-593F-4ED4BE40A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5213" y="1809609"/>
            <a:ext cx="3794760" cy="2194036"/>
          </a:xfrm>
        </p:spPr>
        <p:txBody>
          <a:bodyPr/>
          <a:lstStyle/>
          <a:p>
            <a:r>
              <a:rPr lang="es-AR" dirty="0">
                <a:hlinkClick r:id="rId2"/>
              </a:rPr>
              <a:t>https://www.youtube.com/watch?v=GD46eP0dFq8&amp;utm</a:t>
            </a:r>
            <a:endParaRPr lang="es-AR" dirty="0"/>
          </a:p>
          <a:p>
            <a:r>
              <a:rPr lang="es-AR" dirty="0">
                <a:hlinkClick r:id="rId3"/>
              </a:rPr>
              <a:t>https://www.aulaclic.es/excel2007/?utm</a:t>
            </a:r>
            <a:endParaRPr lang="es-AR" dirty="0"/>
          </a:p>
          <a:p>
            <a:endParaRPr lang="es-A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90D438-27E1-17E3-2D20-696469B01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68848" y="3169903"/>
            <a:ext cx="2426888" cy="25621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B67D2E1-4101-CE87-B8F0-AE0431798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61441" y="5206181"/>
            <a:ext cx="2848240" cy="141789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166DAC4-A55A-5414-EF4C-C8B83DA47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61442" y="2906627"/>
            <a:ext cx="2848239" cy="19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5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3753CD-24A2-9773-3DBE-929960F97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Unidad 9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49466F-648A-018D-F88C-5D9250CC2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64629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3BD2A-11D0-FA47-2A08-87BA17A0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5" y="233923"/>
            <a:ext cx="4486656" cy="1141497"/>
          </a:xfrm>
        </p:spPr>
        <p:txBody>
          <a:bodyPr/>
          <a:lstStyle/>
          <a:p>
            <a:r>
              <a:rPr lang="es-AR" dirty="0" err="1"/>
              <a:t>Power</a:t>
            </a:r>
            <a:r>
              <a:rPr lang="es-AR" dirty="0"/>
              <a:t> </a:t>
            </a:r>
            <a:r>
              <a:rPr lang="es-AR" dirty="0" err="1"/>
              <a:t>point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BCDFB4-8B9D-C13A-9601-0C77E94E1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184" y="302342"/>
            <a:ext cx="4815840" cy="5248656"/>
          </a:xfrm>
        </p:spPr>
        <p:txBody>
          <a:bodyPr/>
          <a:lstStyle/>
          <a:p>
            <a:r>
              <a:rPr lang="es-AR" dirty="0"/>
              <a:t>es una aplicación para crear presentaciones visuales mediante diapositivas. Permite comenzar con una presentación en blanco o elegir una plantilla prediseñada, agregar nuevas diapositivas, copiar o eliminar las que no se necesiten. </a:t>
            </a:r>
          </a:p>
          <a:p>
            <a:r>
              <a:rPr lang="es-AR" dirty="0"/>
              <a:t>En cada diapositiva puedes insertar texto, autoformas, líneas, imágenes, tablas, gráficos y hasta medios como sonido o video. </a:t>
            </a:r>
          </a:p>
          <a:p>
            <a:r>
              <a:rPr lang="es-AR" dirty="0"/>
              <a:t>También tiene opciones para hipervínculos, efectos de animación para textos y objetos, y transiciones entre diapositivas, lo que brinda dinamismo y profesionalismo a tu presentación. </a:t>
            </a:r>
          </a:p>
          <a:p>
            <a:endParaRPr lang="es-AR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8CEB88-A860-7880-C19F-ABE01E3EE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5213" y="1234964"/>
            <a:ext cx="3794760" cy="2194036"/>
          </a:xfrm>
        </p:spPr>
        <p:txBody>
          <a:bodyPr/>
          <a:lstStyle/>
          <a:p>
            <a:endParaRPr lang="es-AR" dirty="0"/>
          </a:p>
          <a:p>
            <a:r>
              <a:rPr lang="es-AR" dirty="0">
                <a:hlinkClick r:id="rId2"/>
              </a:rPr>
              <a:t>https://www.aulaclic.es/power2007/?utm</a:t>
            </a:r>
            <a:endParaRPr lang="es-AR" dirty="0"/>
          </a:p>
          <a:p>
            <a:r>
              <a:rPr lang="es-AR" dirty="0">
                <a:hlinkClick r:id="rId3"/>
              </a:rPr>
              <a:t>https://www.manual.ar/microsoft/powerpoint-2007/manual?utm</a:t>
            </a:r>
            <a:endParaRPr lang="es-AR" dirty="0"/>
          </a:p>
          <a:p>
            <a:endParaRPr lang="es-A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208D07-54F2-F8EC-10E5-33D9D2798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28883" y="4429812"/>
            <a:ext cx="2509404" cy="24281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6933F9-9FEE-81AD-5B0E-5DC0BB68C9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0933" y="2638149"/>
            <a:ext cx="5371885" cy="358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61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87297" y="793471"/>
            <a:ext cx="6809509" cy="1645920"/>
          </a:xfrm>
        </p:spPr>
        <p:txBody>
          <a:bodyPr/>
          <a:lstStyle/>
          <a:p>
            <a:r>
              <a:rPr lang="es-MX" dirty="0"/>
              <a:t>¡gracias!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IIA CAT x SODA POP [4K] (KPop Demon Hunters Scen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4051" y="289213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8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E4CA5-E22D-9E4B-4842-98743981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UNIDAD 1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02FAD5-AB98-6164-4219-970D3A721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2974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FD4AB-FCF7-9F02-B98A-D2480432F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315763"/>
            <a:ext cx="8904953" cy="1395048"/>
          </a:xfrm>
        </p:spPr>
        <p:txBody>
          <a:bodyPr>
            <a:normAutofit fontScale="90000"/>
          </a:bodyPr>
          <a:lstStyle/>
          <a:p>
            <a:r>
              <a:rPr lang="es-AR" dirty="0"/>
              <a:t>MAQUINA ELECTRONICA QUE RECIBE DATOS, LOS PROCESA Y GENERA INFORMACION UTIL</a:t>
            </a:r>
            <a:br>
              <a:rPr lang="es-AR" dirty="0"/>
            </a:br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CB0C2C-E11A-1C5E-62A4-2F1FF7C8AF4C}"/>
              </a:ext>
            </a:extLst>
          </p:cNvPr>
          <p:cNvSpPr txBox="1"/>
          <p:nvPr/>
        </p:nvSpPr>
        <p:spPr>
          <a:xfrm>
            <a:off x="4825180" y="1710811"/>
            <a:ext cx="609845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AR" dirty="0"/>
              <a:t>Tipos de datos e información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Datos: elementos sin procesar (números, palabras, símbolos).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Información: datos ya organizados y con significado.</a:t>
            </a:r>
          </a:p>
          <a:p>
            <a:endParaRPr lang="es-A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AR" dirty="0"/>
              <a:t>Herramientas para el procesamiento y almacenamiento de datos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Procesamiento: CPU, programas, sistemas operativos.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Almacenamiento: discos duros, memorias USB, SSD, tarjetas de memoria.</a:t>
            </a:r>
          </a:p>
          <a:p>
            <a:endParaRPr lang="es-A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AR" dirty="0"/>
              <a:t>Concepto de Hardware = Conjunto de componentes físicos de una computadora (lo que se puede tocar).</a:t>
            </a:r>
          </a:p>
          <a:p>
            <a:endParaRPr lang="es-AR" dirty="0"/>
          </a:p>
        </p:txBody>
      </p:sp>
      <p:pic>
        <p:nvPicPr>
          <p:cNvPr id="3" name="El computador y sus partes para niño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975" y="2687638"/>
            <a:ext cx="4270375" cy="2401887"/>
          </a:xfrm>
        </p:spPr>
      </p:pic>
    </p:spTree>
    <p:extLst>
      <p:ext uri="{BB962C8B-B14F-4D97-AF65-F5344CB8AC3E}">
        <p14:creationId xmlns:p14="http://schemas.microsoft.com/office/powerpoint/2010/main" val="225976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93A9ED-1B2E-3AD9-49BA-BE059E16D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547" y="378637"/>
            <a:ext cx="4271771" cy="310198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AR" sz="6400" dirty="0"/>
              <a:t>Unidad de Control</a:t>
            </a:r>
          </a:p>
          <a:p>
            <a:r>
              <a:rPr lang="es-AR" sz="6400" dirty="0"/>
              <a:t>Parte del CPU que dirige y coordina todas las operaciones del sistema.</a:t>
            </a:r>
          </a:p>
          <a:p>
            <a:endParaRPr lang="es-AR" sz="6400" dirty="0"/>
          </a:p>
          <a:p>
            <a:pPr marL="0" indent="0">
              <a:buNone/>
            </a:pPr>
            <a:r>
              <a:rPr lang="es-AR" sz="6400" dirty="0"/>
              <a:t>CPU (Unidad Central de Procesamiento) =Cerebro de la computadora; ejecuta instrucciones y procesa datos.</a:t>
            </a:r>
          </a:p>
          <a:p>
            <a:endParaRPr lang="es-AR" sz="6400" dirty="0"/>
          </a:p>
          <a:p>
            <a:pPr marL="0" indent="0">
              <a:buNone/>
            </a:pPr>
            <a:r>
              <a:rPr lang="es-AR" sz="6400" dirty="0"/>
              <a:t>Memorias= Dispositivos que guardan datos e instrucciones, de forma temporal o permanente.</a:t>
            </a:r>
          </a:p>
          <a:p>
            <a:endParaRPr lang="es-AR" sz="6400" dirty="0"/>
          </a:p>
          <a:p>
            <a:pPr marL="0" indent="0">
              <a:buNone/>
            </a:pPr>
            <a:r>
              <a:rPr lang="es-AR" sz="6400" dirty="0"/>
              <a:t>Tipos de Memoria</a:t>
            </a:r>
          </a:p>
          <a:p>
            <a:r>
              <a:rPr lang="es-AR" sz="6400" dirty="0"/>
              <a:t>RAM: memoria temporal donde se ejecutan los programas.</a:t>
            </a:r>
          </a:p>
          <a:p>
            <a:r>
              <a:rPr lang="es-AR" sz="6400" dirty="0"/>
              <a:t>ROM: contiene instrucciones permanentes.</a:t>
            </a:r>
          </a:p>
          <a:p>
            <a:r>
              <a:rPr lang="es-AR" sz="6400" dirty="0"/>
              <a:t>Cache: memoria rápida para acelerar procesos.</a:t>
            </a:r>
          </a:p>
          <a:p>
            <a:r>
              <a:rPr lang="es-AR" sz="6400" dirty="0"/>
              <a:t>Almacenamiento: HDD, SSD, etc.</a:t>
            </a:r>
          </a:p>
          <a:p>
            <a:endParaRPr lang="es-AR" sz="64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33FF6D-0F84-FD5B-0CD1-B97D258D8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7684" y="400760"/>
            <a:ext cx="4270247" cy="310198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AR" sz="6400" dirty="0"/>
              <a:t>Periféricos= Dispositivos que permiten ingresar, sacar o comunicar datos (teclado, mouse, impresora).</a:t>
            </a:r>
          </a:p>
          <a:p>
            <a:pPr marL="0" indent="0">
              <a:buNone/>
            </a:pPr>
            <a:r>
              <a:rPr lang="es-AR" sz="6400" dirty="0"/>
              <a:t>Concepto de Software</a:t>
            </a:r>
          </a:p>
          <a:p>
            <a:r>
              <a:rPr lang="es-AR" sz="6400" dirty="0"/>
              <a:t>Conjunto de programas e instrucciones que permiten al hardware funcionar.</a:t>
            </a:r>
          </a:p>
          <a:p>
            <a:pPr marL="0" indent="0">
              <a:buNone/>
            </a:pPr>
            <a:r>
              <a:rPr lang="es-AR" sz="6400" dirty="0"/>
              <a:t>Clasificación de Software</a:t>
            </a:r>
          </a:p>
          <a:p>
            <a:r>
              <a:rPr lang="es-AR" sz="6400" dirty="0"/>
              <a:t>Software de sistema: sistema operativo.</a:t>
            </a:r>
          </a:p>
          <a:p>
            <a:r>
              <a:rPr lang="es-AR" sz="6400" dirty="0"/>
              <a:t>Software de aplicación: programas para el usuario (Word, Chrome).</a:t>
            </a:r>
          </a:p>
          <a:p>
            <a:r>
              <a:rPr lang="es-AR" sz="6400" dirty="0"/>
              <a:t>Software de programación: herramientas para crear programas.</a:t>
            </a:r>
          </a:p>
          <a:p>
            <a:pPr marL="0" indent="0">
              <a:buNone/>
            </a:pPr>
            <a:r>
              <a:rPr lang="es-AR" sz="6400" dirty="0"/>
              <a:t>Código Binario</a:t>
            </a:r>
          </a:p>
          <a:p>
            <a:r>
              <a:rPr lang="es-AR" sz="6400" dirty="0"/>
              <a:t>Sistema de representación basado en 0 y 1, usado por las computadoras para procesar información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A55472-FC9C-D7F5-C6DA-21EE10659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44318" y="544161"/>
            <a:ext cx="2700810" cy="19206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5E1ABE9-0CE1-75FC-DFCE-54699958E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69800" y="4810205"/>
            <a:ext cx="2247435" cy="14959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1274246-D69D-0DE8-9507-3BC5A0750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6200000">
            <a:off x="4228229" y="3597821"/>
            <a:ext cx="2974030" cy="17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40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459EA-B0F4-0AF3-CEF9-5E6AABFC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Unidad 2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CC8858-11A1-5D11-59DB-F4847466B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1131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EB19E-AE1B-0495-299A-219E7E5E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19" y="212524"/>
            <a:ext cx="7729728" cy="554392"/>
          </a:xfrm>
        </p:spPr>
        <p:txBody>
          <a:bodyPr>
            <a:normAutofit fontScale="90000"/>
          </a:bodyPr>
          <a:lstStyle/>
          <a:p>
            <a:r>
              <a:rPr lang="es-AR" dirty="0"/>
              <a:t>REDES E INTERNET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37EEAB-0E1A-7F55-2B87-D2BE89292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6350" y="1180189"/>
            <a:ext cx="7852897" cy="310198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AR" sz="6400" dirty="0"/>
              <a:t>Clasificación de redes según su extensión</a:t>
            </a:r>
          </a:p>
          <a:p>
            <a:r>
              <a:rPr lang="es-AR" sz="6400" dirty="0"/>
              <a:t>LAN: red local (hogar, escuela).</a:t>
            </a:r>
          </a:p>
          <a:p>
            <a:r>
              <a:rPr lang="es-AR" sz="6400" dirty="0"/>
              <a:t>MAN: red metropolitana (ciudad).</a:t>
            </a:r>
          </a:p>
          <a:p>
            <a:r>
              <a:rPr lang="es-AR" sz="6400" dirty="0"/>
              <a:t>WAN: red amplia (países, continentes).</a:t>
            </a:r>
          </a:p>
          <a:p>
            <a:pPr marL="0" indent="0">
              <a:buNone/>
            </a:pPr>
            <a:r>
              <a:rPr lang="es-AR" sz="6400" dirty="0"/>
              <a:t>Medios de conexión en la red</a:t>
            </a:r>
          </a:p>
          <a:p>
            <a:r>
              <a:rPr lang="es-AR" sz="6400" dirty="0"/>
              <a:t>Alámbricos: cable UTP, fibra óptica, coaxial.</a:t>
            </a:r>
          </a:p>
          <a:p>
            <a:r>
              <a:rPr lang="es-AR" sz="6400" dirty="0"/>
              <a:t>Inalámbricos: </a:t>
            </a:r>
            <a:r>
              <a:rPr lang="es-AR" sz="6400" dirty="0" err="1"/>
              <a:t>Wi</a:t>
            </a:r>
            <a:r>
              <a:rPr lang="es-AR" sz="6400" dirty="0"/>
              <a:t>-Fi, Bluetooth, radiofrecuencia.</a:t>
            </a:r>
          </a:p>
          <a:p>
            <a:pPr marL="0" indent="0">
              <a:buNone/>
            </a:pPr>
            <a:r>
              <a:rPr lang="es-AR" sz="6400" dirty="0"/>
              <a:t> Topología Lógica= Forma en que circula la información dentro de la red.</a:t>
            </a:r>
          </a:p>
          <a:p>
            <a:pPr marL="0" indent="0">
              <a:buNone/>
            </a:pPr>
            <a:r>
              <a:rPr lang="es-AR" sz="6400" dirty="0"/>
              <a:t>Topología Física= Forma real en la que están conectados los dispositivos.</a:t>
            </a:r>
          </a:p>
          <a:p>
            <a:r>
              <a:rPr lang="es-AR" sz="6400" dirty="0"/>
              <a:t>Bus: un solo cable principal.</a:t>
            </a:r>
          </a:p>
          <a:p>
            <a:r>
              <a:rPr lang="es-AR" sz="6400" dirty="0"/>
              <a:t>Estrella: todos conectados a un dispositivo central.</a:t>
            </a:r>
          </a:p>
          <a:p>
            <a:r>
              <a:rPr lang="es-AR" sz="6400" dirty="0"/>
              <a:t>Anillo: conexión circular.</a:t>
            </a:r>
          </a:p>
          <a:p>
            <a:r>
              <a:rPr lang="es-AR" sz="6400" dirty="0"/>
              <a:t>Malla: cada dispositivo se conecta con varios otros.</a:t>
            </a:r>
          </a:p>
          <a:p>
            <a:endParaRPr lang="es-AR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F0F4D8-BF83-335C-BF39-87BC2F32A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7293" y="1180189"/>
            <a:ext cx="4270247" cy="3101982"/>
          </a:xfrm>
        </p:spPr>
        <p:txBody>
          <a:bodyPr>
            <a:normAutofit fontScale="25000" lnSpcReduction="20000"/>
          </a:bodyPr>
          <a:lstStyle/>
          <a:p>
            <a:r>
              <a:rPr lang="es-AR" dirty="0"/>
              <a:t>1</a:t>
            </a:r>
            <a:r>
              <a:rPr lang="es-AR" sz="6400" dirty="0"/>
              <a:t>. Concepto de Redes Informáticas = Conjunto de computadoras conectadas para compartir información y recursos</a:t>
            </a:r>
          </a:p>
          <a:p>
            <a:endParaRPr lang="es-AR" sz="6400" dirty="0"/>
          </a:p>
          <a:p>
            <a:endParaRPr lang="es-AR" sz="6400" dirty="0"/>
          </a:p>
          <a:p>
            <a:r>
              <a:rPr lang="es-AR" sz="6400" dirty="0"/>
              <a:t>Ventajas del uso de red</a:t>
            </a:r>
          </a:p>
          <a:p>
            <a:r>
              <a:rPr lang="es-AR" sz="6400" dirty="0"/>
              <a:t>Intercambio rápido de información.</a:t>
            </a:r>
          </a:p>
          <a:p>
            <a:r>
              <a:rPr lang="es-AR" sz="6400" dirty="0"/>
              <a:t>Ahorro de recursos.</a:t>
            </a:r>
          </a:p>
          <a:p>
            <a:r>
              <a:rPr lang="es-AR" sz="6400" dirty="0"/>
              <a:t>Trabajo colaborativo.</a:t>
            </a:r>
          </a:p>
          <a:p>
            <a:r>
              <a:rPr lang="es-AR" sz="6400" dirty="0"/>
              <a:t>Acceso compartido a internet.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sz="6400" dirty="0"/>
              <a:t>Desventajas del uso de red</a:t>
            </a:r>
          </a:p>
          <a:p>
            <a:r>
              <a:rPr lang="es-AR" sz="6400" dirty="0"/>
              <a:t>Riesgo de virus o ataques.</a:t>
            </a:r>
          </a:p>
          <a:p>
            <a:r>
              <a:rPr lang="es-AR" sz="6400" dirty="0"/>
              <a:t>Dependencia de la conexión.</a:t>
            </a:r>
          </a:p>
          <a:p>
            <a:r>
              <a:rPr lang="es-AR" sz="6400" dirty="0"/>
              <a:t>Posibles fallas técnicas.</a:t>
            </a:r>
          </a:p>
        </p:txBody>
      </p:sp>
    </p:spTree>
    <p:extLst>
      <p:ext uri="{BB962C8B-B14F-4D97-AF65-F5344CB8AC3E}">
        <p14:creationId xmlns:p14="http://schemas.microsoft.com/office/powerpoint/2010/main" val="3168125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40AE98-2085-281F-8B5E-8D80382DB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573" y="0"/>
            <a:ext cx="5165427" cy="3526782"/>
          </a:xfrm>
        </p:spPr>
        <p:txBody>
          <a:bodyPr>
            <a:normAutofit/>
          </a:bodyPr>
          <a:lstStyle/>
          <a:p>
            <a:r>
              <a:rPr lang="es-AR" dirty="0"/>
              <a:t> Servicios de Internet</a:t>
            </a:r>
          </a:p>
          <a:p>
            <a:r>
              <a:rPr lang="es-AR" dirty="0"/>
              <a:t>E-mail: envío y recepción de correos electrónicos.</a:t>
            </a:r>
          </a:p>
          <a:p>
            <a:r>
              <a:rPr lang="es-AR" dirty="0"/>
              <a:t>Chat: mensajes instantáneos.</a:t>
            </a:r>
          </a:p>
          <a:p>
            <a:r>
              <a:rPr lang="es-AR" dirty="0"/>
              <a:t>Videoconferencias: comunicación en audio y video en tiempo real.</a:t>
            </a:r>
          </a:p>
          <a:p>
            <a:r>
              <a:rPr lang="es-AR" dirty="0"/>
              <a:t>Búsquedas: localizar información mediante motores de búsqueda.</a:t>
            </a:r>
          </a:p>
          <a:p>
            <a:r>
              <a:rPr lang="es-AR" dirty="0"/>
              <a:t>Transferencia de archivos: enviar o descargar documentos, imágenes, videos, etc.</a:t>
            </a:r>
          </a:p>
          <a:p>
            <a:endParaRPr lang="es-AR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A61767-144D-9219-9B9C-FC10F750DBDC}"/>
              </a:ext>
            </a:extLst>
          </p:cNvPr>
          <p:cNvSpPr txBox="1"/>
          <p:nvPr/>
        </p:nvSpPr>
        <p:spPr>
          <a:xfrm>
            <a:off x="348815" y="4589464"/>
            <a:ext cx="66777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/>
              <a:t>Internet= Red mundial que conecta millones de computadoras para acceder a servicios y recursos.</a:t>
            </a:r>
          </a:p>
          <a:p>
            <a:r>
              <a:rPr lang="es-AR" dirty="0"/>
              <a:t> </a:t>
            </a:r>
          </a:p>
          <a:p>
            <a:r>
              <a:rPr lang="es-AR" dirty="0"/>
              <a:t>Navegadores = Programas que permiten acceder a páginas web (Chrome, Firefox, Edge).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FB5E296-0FA8-0F1D-FEC3-359A5865E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26573" y="3526782"/>
            <a:ext cx="4816612" cy="2709344"/>
          </a:xfrm>
          <a:prstGeom prst="rect">
            <a:avLst/>
          </a:prstGeom>
        </p:spPr>
      </p:pic>
      <p:pic>
        <p:nvPicPr>
          <p:cNvPr id="2" name="Microaprendizaje_ Qué es una red informática_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250" y="685800"/>
            <a:ext cx="5948363" cy="3346450"/>
          </a:xfrm>
        </p:spPr>
      </p:pic>
    </p:spTree>
    <p:extLst>
      <p:ext uri="{BB962C8B-B14F-4D97-AF65-F5344CB8AC3E}">
        <p14:creationId xmlns:p14="http://schemas.microsoft.com/office/powerpoint/2010/main" val="6559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AFF72-A501-5E4A-03CC-5967E8D9B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Unidad 3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CB2974-7FB0-A2B8-794C-B8DFE0F70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87938989"/>
      </p:ext>
    </p:extLst>
  </p:cSld>
  <p:clrMapOvr>
    <a:masterClrMapping/>
  </p:clrMapOvr>
</p:sld>
</file>

<file path=ppt/theme/theme1.xml><?xml version="1.0" encoding="utf-8"?>
<a:theme xmlns:a="http://schemas.openxmlformats.org/drawingml/2006/main" name="Paquet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TM10001115[[fn=Paquete]]</Template>
  <TotalTime>151</TotalTime>
  <Words>1595</Words>
  <Application>Microsoft Office PowerPoint</Application>
  <PresentationFormat>Panorámica</PresentationFormat>
  <Paragraphs>121</Paragraphs>
  <Slides>24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Courier New</vt:lpstr>
      <vt:lpstr>Gill Sans MT</vt:lpstr>
      <vt:lpstr>Wingdings</vt:lpstr>
      <vt:lpstr>Paquete</vt:lpstr>
      <vt:lpstr>TECNOLOGIA DE LA INFORMACIÓN Y COMUNICACIÓN</vt:lpstr>
      <vt:lpstr>Introducción a tic y concepto general</vt:lpstr>
      <vt:lpstr>UNIDAD 1</vt:lpstr>
      <vt:lpstr>MAQUINA ELECTRONICA QUE RECIBE DATOS, LOS PROCESA Y GENERA INFORMACION UTIL </vt:lpstr>
      <vt:lpstr>Presentación de PowerPoint</vt:lpstr>
      <vt:lpstr>Unidad 2</vt:lpstr>
      <vt:lpstr>REDES E INTERNET</vt:lpstr>
      <vt:lpstr>Presentación de PowerPoint</vt:lpstr>
      <vt:lpstr>Unidad 3</vt:lpstr>
      <vt:lpstr>SISTEMAS OPERATIVOS</vt:lpstr>
      <vt:lpstr>Unidad 4</vt:lpstr>
      <vt:lpstr>blogger</vt:lpstr>
      <vt:lpstr>Unidad 5</vt:lpstr>
      <vt:lpstr>CIBERACOSO</vt:lpstr>
      <vt:lpstr>Presentación de PowerPoint</vt:lpstr>
      <vt:lpstr>Unidad 6</vt:lpstr>
      <vt:lpstr>Cmap Tools </vt:lpstr>
      <vt:lpstr>Unidad 7</vt:lpstr>
      <vt:lpstr> Procesador de Textos — Word 2007 </vt:lpstr>
      <vt:lpstr>Unidad 8</vt:lpstr>
      <vt:lpstr>Excel</vt:lpstr>
      <vt:lpstr>Unidad 9</vt:lpstr>
      <vt:lpstr>Power point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practico final</dc:title>
  <dc:creator>Estudiante</dc:creator>
  <cp:lastModifiedBy>Estudiante</cp:lastModifiedBy>
  <cp:revision>5</cp:revision>
  <dcterms:created xsi:type="dcterms:W3CDTF">2025-11-16T20:25:16Z</dcterms:created>
  <dcterms:modified xsi:type="dcterms:W3CDTF">2025-11-18T01:43:03Z</dcterms:modified>
</cp:coreProperties>
</file>