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65" r:id="rId4"/>
    <p:sldId id="258" r:id="rId5"/>
    <p:sldId id="259" r:id="rId6"/>
    <p:sldId id="277" r:id="rId7"/>
    <p:sldId id="261" r:id="rId8"/>
    <p:sldId id="260" r:id="rId9"/>
    <p:sldId id="262" r:id="rId10"/>
    <p:sldId id="263" r:id="rId11"/>
    <p:sldId id="270" r:id="rId12"/>
    <p:sldId id="271" r:id="rId13"/>
    <p:sldId id="272" r:id="rId14"/>
    <p:sldId id="278" r:id="rId15"/>
    <p:sldId id="267" r:id="rId16"/>
    <p:sldId id="268" r:id="rId17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>
        <p:scale>
          <a:sx n="70" d="100"/>
          <a:sy n="70" d="100"/>
        </p:scale>
        <p:origin x="-106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CE0028-44ED-45AA-9B5E-D40418985B69}" type="datetimeFigureOut">
              <a:rPr lang="es-AR" smtClean="0"/>
              <a:t>18/11/2025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8D991F-FB74-44C7-8B14-3A58A0FC253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60870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D991F-FB74-44C7-8B14-3A58A0FC253C}" type="slidenum">
              <a:rPr lang="es-AR" smtClean="0"/>
              <a:t>4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283042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25C2B-26E3-4B4E-B45C-E51CD988A52E}" type="datetimeFigureOut">
              <a:rPr lang="es-AR" smtClean="0"/>
              <a:t>18/11/2025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3ACC-4499-4D01-B075-E5E604C1648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23609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25C2B-26E3-4B4E-B45C-E51CD988A52E}" type="datetimeFigureOut">
              <a:rPr lang="es-AR" smtClean="0"/>
              <a:t>18/11/2025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3ACC-4499-4D01-B075-E5E604C1648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10506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25C2B-26E3-4B4E-B45C-E51CD988A52E}" type="datetimeFigureOut">
              <a:rPr lang="es-AR" smtClean="0"/>
              <a:t>18/11/2025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3ACC-4499-4D01-B075-E5E604C1648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63960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25C2B-26E3-4B4E-B45C-E51CD988A52E}" type="datetimeFigureOut">
              <a:rPr lang="es-AR" smtClean="0"/>
              <a:t>18/11/2025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3ACC-4499-4D01-B075-E5E604C1648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48271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25C2B-26E3-4B4E-B45C-E51CD988A52E}" type="datetimeFigureOut">
              <a:rPr lang="es-AR" smtClean="0"/>
              <a:t>18/11/2025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3ACC-4499-4D01-B075-E5E604C1648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73992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25C2B-26E3-4B4E-B45C-E51CD988A52E}" type="datetimeFigureOut">
              <a:rPr lang="es-AR" smtClean="0"/>
              <a:t>18/11/2025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3ACC-4499-4D01-B075-E5E604C1648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39409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25C2B-26E3-4B4E-B45C-E51CD988A52E}" type="datetimeFigureOut">
              <a:rPr lang="es-AR" smtClean="0"/>
              <a:t>18/11/2025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3ACC-4499-4D01-B075-E5E604C1648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73588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25C2B-26E3-4B4E-B45C-E51CD988A52E}" type="datetimeFigureOut">
              <a:rPr lang="es-AR" smtClean="0"/>
              <a:t>18/11/2025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3ACC-4499-4D01-B075-E5E604C1648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25464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25C2B-26E3-4B4E-B45C-E51CD988A52E}" type="datetimeFigureOut">
              <a:rPr lang="es-AR" smtClean="0"/>
              <a:t>18/11/2025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3ACC-4499-4D01-B075-E5E604C1648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24495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25C2B-26E3-4B4E-B45C-E51CD988A52E}" type="datetimeFigureOut">
              <a:rPr lang="es-AR" smtClean="0"/>
              <a:t>18/11/2025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3ACC-4499-4D01-B075-E5E604C1648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74444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25C2B-26E3-4B4E-B45C-E51CD988A52E}" type="datetimeFigureOut">
              <a:rPr lang="es-AR" smtClean="0"/>
              <a:t>18/11/2025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3ACC-4499-4D01-B075-E5E604C1648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83640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B25C2B-26E3-4B4E-B45C-E51CD988A52E}" type="datetimeFigureOut">
              <a:rPr lang="es-AR" smtClean="0"/>
              <a:t>18/11/2025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63ACC-4499-4D01-B075-E5E604C1648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04646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1-06-27 at 20.35.3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512798"/>
            <a:ext cx="9144000" cy="6552728"/>
          </a:xfrm>
          <a:prstGeom prst="rect">
            <a:avLst/>
          </a:prstGeom>
        </p:spPr>
      </p:pic>
      <p:pic>
        <p:nvPicPr>
          <p:cNvPr id="6" name="yt1s.com - Netflix New Logo Animation Intro Februrary 2019.mp4">
            <a:hlinkClick r:id="" action="ppaction://media"/>
            <a:extLst>
              <a:ext uri="{FF2B5EF4-FFF2-40B4-BE49-F238E27FC236}">
                <a16:creationId xmlns:a16="http://schemas.microsoft.com/office/drawing/2014/main" xmlns="" id="{FB734ACF-7357-F644-8FA4-2525B8CB91C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3249" y="-94463"/>
            <a:ext cx="9144000" cy="715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5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 fullScrn="1">
              <p:cMediaNode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56320" y="267723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600" b="1" dirty="0">
                <a:solidFill>
                  <a:srgbClr val="FFFF00"/>
                </a:solidFill>
              </a:rPr>
              <a:t>Blog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4563294" y="715150"/>
            <a:ext cx="41044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rgbClr val="FFFF00"/>
                </a:solidFill>
                <a:latin typeface="Arial 54"/>
              </a:rPr>
              <a:t>¿Qué es es un blog?, </a:t>
            </a:r>
          </a:p>
          <a:p>
            <a:r>
              <a:rPr lang="es-MX" sz="2400" dirty="0">
                <a:solidFill>
                  <a:schemeClr val="bg1">
                    <a:lumMod val="85000"/>
                  </a:schemeClr>
                </a:solidFill>
                <a:latin typeface="Berlin Sans FB Demi" panose="020E0802020502020306" pitchFamily="34" charset="0"/>
              </a:rPr>
              <a:t>Un blog es un sitio web donde una o varias blogueros comparten ideas, experiencias, y/o paciones a través de artículos.</a:t>
            </a:r>
          </a:p>
          <a:p>
            <a:pPr algn="r"/>
            <a:endParaRPr lang="es-AR" sz="1600" b="1" dirty="0">
              <a:solidFill>
                <a:schemeClr val="bg1"/>
              </a:solidFill>
              <a:latin typeface="Arial 54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11" y="980728"/>
            <a:ext cx="3528392" cy="378763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294" y="3392806"/>
            <a:ext cx="4104456" cy="237626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148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12909" y="620688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i="1" dirty="0">
                <a:solidFill>
                  <a:srgbClr val="FFFF00"/>
                </a:solidFill>
                <a:latin typeface="Arial 54"/>
              </a:rPr>
              <a:t>¿Donde podemos crear nuestro Blog?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42542" y="1510626"/>
            <a:ext cx="5400600" cy="14773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AR" sz="2400" b="1" dirty="0">
                <a:solidFill>
                  <a:schemeClr val="bg1"/>
                </a:solidFill>
              </a:rPr>
              <a:t>Hay varias plataforma para la creación de un blog, pero las mas populares son:</a:t>
            </a:r>
          </a:p>
          <a:p>
            <a:r>
              <a:rPr lang="es-AR" b="1" dirty="0">
                <a:solidFill>
                  <a:schemeClr val="bg1"/>
                </a:solidFill>
              </a:rPr>
              <a:t> </a:t>
            </a:r>
            <a:r>
              <a:rPr lang="es-AR" sz="2400" b="1" i="1" dirty="0">
                <a:solidFill>
                  <a:srgbClr val="C00000"/>
                </a:solidFill>
              </a:rPr>
              <a:t>Blogger</a:t>
            </a:r>
            <a:r>
              <a:rPr lang="es-AR" b="1" i="1" dirty="0">
                <a:solidFill>
                  <a:srgbClr val="C00000"/>
                </a:solidFill>
              </a:rPr>
              <a:t>: </a:t>
            </a:r>
            <a:r>
              <a:rPr lang="es-AR" b="1" dirty="0">
                <a:solidFill>
                  <a:schemeClr val="bg1">
                    <a:lumMod val="75000"/>
                  </a:schemeClr>
                </a:solidFill>
              </a:rPr>
              <a:t>es una plataforma de google y es una de las mas sencillas para empezar.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3563888" y="4280899"/>
            <a:ext cx="46395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i="1" dirty="0">
                <a:solidFill>
                  <a:srgbClr val="C00000"/>
                </a:solidFill>
              </a:rPr>
              <a:t>WordPress.com: </a:t>
            </a:r>
            <a:r>
              <a:rPr lang="es-AR" b="1" dirty="0">
                <a:solidFill>
                  <a:schemeClr val="bg1">
                    <a:lumMod val="75000"/>
                  </a:schemeClr>
                </a:solidFill>
              </a:rPr>
              <a:t>Es una plataforma alojada que también facilita la creación de blogs.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620688"/>
            <a:ext cx="3024335" cy="223224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42" y="3374045"/>
            <a:ext cx="2304256" cy="141468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85" y="4329200"/>
            <a:ext cx="2505072" cy="1600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687955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0" y="404664"/>
            <a:ext cx="586814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b="1" dirty="0">
                <a:solidFill>
                  <a:srgbClr val="FFFF00"/>
                </a:solidFill>
              </a:rPr>
              <a:t>¿Qué es el ciber acoso</a:t>
            </a:r>
            <a:r>
              <a:rPr lang="es-AR" sz="3200" b="1" dirty="0" smtClean="0">
                <a:solidFill>
                  <a:srgbClr val="FFFF00"/>
                </a:solidFill>
              </a:rPr>
              <a:t>?</a:t>
            </a:r>
          </a:p>
          <a:p>
            <a:r>
              <a:rPr lang="es-AR" sz="3200" b="1" dirty="0" smtClean="0">
                <a:solidFill>
                  <a:srgbClr val="FFFF00"/>
                </a:solidFill>
              </a:rPr>
              <a:t>Se clasifican 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b="1" i="1" dirty="0" smtClean="0">
                <a:solidFill>
                  <a:srgbClr val="C00000"/>
                </a:solidFill>
              </a:rPr>
              <a:t>Phishing: </a:t>
            </a:r>
            <a:r>
              <a:rPr lang="es-AR" b="1" dirty="0" smtClean="0">
                <a:solidFill>
                  <a:schemeClr val="bg1"/>
                </a:solidFill>
              </a:rPr>
              <a:t>engaño online donde se intenta obtener info</a:t>
            </a:r>
            <a:r>
              <a:rPr lang="es-AR" b="1" dirty="0" smtClean="0">
                <a:solidFill>
                  <a:schemeClr val="bg1"/>
                </a:solidFill>
              </a:rPr>
              <a:t>. </a:t>
            </a:r>
            <a:r>
              <a:rPr lang="es-AR" b="1" dirty="0">
                <a:solidFill>
                  <a:schemeClr val="bg1"/>
                </a:solidFill>
              </a:rPr>
              <a:t>c</a:t>
            </a:r>
            <a:r>
              <a:rPr lang="es-AR" b="1" dirty="0" smtClean="0">
                <a:solidFill>
                  <a:schemeClr val="bg1"/>
                </a:solidFill>
              </a:rPr>
              <a:t>onfidencial.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b="1" i="1" dirty="0" smtClean="0">
                <a:solidFill>
                  <a:srgbClr val="CC0000"/>
                </a:solidFill>
              </a:rPr>
              <a:t>Ciber acoso: </a:t>
            </a:r>
            <a:r>
              <a:rPr lang="es-AR" b="1" dirty="0" smtClean="0">
                <a:solidFill>
                  <a:schemeClr val="bg1"/>
                </a:solidFill>
              </a:rPr>
              <a:t>es el acoso o intimidación</a:t>
            </a:r>
            <a:r>
              <a:rPr lang="es-AR" b="1" dirty="0" smtClean="0">
                <a:solidFill>
                  <a:schemeClr val="bg1"/>
                </a:solidFill>
              </a:rPr>
              <a:t> repetida a través de medios digitales. También tenemos el </a:t>
            </a:r>
            <a:r>
              <a:rPr lang="es-AR" b="1" i="1" dirty="0" smtClean="0">
                <a:solidFill>
                  <a:srgbClr val="CC0000"/>
                </a:solidFill>
              </a:rPr>
              <a:t>Ciber acoso escolar:  </a:t>
            </a:r>
            <a:r>
              <a:rPr lang="es-AR" b="1" dirty="0" smtClean="0">
                <a:solidFill>
                  <a:schemeClr val="bg1"/>
                </a:solidFill>
              </a:rPr>
              <a:t>es un tipo de ciber boullyng que ocurre especialmente entre niños y/o adolecentes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b="1" i="1" dirty="0" smtClean="0">
                <a:solidFill>
                  <a:srgbClr val="CC0000"/>
                </a:solidFill>
              </a:rPr>
              <a:t>Grooming: </a:t>
            </a:r>
            <a:r>
              <a:rPr lang="es-AR" b="1" dirty="0" smtClean="0">
                <a:solidFill>
                  <a:schemeClr val="bg1"/>
                </a:solidFill>
              </a:rPr>
              <a:t>es un proceso donde un adulto se gana la confianza de un menor con el objetivo de abusar sexualmente de el/ella.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b="1" i="1" dirty="0" smtClean="0">
                <a:solidFill>
                  <a:srgbClr val="CC0000"/>
                </a:solidFill>
              </a:rPr>
              <a:t>Sexting: </a:t>
            </a:r>
            <a:r>
              <a:rPr lang="es-AR" b="1" dirty="0" smtClean="0">
                <a:solidFill>
                  <a:schemeClr val="bg1"/>
                </a:solidFill>
              </a:rPr>
              <a:t>consiste en el envío de mensajes, fotos o videos de forma  voluntaria a través de dispositivos.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AR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438" y="188641"/>
            <a:ext cx="2847975" cy="432048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5897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29278" y="253467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smtClean="0">
                <a:solidFill>
                  <a:srgbClr val="FFFF00"/>
                </a:solidFill>
                <a:latin typeface="Arial 54"/>
              </a:rPr>
              <a:t>CmapTools</a:t>
            </a:r>
            <a:endParaRPr lang="es-MX" sz="2400" b="1" i="1" dirty="0">
              <a:solidFill>
                <a:srgbClr val="FFFF00"/>
              </a:solidFill>
              <a:latin typeface="Arial 54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31510" y="2554244"/>
            <a:ext cx="587091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 smtClean="0">
                <a:solidFill>
                  <a:srgbClr val="FFFF00"/>
                </a:solidFill>
                <a:latin typeface="Arial 54"/>
              </a:rPr>
              <a:t>Funciones principales:</a:t>
            </a:r>
            <a:endParaRPr lang="es-AR" b="1" dirty="0">
              <a:solidFill>
                <a:srgbClr val="FFFF00"/>
              </a:solidFill>
              <a:latin typeface="Arial 5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1400" b="1" dirty="0">
                <a:solidFill>
                  <a:schemeClr val="bg1"/>
                </a:solidFill>
                <a:latin typeface="Arial 54"/>
              </a:rPr>
              <a:t>Creación de mapas conceptuales: Permite crear mapas de forma sencilla, partiendo de un concepto inicial y añadiendo conceptos y enlaces.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1400" b="1" dirty="0">
                <a:solidFill>
                  <a:schemeClr val="bg1"/>
                </a:solidFill>
                <a:latin typeface="Arial 54"/>
              </a:rPr>
              <a:t>Organización de ideas: Ayuda a jerarquizar y conectar conceptos para representar gráficamente relaciones y estructuras de conocimiento.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1400" b="1" dirty="0">
                <a:solidFill>
                  <a:schemeClr val="bg1"/>
                </a:solidFill>
                <a:latin typeface="Arial 54"/>
              </a:rPr>
              <a:t>Colaboración: Facilita el trabajo colaborativo en línea sobre mapas conceptuales compartidos.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1400" b="1" dirty="0">
                <a:solidFill>
                  <a:schemeClr val="bg1"/>
                </a:solidFill>
                <a:latin typeface="Arial 54"/>
              </a:rPr>
              <a:t>Personalización: Ofrece opciones para personalizar la apariencia de los mapas, como colores, fuentes y formatos de línea.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1400" b="1" dirty="0">
                <a:solidFill>
                  <a:schemeClr val="bg1"/>
                </a:solidFill>
                <a:latin typeface="Arial 54"/>
              </a:rPr>
              <a:t>Integración de contenidos: Permite añadir enlaces a recursos externos o archivos como imágenes, videos o documentos a los conceptos del mapa.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1400" b="1" dirty="0">
                <a:solidFill>
                  <a:schemeClr val="bg1"/>
                </a:solidFill>
                <a:latin typeface="Arial 54"/>
              </a:rPr>
              <a:t>Exportación: Los mapas se pueden guardar en varios formatos, como imágenes, PDF o páginas web. </a:t>
            </a:r>
          </a:p>
          <a:p>
            <a:endParaRPr lang="es-AR" b="1" dirty="0">
              <a:solidFill>
                <a:srgbClr val="FFFF00"/>
              </a:solidFill>
              <a:latin typeface="Arial 54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231510" y="1052736"/>
            <a:ext cx="4211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>
                <a:solidFill>
                  <a:schemeClr val="bg1"/>
                </a:solidFill>
              </a:rPr>
              <a:t> </a:t>
            </a:r>
            <a:r>
              <a:rPr lang="es-AR" b="1" dirty="0" smtClean="0">
                <a:solidFill>
                  <a:schemeClr val="bg1"/>
                </a:solidFill>
              </a:rPr>
              <a:t>Es </a:t>
            </a:r>
            <a:r>
              <a:rPr lang="es-AR" b="1" dirty="0">
                <a:solidFill>
                  <a:schemeClr val="bg1"/>
                </a:solidFill>
              </a:rPr>
              <a:t>una aplicación multiplataforma, creada en lenguaje Java para la elaboración de mapas conceptuales, mediante los cuales se representa el </a:t>
            </a:r>
            <a:r>
              <a:rPr lang="es-AR" b="1" dirty="0" smtClean="0">
                <a:solidFill>
                  <a:schemeClr val="bg1"/>
                </a:solidFill>
              </a:rPr>
              <a:t>conocimiento.</a:t>
            </a:r>
            <a:endParaRPr lang="es-AR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715132"/>
            <a:ext cx="3384376" cy="186070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5785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6632"/>
            <a:ext cx="3672408" cy="241696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742" y="0"/>
            <a:ext cx="4680520" cy="2348880"/>
          </a:xfrm>
        </p:spPr>
        <p:txBody>
          <a:bodyPr>
            <a:normAutofit/>
          </a:bodyPr>
          <a:lstStyle/>
          <a:p>
            <a:pPr algn="l"/>
            <a:r>
              <a:rPr lang="es-AR" sz="2800" b="1" i="1" dirty="0" smtClean="0">
                <a:solidFill>
                  <a:srgbClr val="FFFF00"/>
                </a:solidFill>
              </a:rPr>
              <a:t>Procesador de Textos:</a:t>
            </a:r>
            <a:br>
              <a:rPr lang="es-AR" sz="2800" b="1" i="1" dirty="0" smtClean="0">
                <a:solidFill>
                  <a:srgbClr val="FFFF00"/>
                </a:solidFill>
              </a:rPr>
            </a:br>
            <a:r>
              <a:rPr lang="es-AR" sz="2200" b="1" i="1" dirty="0">
                <a:solidFill>
                  <a:schemeClr val="bg1">
                    <a:lumMod val="75000"/>
                  </a:schemeClr>
                </a:solidFill>
              </a:rPr>
              <a:t>S</a:t>
            </a:r>
            <a:r>
              <a:rPr lang="es-AR" sz="2200" b="1" i="1" dirty="0" smtClean="0">
                <a:solidFill>
                  <a:schemeClr val="bg1">
                    <a:lumMod val="75000"/>
                  </a:schemeClr>
                </a:solidFill>
              </a:rPr>
              <a:t>irve </a:t>
            </a:r>
            <a:r>
              <a:rPr lang="es-AR" sz="2200" b="1" i="1" dirty="0">
                <a:solidFill>
                  <a:schemeClr val="bg1">
                    <a:lumMod val="75000"/>
                  </a:schemeClr>
                </a:solidFill>
              </a:rPr>
              <a:t>para crear, editar y dar formato a documentos digitales como cartas, informes y </a:t>
            </a:r>
            <a:r>
              <a:rPr lang="es-AR" sz="2200" b="1" i="1" dirty="0" smtClean="0">
                <a:solidFill>
                  <a:schemeClr val="bg1">
                    <a:lumMod val="75000"/>
                  </a:schemeClr>
                </a:solidFill>
              </a:rPr>
              <a:t>currículums</a:t>
            </a:r>
            <a:r>
              <a:rPr lang="es-AR" sz="1100" dirty="0">
                <a:solidFill>
                  <a:schemeClr val="bg1"/>
                </a:solidFill>
              </a:rPr>
              <a:t/>
            </a:r>
            <a:br>
              <a:rPr lang="es-AR" sz="1100" dirty="0">
                <a:solidFill>
                  <a:schemeClr val="bg1"/>
                </a:solidFill>
              </a:rPr>
            </a:br>
            <a:endParaRPr lang="es-AR" sz="1100" dirty="0">
              <a:solidFill>
                <a:schemeClr val="bg1"/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79512" y="2060848"/>
            <a:ext cx="7704856" cy="4032448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es-AR" sz="8000" b="1" i="1" dirty="0">
                <a:solidFill>
                  <a:srgbClr val="CC0000"/>
                </a:solidFill>
              </a:rPr>
              <a:t>Funciones principales</a:t>
            </a:r>
          </a:p>
          <a:p>
            <a:pPr algn="l"/>
            <a:r>
              <a:rPr lang="es-AR" sz="6400" b="1" dirty="0" smtClean="0">
                <a:solidFill>
                  <a:srgbClr val="FFFF00"/>
                </a:solidFill>
              </a:rPr>
              <a:t> Creación </a:t>
            </a:r>
            <a:r>
              <a:rPr lang="es-AR" sz="6400" b="1" dirty="0">
                <a:solidFill>
                  <a:srgbClr val="FFFF00"/>
                </a:solidFill>
              </a:rPr>
              <a:t>y edición de texto</a:t>
            </a:r>
            <a:r>
              <a:rPr lang="es-AR" sz="6400" b="1" dirty="0">
                <a:solidFill>
                  <a:schemeClr val="bg1"/>
                </a:solidFill>
              </a:rPr>
              <a:t>: Permite escribir, modificar y corregir textos de forma sencilla y rápida, a diferencia de las máquinas de escribir tradicionales. </a:t>
            </a:r>
          </a:p>
          <a:p>
            <a:pPr algn="l"/>
            <a:r>
              <a:rPr lang="es-AR" sz="6400" b="1" dirty="0" smtClean="0">
                <a:solidFill>
                  <a:srgbClr val="FFFF00"/>
                </a:solidFill>
              </a:rPr>
              <a:t> Formato </a:t>
            </a:r>
            <a:r>
              <a:rPr lang="es-AR" sz="6400" b="1" dirty="0">
                <a:solidFill>
                  <a:srgbClr val="FFFF00"/>
                </a:solidFill>
              </a:rPr>
              <a:t>de documentos</a:t>
            </a:r>
            <a:r>
              <a:rPr lang="es-AR" sz="6400" b="1" dirty="0">
                <a:solidFill>
                  <a:schemeClr val="bg1"/>
                </a:solidFill>
              </a:rPr>
              <a:t>: Ofrece herramientas para cambiar el tipo de letra, tamaño, color y otros estilos, además de insertar imágenes y tablas. </a:t>
            </a:r>
          </a:p>
          <a:p>
            <a:pPr algn="l"/>
            <a:r>
              <a:rPr lang="es-AR" sz="6400" b="1" dirty="0" smtClean="0">
                <a:solidFill>
                  <a:srgbClr val="FFFF00"/>
                </a:solidFill>
              </a:rPr>
              <a:t> Guardado </a:t>
            </a:r>
            <a:r>
              <a:rPr lang="es-AR" sz="6400" b="1" dirty="0">
                <a:solidFill>
                  <a:srgbClr val="FFFF00"/>
                </a:solidFill>
              </a:rPr>
              <a:t>de archivos</a:t>
            </a:r>
            <a:r>
              <a:rPr lang="es-AR" sz="6400" b="1" dirty="0">
                <a:solidFill>
                  <a:schemeClr val="bg1"/>
                </a:solidFill>
              </a:rPr>
              <a:t>: Los documentos se pueden guardar en formato digital (.</a:t>
            </a:r>
            <a:r>
              <a:rPr lang="es-AR" sz="6400" b="1" dirty="0" err="1">
                <a:solidFill>
                  <a:schemeClr val="bg1"/>
                </a:solidFill>
              </a:rPr>
              <a:t>docx</a:t>
            </a:r>
            <a:r>
              <a:rPr lang="es-AR" sz="6400" b="1" dirty="0">
                <a:solidFill>
                  <a:schemeClr val="bg1"/>
                </a:solidFill>
              </a:rPr>
              <a:t>) para ser impresos o compartidos. </a:t>
            </a:r>
          </a:p>
          <a:p>
            <a:pPr algn="l"/>
            <a:r>
              <a:rPr lang="es-AR" sz="6400" b="1" dirty="0" smtClean="0">
                <a:solidFill>
                  <a:srgbClr val="FFFF00"/>
                </a:solidFill>
              </a:rPr>
              <a:t> Colaboración</a:t>
            </a:r>
            <a:r>
              <a:rPr lang="es-AR" sz="6400" b="1" dirty="0">
                <a:solidFill>
                  <a:srgbClr val="FFFF00"/>
                </a:solidFill>
              </a:rPr>
              <a:t>: </a:t>
            </a:r>
            <a:r>
              <a:rPr lang="es-AR" sz="6400" b="1" dirty="0">
                <a:solidFill>
                  <a:schemeClr val="bg1"/>
                </a:solidFill>
              </a:rPr>
              <a:t>Las versiones en la nube permiten la colaboración en tiempo real entre varios usuarios, gestionando diferentes versiones de un mismo documento sin necesidad de crear múltiples copias. </a:t>
            </a:r>
          </a:p>
          <a:p>
            <a:pPr algn="l"/>
            <a:r>
              <a:rPr lang="es-AR" sz="6400" b="1" dirty="0" smtClean="0">
                <a:solidFill>
                  <a:schemeClr val="bg1"/>
                </a:solidFill>
              </a:rPr>
              <a:t> </a:t>
            </a:r>
            <a:r>
              <a:rPr lang="es-AR" sz="6400" b="1" dirty="0" smtClean="0">
                <a:solidFill>
                  <a:srgbClr val="FFFF00"/>
                </a:solidFill>
              </a:rPr>
              <a:t>Automatización</a:t>
            </a:r>
            <a:r>
              <a:rPr lang="es-AR" sz="6400" b="1" dirty="0">
                <a:solidFill>
                  <a:srgbClr val="FFFF00"/>
                </a:solidFill>
              </a:rPr>
              <a:t>: </a:t>
            </a:r>
            <a:r>
              <a:rPr lang="es-AR" sz="6400" b="1" dirty="0">
                <a:solidFill>
                  <a:schemeClr val="bg1"/>
                </a:solidFill>
              </a:rPr>
              <a:t>Permite automatizar tareas repetitivas mediante el uso de macros. </a:t>
            </a:r>
          </a:p>
          <a:p>
            <a:pPr algn="l"/>
            <a:r>
              <a:rPr lang="es-AR" sz="6400" b="1" dirty="0" smtClean="0">
                <a:solidFill>
                  <a:schemeClr val="bg1"/>
                </a:solidFill>
              </a:rPr>
              <a:t> </a:t>
            </a:r>
            <a:r>
              <a:rPr lang="es-AR" sz="6400" b="1" dirty="0" smtClean="0">
                <a:solidFill>
                  <a:srgbClr val="FFFF00"/>
                </a:solidFill>
              </a:rPr>
              <a:t>Integración</a:t>
            </a:r>
            <a:r>
              <a:rPr lang="es-AR" sz="6400" b="1" dirty="0">
                <a:solidFill>
                  <a:srgbClr val="FFFF00"/>
                </a:solidFill>
              </a:rPr>
              <a:t>: </a:t>
            </a:r>
            <a:r>
              <a:rPr lang="es-AR" sz="6400" b="1" dirty="0">
                <a:solidFill>
                  <a:schemeClr val="bg1"/>
                </a:solidFill>
              </a:rPr>
              <a:t>Al ser parte de Microsoft 365, se integra con otras aplicaciones como Excel y PowerPoint, lo que facilita la inclusión de datos de hojas de cálculo o presentaciones dentro de un documento de Word. </a:t>
            </a:r>
          </a:p>
          <a:p>
            <a:pPr algn="l"/>
            <a:r>
              <a:rPr lang="es-AR" sz="6400" b="1" dirty="0" smtClean="0">
                <a:solidFill>
                  <a:schemeClr val="bg1"/>
                </a:solidFill>
              </a:rPr>
              <a:t> </a:t>
            </a:r>
            <a:r>
              <a:rPr lang="es-AR" sz="6400" b="1" dirty="0" smtClean="0">
                <a:solidFill>
                  <a:srgbClr val="FFFF00"/>
                </a:solidFill>
              </a:rPr>
              <a:t>Compatibilidad</a:t>
            </a:r>
            <a:r>
              <a:rPr lang="es-AR" sz="6400" b="1" dirty="0">
                <a:solidFill>
                  <a:srgbClr val="FFFF00"/>
                </a:solidFill>
              </a:rPr>
              <a:t>: </a:t>
            </a:r>
            <a:r>
              <a:rPr lang="es-AR" sz="6400" b="1" dirty="0">
                <a:solidFill>
                  <a:schemeClr val="bg1"/>
                </a:solidFill>
              </a:rPr>
              <a:t>Es compatible con varios formatos de archivo, como PDF y RTF, lo que facilita el intercambio de documentos con otros </a:t>
            </a:r>
            <a:r>
              <a:rPr lang="es-AR" sz="6400" b="1" dirty="0" smtClean="0">
                <a:solidFill>
                  <a:schemeClr val="bg1"/>
                </a:solidFill>
              </a:rPr>
              <a:t>programas.</a:t>
            </a:r>
            <a:endParaRPr lang="es-AR" sz="6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045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00808"/>
            <a:ext cx="3816424" cy="19035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20544" y="147990"/>
            <a:ext cx="5199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i="1" dirty="0" smtClean="0">
                <a:solidFill>
                  <a:srgbClr val="CC0000"/>
                </a:solidFill>
                <a:latin typeface="Arial 54"/>
              </a:rPr>
              <a:t>¿Qué son las plantillas de calculo?</a:t>
            </a:r>
            <a:endParaRPr lang="es-AR" b="1" i="1" dirty="0">
              <a:solidFill>
                <a:srgbClr val="CC0000"/>
              </a:solidFill>
              <a:latin typeface="Arial 54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79509" y="517322"/>
            <a:ext cx="5976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 smtClean="0">
                <a:solidFill>
                  <a:schemeClr val="bg1">
                    <a:lumMod val="75000"/>
                  </a:schemeClr>
                </a:solidFill>
              </a:rPr>
              <a:t>Programas </a:t>
            </a:r>
            <a:r>
              <a:rPr lang="es-AR" sz="2400" dirty="0">
                <a:solidFill>
                  <a:schemeClr val="bg1">
                    <a:lumMod val="75000"/>
                  </a:schemeClr>
                </a:solidFill>
              </a:rPr>
              <a:t>informáticos que organizan datos en tablas (celdas, filas y columnas) para realizar cálculos, análisis y visualizaciones como gráficos.</a:t>
            </a:r>
            <a:endParaRPr lang="es-AR" sz="2400" b="1" dirty="0">
              <a:solidFill>
                <a:schemeClr val="bg1">
                  <a:lumMod val="75000"/>
                </a:schemeClr>
              </a:solidFill>
              <a:latin typeface="Arial 54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34038" y="2276872"/>
            <a:ext cx="5922136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200" b="1" i="1" dirty="0">
                <a:solidFill>
                  <a:srgbClr val="FFFF00"/>
                </a:solidFill>
              </a:rPr>
              <a:t>Componentes </a:t>
            </a:r>
            <a:r>
              <a:rPr lang="es-AR" sz="3200" b="1" i="1" dirty="0" smtClean="0">
                <a:solidFill>
                  <a:srgbClr val="FFFF00"/>
                </a:solidFill>
              </a:rPr>
              <a:t>principales</a:t>
            </a:r>
          </a:p>
          <a:p>
            <a:endParaRPr lang="es-AR" b="1" i="1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000" dirty="0">
                <a:solidFill>
                  <a:schemeClr val="bg1">
                    <a:lumMod val="50000"/>
                  </a:schemeClr>
                </a:solidFill>
              </a:rPr>
              <a:t>Celdas: </a:t>
            </a:r>
            <a:r>
              <a:rPr lang="es-AR" sz="2000" dirty="0">
                <a:solidFill>
                  <a:schemeClr val="bg1"/>
                </a:solidFill>
              </a:rPr>
              <a:t>La unidad básica de información, formada por la intersección de una fila y una columna.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000" dirty="0">
                <a:solidFill>
                  <a:schemeClr val="bg1">
                    <a:lumMod val="50000"/>
                  </a:schemeClr>
                </a:solidFill>
              </a:rPr>
              <a:t>Filas y columnas: </a:t>
            </a:r>
            <a:r>
              <a:rPr lang="es-AR" sz="2000" dirty="0">
                <a:solidFill>
                  <a:schemeClr val="bg1"/>
                </a:solidFill>
              </a:rPr>
              <a:t>Las filas se identifican con números y las columnas con letras. La combinación de ambas da la referencia a una celda específica.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000" dirty="0">
                <a:solidFill>
                  <a:schemeClr val="bg1">
                    <a:lumMod val="50000"/>
                  </a:schemeClr>
                </a:solidFill>
              </a:rPr>
              <a:t>Barra de fórmulas: </a:t>
            </a:r>
            <a:r>
              <a:rPr lang="es-AR" sz="2000" dirty="0">
                <a:solidFill>
                  <a:schemeClr val="bg1"/>
                </a:solidFill>
              </a:rPr>
              <a:t>Muestra el contenido de la celda activa y permite editar fórmulas.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000" dirty="0">
                <a:solidFill>
                  <a:schemeClr val="bg1">
                    <a:lumMod val="50000"/>
                  </a:schemeClr>
                </a:solidFill>
              </a:rPr>
              <a:t>Libro de trabajo: </a:t>
            </a:r>
            <a:r>
              <a:rPr lang="es-AR" sz="2000" dirty="0">
                <a:solidFill>
                  <a:schemeClr val="bg1"/>
                </a:solidFill>
              </a:rPr>
              <a:t>Un archivo de hoja de cálculo puede contener varias hojas, que se guardan juntas en un libro</a:t>
            </a:r>
          </a:p>
        </p:txBody>
      </p:sp>
    </p:spTree>
    <p:extLst>
      <p:ext uri="{BB962C8B-B14F-4D97-AF65-F5344CB8AC3E}">
        <p14:creationId xmlns:p14="http://schemas.microsoft.com/office/powerpoint/2010/main" val="1899887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51520" y="121467"/>
            <a:ext cx="36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b="1" dirty="0" smtClean="0">
                <a:solidFill>
                  <a:srgbClr val="FFFF00"/>
                </a:solidFill>
                <a:latin typeface="Arial 54"/>
              </a:rPr>
              <a:t>Presentación</a:t>
            </a:r>
            <a:r>
              <a:rPr lang="es-AR" sz="3200" b="1" dirty="0" smtClean="0">
                <a:solidFill>
                  <a:srgbClr val="FFFF00"/>
                </a:solidFill>
                <a:latin typeface="Arial 54"/>
              </a:rPr>
              <a:t>  de </a:t>
            </a:r>
            <a:r>
              <a:rPr lang="es-AR" sz="3200" b="1" dirty="0" smtClean="0">
                <a:solidFill>
                  <a:srgbClr val="FFFF00"/>
                </a:solidFill>
                <a:latin typeface="Arial 54"/>
              </a:rPr>
              <a:t>P</a:t>
            </a:r>
            <a:r>
              <a:rPr lang="es-AR" sz="3200" b="1" dirty="0" smtClean="0">
                <a:solidFill>
                  <a:srgbClr val="FFFF00"/>
                </a:solidFill>
                <a:latin typeface="Arial 54"/>
              </a:rPr>
              <a:t>owerPoint</a:t>
            </a:r>
            <a:endParaRPr lang="es-AR" sz="3200" b="1" dirty="0">
              <a:solidFill>
                <a:srgbClr val="FFFF00"/>
              </a:solidFill>
              <a:latin typeface="Arial 54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7807" y="1676707"/>
            <a:ext cx="424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b="1" dirty="0" smtClean="0">
                <a:solidFill>
                  <a:schemeClr val="bg1"/>
                </a:solidFill>
                <a:latin typeface="Arial 54"/>
              </a:rPr>
              <a:t>Ofrece </a:t>
            </a:r>
            <a:r>
              <a:rPr lang="es-AR" b="1" dirty="0">
                <a:solidFill>
                  <a:schemeClr val="bg1"/>
                </a:solidFill>
                <a:latin typeface="Arial 54"/>
              </a:rPr>
              <a:t>herramientas y formatos potentes para personalizar sus presentaciones multimedia para varios </a:t>
            </a:r>
            <a:r>
              <a:rPr lang="es-AR" b="1" dirty="0" smtClean="0">
                <a:solidFill>
                  <a:schemeClr val="bg1"/>
                </a:solidFill>
                <a:latin typeface="Arial 54"/>
              </a:rPr>
              <a:t>usos.</a:t>
            </a:r>
            <a:endParaRPr lang="es-MX" b="1" dirty="0">
              <a:solidFill>
                <a:schemeClr val="bg1"/>
              </a:solidFill>
              <a:latin typeface="Arial 54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419872" y="3910646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FF00"/>
                </a:solidFill>
                <a:latin typeface="Arial 54"/>
              </a:rPr>
              <a:t>Crear una presentación en PowerPoint:</a:t>
            </a:r>
            <a:endParaRPr lang="es-MX" b="1" dirty="0">
              <a:solidFill>
                <a:srgbClr val="FFFF00"/>
              </a:solidFill>
              <a:latin typeface="Arial 54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626212" y="4437112"/>
            <a:ext cx="50916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es-AR" sz="1600" b="1" dirty="0" smtClean="0">
                <a:solidFill>
                  <a:prstClr val="white"/>
                </a:solidFill>
                <a:latin typeface="Arial 54"/>
              </a:rPr>
              <a:t>Para </a:t>
            </a:r>
            <a:r>
              <a:rPr lang="es-AR" sz="1600" b="1" dirty="0">
                <a:solidFill>
                  <a:prstClr val="white"/>
                </a:solidFill>
                <a:latin typeface="Arial 54"/>
              </a:rPr>
              <a:t>crear una presentación desde cero, seleccione </a:t>
            </a:r>
            <a:r>
              <a:rPr lang="es-AR" sz="1600" b="1" dirty="0">
                <a:solidFill>
                  <a:srgbClr val="92D050"/>
                </a:solidFill>
                <a:latin typeface="Arial 54"/>
              </a:rPr>
              <a:t>Presentación en blanco.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AR" sz="1600" b="1" dirty="0">
                <a:solidFill>
                  <a:prstClr val="white"/>
                </a:solidFill>
                <a:latin typeface="Arial 54"/>
              </a:rPr>
              <a:t>Para usar un diseño preparado, seleccione una de las </a:t>
            </a:r>
            <a:r>
              <a:rPr lang="es-AR" sz="1600" b="1" dirty="0">
                <a:solidFill>
                  <a:srgbClr val="92D050"/>
                </a:solidFill>
                <a:latin typeface="Arial 54"/>
              </a:rPr>
              <a:t>plantillas.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AR" sz="1600" b="1" dirty="0">
                <a:solidFill>
                  <a:prstClr val="white"/>
                </a:solidFill>
                <a:latin typeface="Arial 54"/>
              </a:rPr>
              <a:t>Para ver sugerencias para usar PowerPoint, seleccione </a:t>
            </a:r>
            <a:r>
              <a:rPr lang="es-AR" sz="1600" b="1" dirty="0">
                <a:solidFill>
                  <a:srgbClr val="92D050"/>
                </a:solidFill>
                <a:latin typeface="Arial 54"/>
              </a:rPr>
              <a:t>Paseo introductorio </a:t>
            </a:r>
            <a:r>
              <a:rPr lang="es-AR" sz="1600" b="1" dirty="0">
                <a:solidFill>
                  <a:prstClr val="white"/>
                </a:solidFill>
                <a:latin typeface="Arial 54"/>
              </a:rPr>
              <a:t>y, después, </a:t>
            </a:r>
            <a:r>
              <a:rPr lang="es-AR" sz="1600" b="1" dirty="0">
                <a:solidFill>
                  <a:srgbClr val="92D050"/>
                </a:solidFill>
                <a:latin typeface="Arial 54"/>
              </a:rPr>
              <a:t>crear.</a:t>
            </a:r>
            <a:endParaRPr lang="es-AR" sz="1600" b="1" dirty="0">
              <a:solidFill>
                <a:srgbClr val="92D050"/>
              </a:solidFill>
              <a:latin typeface="Arial 54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89060"/>
            <a:ext cx="4058150" cy="18878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03" y="3789040"/>
            <a:ext cx="3073524" cy="1809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73952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11967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AR" b="1" dirty="0">
                <a:solidFill>
                  <a:schemeClr val="bg1"/>
                </a:solidFill>
                <a:latin typeface="Arial 54"/>
                <a:cs typeface="Arial" pitchFamily="34" charset="0"/>
              </a:rPr>
              <a:t>¿Quién esta viendo ahora? Elige tu perfil</a:t>
            </a:r>
            <a:r>
              <a:rPr lang="es-AR" b="1" dirty="0">
                <a:latin typeface="Arial 54"/>
              </a:rPr>
              <a:t>¡¿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765028" y="4869159"/>
            <a:ext cx="6687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>
                <a:solidFill>
                  <a:schemeClr val="bg1"/>
                </a:solidFill>
                <a:latin typeface="Arial 54"/>
              </a:rPr>
              <a:t> 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2987824" y="6096706"/>
            <a:ext cx="2448272" cy="26161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AR" sz="1100" dirty="0">
                <a:solidFill>
                  <a:schemeClr val="bg2">
                    <a:lumMod val="90000"/>
                  </a:schemeClr>
                </a:solidFill>
                <a:latin typeface="Arial 54"/>
              </a:rPr>
              <a:t>     ADMINISTRAR   PERFILES</a:t>
            </a:r>
          </a:p>
        </p:txBody>
      </p:sp>
      <p:pic>
        <p:nvPicPr>
          <p:cNvPr id="18" name="17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174613"/>
            <a:ext cx="1230497" cy="1331168"/>
          </a:xfrm>
          <a:prstGeom prst="rect">
            <a:avLst/>
          </a:prstGeom>
        </p:spPr>
      </p:pic>
      <p:sp>
        <p:nvSpPr>
          <p:cNvPr id="19" name="18 CuadroTexto"/>
          <p:cNvSpPr txBox="1"/>
          <p:nvPr/>
        </p:nvSpPr>
        <p:spPr>
          <a:xfrm>
            <a:off x="2123728" y="4869159"/>
            <a:ext cx="6480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>
                <a:solidFill>
                  <a:schemeClr val="bg1"/>
                </a:solidFill>
                <a:latin typeface="Arial 54"/>
              </a:rPr>
              <a:t>    Fahime Brizuela                  Niños</a:t>
            </a: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9" y="0"/>
            <a:ext cx="2101489" cy="98072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546" y="3174613"/>
            <a:ext cx="1214556" cy="133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Blue Skies">
            <a:hlinkClick r:id="" action="ppaction://media"/>
            <a:extLst>
              <a:ext uri="{FF2B5EF4-FFF2-40B4-BE49-F238E27FC236}">
                <a16:creationId xmlns:a16="http://schemas.microsoft.com/office/drawing/2014/main" xmlns="" id="{71B9DBBB-3CEE-E448-C627-CBAF0FC18F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59290" y="235570"/>
            <a:ext cx="745158" cy="7451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336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971600" y="260648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b="1" dirty="0">
                <a:solidFill>
                  <a:schemeClr val="bg1"/>
                </a:solidFill>
                <a:latin typeface="Arial 54"/>
              </a:rPr>
              <a:t>Seleccionados para ti:</a:t>
            </a: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257" y="6141252"/>
            <a:ext cx="1598743" cy="692696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1115616" y="3140968"/>
            <a:ext cx="302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b="1" dirty="0">
                <a:solidFill>
                  <a:schemeClr val="bg1"/>
                </a:solidFill>
                <a:latin typeface="Arial 54"/>
              </a:rPr>
              <a:t>Series Estadounidenses: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1115616" y="5956586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b="1" dirty="0">
                <a:solidFill>
                  <a:schemeClr val="bg1"/>
                </a:solidFill>
                <a:latin typeface="Arial 54"/>
              </a:rPr>
              <a:t>Guardado en tu lista: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1475656" y="2711444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100" b="1" dirty="0">
                <a:solidFill>
                  <a:schemeClr val="bg1">
                    <a:lumMod val="75000"/>
                  </a:schemeClr>
                </a:solidFill>
                <a:latin typeface="Arial 54"/>
              </a:rPr>
              <a:t>     Blog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61958" y="2711444"/>
            <a:ext cx="15577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100" b="1" dirty="0">
                <a:solidFill>
                  <a:schemeClr val="bg1">
                    <a:lumMod val="75000"/>
                  </a:schemeClr>
                </a:solidFill>
                <a:latin typeface="Arial 54"/>
              </a:rPr>
              <a:t>Redes de Internet</a:t>
            </a:r>
          </a:p>
        </p:txBody>
      </p:sp>
      <p:sp>
        <p:nvSpPr>
          <p:cNvPr id="9" name="AutoShape 4" descr="Diodo láser - Wikipedia, la enciclopedia lib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 dirty="0"/>
          </a:p>
        </p:txBody>
      </p:sp>
      <p:sp>
        <p:nvSpPr>
          <p:cNvPr id="14" name="13 Rectángulo"/>
          <p:cNvSpPr/>
          <p:nvPr/>
        </p:nvSpPr>
        <p:spPr>
          <a:xfrm>
            <a:off x="2915816" y="2639066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b="1" i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54"/>
              </a:rPr>
              <a:t> </a:t>
            </a:r>
            <a:r>
              <a:rPr lang="es-AR" sz="1100" b="1" dirty="0">
                <a:solidFill>
                  <a:schemeClr val="bg1">
                    <a:lumMod val="75000"/>
                  </a:schemeClr>
                </a:solidFill>
                <a:latin typeface="Arial 54"/>
              </a:rPr>
              <a:t>Cmaps Tools            Procesador de textos        Plantillas de Calculo      Presentaciones</a:t>
            </a:r>
            <a:endParaRPr lang="es-AR" sz="11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34" name="Picture 10" descr="Página de inicio de HBO España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" t="51678" r="4446" b="31917"/>
          <a:stretch/>
        </p:blipFill>
        <p:spPr bwMode="auto">
          <a:xfrm>
            <a:off x="0" y="3682652"/>
            <a:ext cx="9144001" cy="125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9624"/>
            <a:ext cx="1475656" cy="1640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050988"/>
            <a:ext cx="1440160" cy="1640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039624"/>
            <a:ext cx="1455967" cy="169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783" y="1050987"/>
            <a:ext cx="1673667" cy="1682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450" y="1039624"/>
            <a:ext cx="1622894" cy="169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039624"/>
            <a:ext cx="1475657" cy="169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046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721" y="404665"/>
            <a:ext cx="5086541" cy="187220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-77253" y="1984483"/>
            <a:ext cx="8964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54"/>
              </a:rPr>
              <a:t>    </a:t>
            </a:r>
            <a:r>
              <a:rPr lang="es-AR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54"/>
              </a:rPr>
              <a:t>Tecnología de la información y la comunicación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160619" y="3607871"/>
            <a:ext cx="2466528" cy="30777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AR" sz="14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Hoy N°1 en la escuela Houssay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0" y="4389535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b="1" dirty="0">
                <a:solidFill>
                  <a:schemeClr val="bg1"/>
                </a:solidFill>
                <a:latin typeface="Arial 54"/>
              </a:rPr>
              <a:t>En este corto se visualiza todo lo que se vio en el año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14578" y="2993850"/>
            <a:ext cx="1692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b="1" dirty="0">
                <a:solidFill>
                  <a:srgbClr val="00B050"/>
                </a:solidFill>
                <a:latin typeface="Arial 54"/>
              </a:rPr>
              <a:t>99% recomendado para ti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86156" y="4964717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54"/>
              </a:rPr>
              <a:t>Autores: Juan Benegas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1908212" y="3009133"/>
            <a:ext cx="1541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54"/>
              </a:rPr>
              <a:t>Apto para todo publico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107504" y="5676146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b="1" dirty="0">
                <a:solidFill>
                  <a:schemeClr val="bg1"/>
                </a:solidFill>
                <a:latin typeface="Arial 54"/>
              </a:rPr>
              <a:t>Recomendados para ti: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0" y="4127806"/>
            <a:ext cx="32536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100" b="1" dirty="0">
                <a:solidFill>
                  <a:schemeClr val="bg1"/>
                </a:solidFill>
                <a:latin typeface="Arial 54"/>
              </a:rPr>
              <a:t>Estudio Original: Tecnicatura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34" y="5980125"/>
            <a:ext cx="1438275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722" y="5962951"/>
            <a:ext cx="1292225" cy="819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086" y="5950832"/>
            <a:ext cx="1326922" cy="829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962950"/>
            <a:ext cx="1511300" cy="82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950832"/>
            <a:ext cx="1427163" cy="83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3157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hatsApp Video 2021-06-27 at 20.35.38">
            <a:hlinkClick r:id="" action="ppaction://media"/>
            <a:extLst>
              <a:ext uri="{FF2B5EF4-FFF2-40B4-BE49-F238E27FC236}">
                <a16:creationId xmlns:a16="http://schemas.microsoft.com/office/drawing/2014/main" xmlns="" id="{A42C2565-69CE-2646-A0B3-4295F88C7F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7957"/>
            <a:ext cx="9144000" cy="696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49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592815"/>
            <a:ext cx="4752528" cy="1470025"/>
          </a:xfrm>
        </p:spPr>
        <p:txBody>
          <a:bodyPr>
            <a:normAutofit fontScale="90000"/>
          </a:bodyPr>
          <a:lstStyle/>
          <a:p>
            <a:pPr algn="l"/>
            <a:r>
              <a:rPr lang="es-AR" b="1" i="1" dirty="0">
                <a:solidFill>
                  <a:srgbClr val="FFFF00"/>
                </a:solidFill>
              </a:rPr>
              <a:t>TIC: </a:t>
            </a:r>
            <a:r>
              <a:rPr lang="es-AR" sz="2700" b="1" i="1" dirty="0">
                <a:solidFill>
                  <a:schemeClr val="bg1">
                    <a:lumMod val="75000"/>
                  </a:schemeClr>
                </a:solidFill>
              </a:rPr>
              <a:t>Definición de computadora</a:t>
            </a:r>
            <a:r>
              <a:rPr lang="es-AR" sz="2700" b="1" i="1" dirty="0">
                <a:solidFill>
                  <a:schemeClr val="bg1"/>
                </a:solidFill>
              </a:rPr>
              <a:t/>
            </a:r>
            <a:br>
              <a:rPr lang="es-AR" sz="2700" b="1" i="1" dirty="0">
                <a:solidFill>
                  <a:schemeClr val="bg1"/>
                </a:solidFill>
              </a:rPr>
            </a:br>
            <a:r>
              <a:rPr lang="es-AR" sz="2700" b="1" dirty="0">
                <a:solidFill>
                  <a:schemeClr val="bg1"/>
                </a:solidFill>
              </a:rPr>
              <a:t>La computadora es un dispositivo electrónico que recibe, procesa y almacena datos para producir información útil.</a:t>
            </a:r>
            <a:r>
              <a:rPr lang="es-AR" dirty="0">
                <a:solidFill>
                  <a:srgbClr val="FFFF00"/>
                </a:solidFill>
              </a:rPr>
              <a:t/>
            </a:r>
            <a:br>
              <a:rPr lang="es-AR" dirty="0">
                <a:solidFill>
                  <a:srgbClr val="FFFF00"/>
                </a:solidFill>
              </a:rPr>
            </a:br>
            <a:endParaRPr lang="es-AR" dirty="0">
              <a:solidFill>
                <a:srgbClr val="FFFF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045" y="331851"/>
            <a:ext cx="3456384" cy="20162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251520" y="3284984"/>
            <a:ext cx="56521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2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Concepto de hardware:</a:t>
            </a:r>
          </a:p>
          <a:p>
            <a:r>
              <a:rPr lang="es-AR" sz="3200" dirty="0">
                <a:solidFill>
                  <a:schemeClr val="bg1"/>
                </a:solidFill>
              </a:rPr>
              <a:t>Parte física y tangible  de una computadora. Incluye todos los componentes electrónicos y mecánicos</a:t>
            </a:r>
          </a:p>
        </p:txBody>
      </p:sp>
    </p:spTree>
    <p:extLst>
      <p:ext uri="{BB962C8B-B14F-4D97-AF65-F5344CB8AC3E}">
        <p14:creationId xmlns:p14="http://schemas.microsoft.com/office/powerpoint/2010/main" val="145280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51520" y="476672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>
                <a:solidFill>
                  <a:srgbClr val="FFFF00"/>
                </a:solidFill>
                <a:latin typeface="Arial 54"/>
              </a:rPr>
              <a:t>Comenzamos con las Redes de Internet.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4716016" y="1677001"/>
            <a:ext cx="34563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AR" sz="1600" b="1" dirty="0">
                <a:solidFill>
                  <a:schemeClr val="bg1"/>
                </a:solidFill>
                <a:latin typeface="Arial 54"/>
              </a:rPr>
              <a:t>Fundamentos de las redes sociales: Principales motores del desarrollo económico de la sociedad. Permiten superar distancias transmitiendo transmitiendo de forma rápida voz, textos, datos, imágenes y videos en </a:t>
            </a:r>
            <a:r>
              <a:rPr lang="es-AR" sz="1600" b="1" dirty="0" err="1">
                <a:solidFill>
                  <a:schemeClr val="bg1"/>
                </a:solidFill>
                <a:latin typeface="Arial 54"/>
              </a:rPr>
              <a:t>cualquer</a:t>
            </a:r>
            <a:r>
              <a:rPr lang="es-AR" sz="1600" b="1" dirty="0">
                <a:solidFill>
                  <a:schemeClr val="bg1"/>
                </a:solidFill>
                <a:latin typeface="Arial 54"/>
              </a:rPr>
              <a:t> lugar del planeta.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489714" y="4365104"/>
            <a:ext cx="374441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/>
            </a:r>
            <a:br>
              <a:rPr lang="es-MX" dirty="0"/>
            </a:br>
            <a:endParaRPr lang="es-AR" sz="1600" b="1" dirty="0">
              <a:solidFill>
                <a:schemeClr val="bg1"/>
              </a:solidFill>
              <a:latin typeface="Arial 54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14" y="1412775"/>
            <a:ext cx="3384376" cy="210677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489714" y="4522556"/>
            <a:ext cx="3744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>
                <a:solidFill>
                  <a:schemeClr val="bg1"/>
                </a:solidFill>
              </a:rPr>
              <a:t>El ser humano tiene la necesidad de comunicarse desde el lenguaje hasta de distintos mecanismos como el teléfono o el telégrafo, entre otros…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365104"/>
            <a:ext cx="3456384" cy="1743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1949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73983" y="1670074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s-AR" b="1" i="1" dirty="0">
              <a:solidFill>
                <a:srgbClr val="CC0000"/>
              </a:solidFill>
              <a:latin typeface="Arial 54"/>
            </a:endParaRPr>
          </a:p>
          <a:p>
            <a:pPr marL="0" indent="0">
              <a:buNone/>
            </a:pPr>
            <a:r>
              <a:rPr lang="es-MX" sz="1800" b="1" i="1" dirty="0">
                <a:solidFill>
                  <a:schemeClr val="bg1"/>
                </a:solidFill>
                <a:latin typeface="Arial 54"/>
              </a:rPr>
              <a:t>                                                                                                                   </a:t>
            </a:r>
          </a:p>
          <a:p>
            <a:pPr marL="0" indent="0">
              <a:buNone/>
            </a:pPr>
            <a:endParaRPr lang="es-AR" sz="1800" b="1" i="1" dirty="0">
              <a:solidFill>
                <a:schemeClr val="bg1"/>
              </a:solidFill>
              <a:latin typeface="Arial 54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23528" y="188640"/>
            <a:ext cx="403244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>
                <a:solidFill>
                  <a:srgbClr val="FFFF00"/>
                </a:solidFill>
                <a:latin typeface="Arial 54"/>
              </a:rPr>
              <a:t>Redes de Ordenadores</a:t>
            </a:r>
          </a:p>
          <a:p>
            <a:endParaRPr lang="es-MX" sz="3200" b="1" dirty="0">
              <a:solidFill>
                <a:srgbClr val="FFFF00"/>
              </a:solidFill>
              <a:latin typeface="Arial 54"/>
            </a:endParaRPr>
          </a:p>
          <a:p>
            <a:pPr algn="r"/>
            <a:r>
              <a:rPr lang="es-MX" sz="2000" b="1" dirty="0">
                <a:solidFill>
                  <a:schemeClr val="bg1"/>
                </a:solidFill>
                <a:latin typeface="Arial 54"/>
              </a:rPr>
              <a:t>Conjunto de equipos informáticos conectados entre si por medios de dispositivos que permiten enviar y recibir fotos.</a:t>
            </a:r>
            <a:endParaRPr lang="es-AR" sz="2000" b="1" dirty="0">
              <a:solidFill>
                <a:schemeClr val="bg1"/>
              </a:solidFill>
              <a:latin typeface="Arial 54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89040"/>
            <a:ext cx="3265179" cy="230425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48680"/>
            <a:ext cx="4464496" cy="47525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5020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07504" y="192404"/>
            <a:ext cx="59046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rgbClr val="FFFF00"/>
                </a:solidFill>
                <a:latin typeface="Arial 54"/>
              </a:rPr>
              <a:t> Tipos de redes</a:t>
            </a:r>
          </a:p>
          <a:p>
            <a:r>
              <a:rPr lang="es-MX" b="1" dirty="0">
                <a:solidFill>
                  <a:schemeClr val="bg1">
                    <a:lumMod val="85000"/>
                  </a:schemeClr>
                </a:solidFill>
                <a:latin typeface="Arial 54"/>
              </a:rPr>
              <a:t>Se clasifican según su área de cobertura:</a:t>
            </a:r>
          </a:p>
          <a:p>
            <a:endParaRPr lang="es-MX" sz="1400" b="1" dirty="0">
              <a:solidFill>
                <a:schemeClr val="bg1">
                  <a:lumMod val="85000"/>
                </a:schemeClr>
              </a:solidFill>
              <a:latin typeface="Arial 54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sz="1400" b="1" dirty="0">
                <a:solidFill>
                  <a:schemeClr val="bg1">
                    <a:lumMod val="85000"/>
                  </a:schemeClr>
                </a:solidFill>
                <a:latin typeface="Arial 54"/>
              </a:rPr>
              <a:t>Red de áreas extensas, WAN: tiene una gran capacidad geográfica.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sz="1400" b="1" dirty="0">
                <a:solidFill>
                  <a:schemeClr val="bg1">
                    <a:lumMod val="85000"/>
                  </a:schemeClr>
                </a:solidFill>
                <a:latin typeface="Arial 54"/>
              </a:rPr>
              <a:t>Red de área metropolitana, MAN: Red que conecta equipos a varios kilómetros o a alta velocidad.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sz="1400" b="1" dirty="0">
                <a:solidFill>
                  <a:schemeClr val="bg1">
                    <a:lumMod val="85000"/>
                  </a:schemeClr>
                </a:solidFill>
                <a:latin typeface="Arial 54"/>
              </a:rPr>
              <a:t>Red de área local, LAN: Conecta equipos de una área geográfica limitada.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sz="1400" b="1" dirty="0">
                <a:solidFill>
                  <a:schemeClr val="bg1">
                    <a:lumMod val="85000"/>
                  </a:schemeClr>
                </a:solidFill>
                <a:latin typeface="Arial 54"/>
              </a:rPr>
              <a:t>Red de área personal, PAN: Conformada por una pequeña cantidad de equipos en pocos metros de velocidad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4067944" y="3046900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400" dirty="0">
              <a:solidFill>
                <a:srgbClr val="FFFF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175956" y="3874103"/>
            <a:ext cx="432048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>
                <a:solidFill>
                  <a:srgbClr val="FFFF00"/>
                </a:solidFill>
                <a:latin typeface="Arial 54"/>
              </a:rPr>
              <a:t>También se clasifican en:</a:t>
            </a:r>
          </a:p>
          <a:p>
            <a:endParaRPr lang="es-AR" sz="2400" b="1" dirty="0">
              <a:solidFill>
                <a:srgbClr val="FFFF00"/>
              </a:solidFill>
              <a:latin typeface="Arial 54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AR" b="1" dirty="0">
                <a:solidFill>
                  <a:schemeClr val="bg1">
                    <a:lumMod val="85000"/>
                  </a:schemeClr>
                </a:solidFill>
                <a:latin typeface="Arial 54"/>
              </a:rPr>
              <a:t>Tipología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AR" b="1" dirty="0">
                <a:solidFill>
                  <a:schemeClr val="bg1">
                    <a:lumMod val="85000"/>
                  </a:schemeClr>
                </a:solidFill>
                <a:latin typeface="Arial 54"/>
              </a:rPr>
              <a:t>Nivel de acceso o privacidad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AR" b="1" dirty="0">
                <a:solidFill>
                  <a:schemeClr val="bg1">
                    <a:lumMod val="85000"/>
                  </a:schemeClr>
                </a:solidFill>
                <a:latin typeface="Arial 54"/>
              </a:rPr>
              <a:t>Su relación funcional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32287"/>
            <a:ext cx="2619375" cy="22046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56992"/>
            <a:ext cx="3096344" cy="188265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1234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7931</TotalTime>
  <Words>1017</Words>
  <Application>Microsoft Office PowerPoint</Application>
  <PresentationFormat>Presentación en pantalla (4:3)</PresentationFormat>
  <Paragraphs>88</Paragraphs>
  <Slides>16</Slides>
  <Notes>1</Notes>
  <HiddenSlides>0</HiddenSlides>
  <MMClips>4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7" baseType="lpstr">
      <vt:lpstr>Tema de Office</vt:lpstr>
      <vt:lpstr>Presentación de PowerPoint</vt:lpstr>
      <vt:lpstr>¿Quién esta viendo ahora? Elige tu perfil¡¿</vt:lpstr>
      <vt:lpstr>Presentación de PowerPoint</vt:lpstr>
      <vt:lpstr>Presentación de PowerPoint</vt:lpstr>
      <vt:lpstr>Presentación de PowerPoint</vt:lpstr>
      <vt:lpstr>TIC: Definición de computadora La computadora es un dispositivo electrónico que recibe, procesa y almacena datos para producir información útil.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Procesador de Textos: Sirve para crear, editar y dar formato a documentos digitales como cartas, informes y currículums 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berta</dc:creator>
  <cp:lastModifiedBy>ivi</cp:lastModifiedBy>
  <cp:revision>151</cp:revision>
  <dcterms:created xsi:type="dcterms:W3CDTF">2021-06-26T09:47:57Z</dcterms:created>
  <dcterms:modified xsi:type="dcterms:W3CDTF">2025-11-18T05:42:40Z</dcterms:modified>
</cp:coreProperties>
</file>