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60" r:id="rId2"/>
    <p:sldId id="263" r:id="rId3"/>
    <p:sldId id="256" r:id="rId4"/>
    <p:sldId id="257" r:id="rId5"/>
    <p:sldId id="258" r:id="rId6"/>
    <p:sldId id="259" r:id="rId7"/>
    <p:sldId id="262" r:id="rId8"/>
    <p:sldId id="261" r:id="rId9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5583" autoAdjust="0"/>
    <p:restoredTop sz="94662" autoAdjust="0"/>
  </p:normalViewPr>
  <p:slideViewPr>
    <p:cSldViewPr snapToGrid="0">
      <p:cViewPr varScale="1">
        <p:scale>
          <a:sx n="74" d="100"/>
          <a:sy n="74" d="100"/>
        </p:scale>
        <p:origin x="-1176" y="-9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12/15/2025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99237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12/15/2025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04215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12/15/2025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09267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12/15/2025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64108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12/15/2025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1877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12/15/2025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89832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12/15/2025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19359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12/15/2025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25509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12/15/2025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23907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12/15/2025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74264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12/15/2025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6560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12/15/2025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7886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4C2AD89C-F050-D4F0-6409-4071553918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06443"/>
          </a:xfrm>
        </p:spPr>
        <p:txBody>
          <a:bodyPr>
            <a:normAutofit/>
          </a:bodyPr>
          <a:lstStyle/>
          <a:p>
            <a:r>
              <a:rPr lang="es-ES" sz="4000" b="1" dirty="0"/>
              <a:t>TRABAJO PRACTICO DE INFORMATICA</a:t>
            </a:r>
            <a:endParaRPr lang="es-ES" sz="4000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F1E380A3-9650-1BEA-1304-EE99530EF5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6714744" cy="4303465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>
              <a:buNone/>
            </a:pPr>
            <a:r>
              <a:rPr lang="es-ES" sz="2000" b="1"/>
              <a:t>Tema</a:t>
            </a:r>
            <a:r>
              <a:rPr lang="es-ES" sz="2000"/>
              <a:t>: Eras de las Computadoras</a:t>
            </a:r>
          </a:p>
          <a:p>
            <a:pPr marL="0" indent="0">
              <a:buNone/>
            </a:pPr>
            <a:endParaRPr lang="es-ES" sz="2000"/>
          </a:p>
          <a:p>
            <a:pPr marL="0" indent="0">
              <a:buNone/>
            </a:pPr>
            <a:r>
              <a:rPr lang="es-ES" sz="2000" b="1"/>
              <a:t>Alumno</a:t>
            </a:r>
            <a:r>
              <a:rPr lang="es-ES" sz="2000"/>
              <a:t>: German Diaz</a:t>
            </a:r>
          </a:p>
          <a:p>
            <a:pPr marL="0" indent="0">
              <a:buNone/>
            </a:pPr>
            <a:endParaRPr lang="es-ES" sz="2000"/>
          </a:p>
          <a:p>
            <a:pPr marL="0" indent="0">
              <a:buNone/>
            </a:pPr>
            <a:r>
              <a:rPr lang="es-ES" sz="2000" b="1"/>
              <a:t>Profesora</a:t>
            </a:r>
            <a:r>
              <a:rPr lang="es-ES" sz="2000"/>
              <a:t>: Andrea Gomez</a:t>
            </a:r>
          </a:p>
          <a:p>
            <a:pPr marL="0" indent="0">
              <a:buNone/>
            </a:pPr>
            <a:endParaRPr lang="es-ES" sz="2000"/>
          </a:p>
          <a:p>
            <a:pPr marL="0" indent="0">
              <a:buNone/>
            </a:pPr>
            <a:r>
              <a:rPr lang="es-ES" sz="2000" b="1"/>
              <a:t>Colegio Del Prado</a:t>
            </a:r>
          </a:p>
          <a:p>
            <a:pPr marL="0" indent="0">
              <a:buNone/>
            </a:pPr>
            <a:endParaRPr lang="es-ES" sz="2000" b="1"/>
          </a:p>
          <a:p>
            <a:pPr marL="0" indent="0">
              <a:buNone/>
            </a:pPr>
            <a:r>
              <a:rPr lang="es-ES" sz="2000" b="1"/>
              <a:t>Año</a:t>
            </a:r>
            <a:r>
              <a:rPr lang="es-ES" sz="2000"/>
              <a:t>: 2025</a:t>
            </a:r>
          </a:p>
        </p:txBody>
      </p:sp>
      <p:pic>
        <p:nvPicPr>
          <p:cNvPr id="4" name="Imagen 3" descr="Colegio Del Prado SJ | Chimbas">
            <a:extLst>
              <a:ext uri="{FF2B5EF4-FFF2-40B4-BE49-F238E27FC236}">
                <a16:creationId xmlns:a16="http://schemas.microsoft.com/office/drawing/2014/main" xmlns="" id="{EB9A3547-B34B-6D57-D16A-F2EE01C3F25B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7214" r="13372"/>
          <a:stretch>
            <a:fillRect/>
          </a:stretch>
        </p:blipFill>
        <p:spPr>
          <a:xfrm>
            <a:off x="7989293" y="1904282"/>
            <a:ext cx="3423093" cy="42248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2483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xmlns="" id="{1CD81A2A-6ED4-4EF4-A14C-912D31E1480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E263FF5F-0C75-87EA-DA86-3A742B6FA9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5393361" cy="1325563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Primera Generación 1951-1958</a:t>
            </a:r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xmlns="" id="{1661932C-CA15-4E17-B115-FAE7CBEE478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0198657" y="1"/>
            <a:ext cx="1155142" cy="625027"/>
          </a:xfrm>
          <a:custGeom>
            <a:avLst/>
            <a:gdLst>
              <a:gd name="connsiteX0" fmla="*/ 4784 w 1155142"/>
              <a:gd name="connsiteY0" fmla="*/ 0 h 625027"/>
              <a:gd name="connsiteX1" fmla="*/ 1150358 w 1155142"/>
              <a:gd name="connsiteY1" fmla="*/ 0 h 625027"/>
              <a:gd name="connsiteX2" fmla="*/ 1155142 w 1155142"/>
              <a:gd name="connsiteY2" fmla="*/ 47456 h 625027"/>
              <a:gd name="connsiteX3" fmla="*/ 577571 w 1155142"/>
              <a:gd name="connsiteY3" fmla="*/ 625027 h 625027"/>
              <a:gd name="connsiteX4" fmla="*/ 0 w 1155142"/>
              <a:gd name="connsiteY4" fmla="*/ 47456 h 6250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5142" h="625027">
                <a:moveTo>
                  <a:pt x="4784" y="0"/>
                </a:moveTo>
                <a:lnTo>
                  <a:pt x="1150358" y="0"/>
                </a:lnTo>
                <a:lnTo>
                  <a:pt x="1155142" y="47456"/>
                </a:lnTo>
                <a:cubicBezTo>
                  <a:pt x="1155142" y="366440"/>
                  <a:pt x="896555" y="625027"/>
                  <a:pt x="577571" y="625027"/>
                </a:cubicBezTo>
                <a:cubicBezTo>
                  <a:pt x="258587" y="625027"/>
                  <a:pt x="0" y="366440"/>
                  <a:pt x="0" y="47456"/>
                </a:cubicBezTo>
                <a:close/>
              </a:path>
            </a:pathLst>
          </a:custGeom>
          <a:solidFill>
            <a:schemeClr val="accent5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8" name="Marcador de contenido 7">
            <a:extLst>
              <a:ext uri="{FF2B5EF4-FFF2-40B4-BE49-F238E27FC236}">
                <a16:creationId xmlns:a16="http://schemas.microsoft.com/office/drawing/2014/main" xmlns="" id="{74C3793F-3517-17E7-5967-15FF08E979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8200" y="1825625"/>
            <a:ext cx="5393361" cy="4351338"/>
          </a:xfrm>
        </p:spPr>
        <p:txBody>
          <a:bodyPr vert="horz" lIns="91440" tIns="45720" rIns="91440" bIns="45720" rtlCol="0">
            <a:normAutofit/>
          </a:bodyPr>
          <a:lstStyle/>
          <a:p>
            <a:pPr marL="0"/>
            <a:r>
              <a:rPr lang="en-US" sz="1800" b="1"/>
              <a:t>Usaban tubos al vacío para procesar información.</a:t>
            </a:r>
            <a:br>
              <a:rPr lang="en-US" sz="1800" b="1"/>
            </a:br>
            <a:r>
              <a:rPr lang="en-US" sz="1800" b="1"/>
              <a:t>Usaban tarjetas perforadas para entrar los datos y los programas.</a:t>
            </a:r>
            <a:br>
              <a:rPr lang="en-US" sz="1800" b="1"/>
            </a:br>
            <a:r>
              <a:rPr lang="en-US" sz="1800" b="1"/>
              <a:t>Usaban cilindros magnéticos para almacenar información e instrucciones internas.</a:t>
            </a:r>
            <a:br>
              <a:rPr lang="en-US" sz="1800" b="1"/>
            </a:br>
            <a:r>
              <a:rPr lang="en-US" sz="1800" b="1"/>
              <a:t>Eran sumamente grandes, utilizaban gran cantidad de electricidad, generaban gran cantidad de calor y eran sumamente lentas.</a:t>
            </a:r>
            <a:br>
              <a:rPr lang="en-US" sz="1800" b="1"/>
            </a:br>
            <a:r>
              <a:rPr lang="en-US" sz="1800" b="1"/>
              <a:t>Se comenzó a utilizar el sistema binario para representar los datos.</a:t>
            </a:r>
            <a:br>
              <a:rPr lang="en-US" sz="1800" b="1"/>
            </a:br>
            <a:r>
              <a:rPr lang="en-US" sz="1800" b="1"/>
              <a:t>La computadora más exitosa de la primera generación fue la IBM 650, de la cual se produjeron varios cientos.</a:t>
            </a:r>
            <a:br>
              <a:rPr lang="en-US" sz="1800" b="1"/>
            </a:br>
            <a:r>
              <a:rPr lang="en-US" sz="1800" b="1"/>
              <a:t>Marcas comerciales ENIAC, EDVAC, UNIVAC, IBM, XT, AT</a:t>
            </a:r>
            <a:endParaRPr lang="en-US" sz="1800"/>
          </a:p>
          <a:p>
            <a:endParaRPr lang="en-US" sz="1800"/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xmlns="" id="{8590ADD5-9383-4D3D-9047-3DA2593CCB5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6808185" y="3423959"/>
            <a:ext cx="540822" cy="540822"/>
          </a:xfrm>
          <a:prstGeom prst="ellipse">
            <a:avLst/>
          </a:prstGeom>
          <a:noFill/>
          <a:ln w="1270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Marcador de contenido 3" descr="Generaciones de computadoras: cuántas hay, características y ejemplos -  Diferenciador">
            <a:extLst>
              <a:ext uri="{FF2B5EF4-FFF2-40B4-BE49-F238E27FC236}">
                <a16:creationId xmlns:a16="http://schemas.microsoft.com/office/drawing/2014/main" xmlns="" id="{BE2E10D8-EB45-C740-4CE3-6DA38DBA2A6C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/>
          <a:srcRect l="8178" r="19561" b="-2"/>
          <a:stretch>
            <a:fillRect/>
          </a:stretch>
        </p:blipFill>
        <p:spPr>
          <a:xfrm>
            <a:off x="8035772" y="1176557"/>
            <a:ext cx="3483874" cy="3860908"/>
          </a:xfrm>
          <a:custGeom>
            <a:avLst/>
            <a:gdLst/>
            <a:ahLst/>
            <a:cxnLst/>
            <a:rect l="l" t="t" r="r" b="b"/>
            <a:pathLst>
              <a:path w="4114800" h="5712488">
                <a:moveTo>
                  <a:pt x="133155" y="0"/>
                </a:moveTo>
                <a:lnTo>
                  <a:pt x="3981645" y="0"/>
                </a:lnTo>
                <a:cubicBezTo>
                  <a:pt x="4055184" y="0"/>
                  <a:pt x="4114800" y="59616"/>
                  <a:pt x="4114800" y="133155"/>
                </a:cubicBezTo>
                <a:lnTo>
                  <a:pt x="4114800" y="5579333"/>
                </a:lnTo>
                <a:cubicBezTo>
                  <a:pt x="4114800" y="5652872"/>
                  <a:pt x="4055184" y="5712488"/>
                  <a:pt x="3981645" y="5712488"/>
                </a:cubicBezTo>
                <a:lnTo>
                  <a:pt x="133155" y="5712488"/>
                </a:lnTo>
                <a:cubicBezTo>
                  <a:pt x="59616" y="5712488"/>
                  <a:pt x="0" y="5652872"/>
                  <a:pt x="0" y="5579333"/>
                </a:cubicBezTo>
                <a:lnTo>
                  <a:pt x="0" y="133155"/>
                </a:lnTo>
                <a:cubicBezTo>
                  <a:pt x="0" y="59616"/>
                  <a:pt x="59616" y="0"/>
                  <a:pt x="133155" y="0"/>
                </a:cubicBezTo>
                <a:close/>
              </a:path>
            </a:pathLst>
          </a:custGeom>
        </p:spPr>
      </p:pic>
      <p:sp>
        <p:nvSpPr>
          <p:cNvPr id="24" name="Freeform: Shape 23">
            <a:extLst>
              <a:ext uri="{FF2B5EF4-FFF2-40B4-BE49-F238E27FC236}">
                <a16:creationId xmlns:a16="http://schemas.microsoft.com/office/drawing/2014/main" xmlns="" id="{DABE3E45-88CF-45D8-8D40-C773324D93F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6749602" y="1"/>
            <a:ext cx="2066948" cy="1621879"/>
          </a:xfrm>
          <a:custGeom>
            <a:avLst/>
            <a:gdLst>
              <a:gd name="connsiteX0" fmla="*/ 0 w 2066948"/>
              <a:gd name="connsiteY0" fmla="*/ 0 h 1621879"/>
              <a:gd name="connsiteX1" fmla="*/ 123825 w 2066948"/>
              <a:gd name="connsiteY1" fmla="*/ 0 h 1621879"/>
              <a:gd name="connsiteX2" fmla="*/ 123825 w 2066948"/>
              <a:gd name="connsiteY2" fmla="*/ 1452620 h 1621879"/>
              <a:gd name="connsiteX3" fmla="*/ 1881378 w 2066948"/>
              <a:gd name="connsiteY3" fmla="*/ 436017 h 1621879"/>
              <a:gd name="connsiteX4" fmla="*/ 1127572 w 2066948"/>
              <a:gd name="connsiteY4" fmla="*/ 0 h 1621879"/>
              <a:gd name="connsiteX5" fmla="*/ 1374887 w 2066948"/>
              <a:gd name="connsiteY5" fmla="*/ 0 h 1621879"/>
              <a:gd name="connsiteX6" fmla="*/ 2035969 w 2066948"/>
              <a:gd name="connsiteY6" fmla="*/ 382391 h 1621879"/>
              <a:gd name="connsiteX7" fmla="*/ 2058648 w 2066948"/>
              <a:gd name="connsiteY7" fmla="*/ 466963 h 1621879"/>
              <a:gd name="connsiteX8" fmla="*/ 2035969 w 2066948"/>
              <a:gd name="connsiteY8" fmla="*/ 489642 h 1621879"/>
              <a:gd name="connsiteX9" fmla="*/ 92869 w 2066948"/>
              <a:gd name="connsiteY9" fmla="*/ 1613592 h 1621879"/>
              <a:gd name="connsiteX10" fmla="*/ 61913 w 2066948"/>
              <a:gd name="connsiteY10" fmla="*/ 1621879 h 1621879"/>
              <a:gd name="connsiteX11" fmla="*/ 0 w 2066948"/>
              <a:gd name="connsiteY11" fmla="*/ 1559967 h 16218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066948" h="1621879">
                <a:moveTo>
                  <a:pt x="0" y="0"/>
                </a:moveTo>
                <a:lnTo>
                  <a:pt x="123825" y="0"/>
                </a:lnTo>
                <a:lnTo>
                  <a:pt x="123825" y="1452620"/>
                </a:lnTo>
                <a:lnTo>
                  <a:pt x="1881378" y="436017"/>
                </a:lnTo>
                <a:lnTo>
                  <a:pt x="1127572" y="0"/>
                </a:lnTo>
                <a:lnTo>
                  <a:pt x="1374887" y="0"/>
                </a:lnTo>
                <a:lnTo>
                  <a:pt x="2035969" y="382391"/>
                </a:lnTo>
                <a:cubicBezTo>
                  <a:pt x="2065582" y="399479"/>
                  <a:pt x="2075745" y="437340"/>
                  <a:pt x="2058648" y="466963"/>
                </a:cubicBezTo>
                <a:cubicBezTo>
                  <a:pt x="2053219" y="476384"/>
                  <a:pt x="2045389" y="484204"/>
                  <a:pt x="2035969" y="489642"/>
                </a:cubicBezTo>
                <a:lnTo>
                  <a:pt x="92869" y="1613592"/>
                </a:lnTo>
                <a:cubicBezTo>
                  <a:pt x="83458" y="1619031"/>
                  <a:pt x="72780" y="1621889"/>
                  <a:pt x="61913" y="1621879"/>
                </a:cubicBezTo>
                <a:cubicBezTo>
                  <a:pt x="27719" y="1621879"/>
                  <a:pt x="0" y="1594161"/>
                  <a:pt x="0" y="1559967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xmlns="" id="{49CD1692-827B-4C8D-B4A1-134FD04CF45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>
            <a:off x="12138745" y="1027906"/>
            <a:ext cx="0" cy="1597708"/>
          </a:xfrm>
          <a:prstGeom prst="line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Freeform: Shape 27">
            <a:extLst>
              <a:ext uri="{FF2B5EF4-FFF2-40B4-BE49-F238E27FC236}">
                <a16:creationId xmlns:a16="http://schemas.microsoft.com/office/drawing/2014/main" xmlns="" id="{B91ECDA9-56DC-4270-8F33-01C5637B8CE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20463438">
            <a:off x="7456580" y="5166682"/>
            <a:ext cx="1835725" cy="2024785"/>
          </a:xfrm>
          <a:custGeom>
            <a:avLst/>
            <a:gdLst>
              <a:gd name="connsiteX0" fmla="*/ 1801138 w 1835725"/>
              <a:gd name="connsiteY0" fmla="*/ 1622662 h 2024785"/>
              <a:gd name="connsiteX1" fmla="*/ 1835717 w 1835725"/>
              <a:gd name="connsiteY1" fmla="*/ 1680254 h 2024785"/>
              <a:gd name="connsiteX2" fmla="*/ 1812568 w 1835725"/>
              <a:gd name="connsiteY2" fmla="*/ 1877193 h 2024785"/>
              <a:gd name="connsiteX3" fmla="*/ 1776210 w 1835725"/>
              <a:gd name="connsiteY3" fmla="*/ 2024785 h 2024785"/>
              <a:gd name="connsiteX4" fmla="*/ 1655772 w 1835725"/>
              <a:gd name="connsiteY4" fmla="*/ 1983449 h 2024785"/>
              <a:gd name="connsiteX5" fmla="*/ 1687591 w 1835725"/>
              <a:gd name="connsiteY5" fmla="*/ 1854495 h 2024785"/>
              <a:gd name="connsiteX6" fmla="*/ 1708939 w 1835725"/>
              <a:gd name="connsiteY6" fmla="*/ 1673301 h 2024785"/>
              <a:gd name="connsiteX7" fmla="*/ 1778129 w 1835725"/>
              <a:gd name="connsiteY7" fmla="*/ 1615979 h 2024785"/>
              <a:gd name="connsiteX8" fmla="*/ 1801138 w 1835725"/>
              <a:gd name="connsiteY8" fmla="*/ 1622662 h 2024785"/>
              <a:gd name="connsiteX9" fmla="*/ 1585229 w 1835725"/>
              <a:gd name="connsiteY9" fmla="*/ 764759 h 2024785"/>
              <a:gd name="connsiteX10" fmla="*/ 1623024 w 1835725"/>
              <a:gd name="connsiteY10" fmla="*/ 792810 h 2024785"/>
              <a:gd name="connsiteX11" fmla="*/ 1777614 w 1835725"/>
              <a:gd name="connsiteY11" fmla="*/ 1157141 h 2024785"/>
              <a:gd name="connsiteX12" fmla="*/ 1733799 w 1835725"/>
              <a:gd name="connsiteY12" fmla="*/ 1235532 h 2024785"/>
              <a:gd name="connsiteX13" fmla="*/ 1716464 w 1835725"/>
              <a:gd name="connsiteY13" fmla="*/ 1237722 h 2024785"/>
              <a:gd name="connsiteX14" fmla="*/ 1716464 w 1835725"/>
              <a:gd name="connsiteY14" fmla="*/ 1237913 h 2024785"/>
              <a:gd name="connsiteX15" fmla="*/ 1655409 w 1835725"/>
              <a:gd name="connsiteY15" fmla="*/ 1191717 h 2024785"/>
              <a:gd name="connsiteX16" fmla="*/ 1513200 w 1835725"/>
              <a:gd name="connsiteY16" fmla="*/ 856627 h 2024785"/>
              <a:gd name="connsiteX17" fmla="*/ 1538499 w 1835725"/>
              <a:gd name="connsiteY17" fmla="*/ 770415 h 2024785"/>
              <a:gd name="connsiteX18" fmla="*/ 1585229 w 1835725"/>
              <a:gd name="connsiteY18" fmla="*/ 764759 h 2024785"/>
              <a:gd name="connsiteX19" fmla="*/ 477919 w 1835725"/>
              <a:gd name="connsiteY19" fmla="*/ 21437 h 2024785"/>
              <a:gd name="connsiteX20" fmla="*/ 509236 w 1835725"/>
              <a:gd name="connsiteY20" fmla="*/ 84182 h 2024785"/>
              <a:gd name="connsiteX21" fmla="*/ 445829 w 1835725"/>
              <a:gd name="connsiteY21" fmla="*/ 139871 h 2024785"/>
              <a:gd name="connsiteX22" fmla="*/ 437447 w 1835725"/>
              <a:gd name="connsiteY22" fmla="*/ 139395 h 2024785"/>
              <a:gd name="connsiteX23" fmla="*/ 73211 w 1835725"/>
              <a:gd name="connsiteY23" fmla="*/ 137204 h 2024785"/>
              <a:gd name="connsiteX24" fmla="*/ 749 w 1835725"/>
              <a:gd name="connsiteY24" fmla="*/ 84082 h 2024785"/>
              <a:gd name="connsiteX25" fmla="*/ 53871 w 1835725"/>
              <a:gd name="connsiteY25" fmla="*/ 11621 h 2024785"/>
              <a:gd name="connsiteX26" fmla="*/ 58352 w 1835725"/>
              <a:gd name="connsiteY26" fmla="*/ 11093 h 2024785"/>
              <a:gd name="connsiteX27" fmla="*/ 454020 w 1835725"/>
              <a:gd name="connsiteY27" fmla="*/ 13474 h 2024785"/>
              <a:gd name="connsiteX28" fmla="*/ 477919 w 1835725"/>
              <a:gd name="connsiteY28" fmla="*/ 21437 h 2024785"/>
              <a:gd name="connsiteX29" fmla="*/ 957797 w 1835725"/>
              <a:gd name="connsiteY29" fmla="*/ 167970 h 2024785"/>
              <a:gd name="connsiteX30" fmla="*/ 1286982 w 1835725"/>
              <a:gd name="connsiteY30" fmla="*/ 387616 h 2024785"/>
              <a:gd name="connsiteX31" fmla="*/ 1293725 w 1835725"/>
              <a:gd name="connsiteY31" fmla="*/ 477075 h 2024785"/>
              <a:gd name="connsiteX32" fmla="*/ 1245453 w 1835725"/>
              <a:gd name="connsiteY32" fmla="*/ 499154 h 2024785"/>
              <a:gd name="connsiteX33" fmla="*/ 1245167 w 1835725"/>
              <a:gd name="connsiteY33" fmla="*/ 499154 h 2024785"/>
              <a:gd name="connsiteX34" fmla="*/ 1203638 w 1835725"/>
              <a:gd name="connsiteY34" fmla="*/ 484104 h 2024785"/>
              <a:gd name="connsiteX35" fmla="*/ 900647 w 1835725"/>
              <a:gd name="connsiteY35" fmla="*/ 281508 h 2024785"/>
              <a:gd name="connsiteX36" fmla="*/ 872454 w 1835725"/>
              <a:gd name="connsiteY36" fmla="*/ 196164 h 2024785"/>
              <a:gd name="connsiteX37" fmla="*/ 957797 w 1835725"/>
              <a:gd name="connsiteY37" fmla="*/ 167970 h 20247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1835725" h="2024785">
                <a:moveTo>
                  <a:pt x="1801138" y="1622662"/>
                </a:moveTo>
                <a:cubicBezTo>
                  <a:pt x="1822105" y="1633400"/>
                  <a:pt x="1836117" y="1655372"/>
                  <a:pt x="1835717" y="1680254"/>
                </a:cubicBezTo>
                <a:cubicBezTo>
                  <a:pt x="1832093" y="1746382"/>
                  <a:pt x="1824354" y="1812154"/>
                  <a:pt x="1812568" y="1877193"/>
                </a:cubicBezTo>
                <a:lnTo>
                  <a:pt x="1776210" y="2024785"/>
                </a:lnTo>
                <a:lnTo>
                  <a:pt x="1655772" y="1983449"/>
                </a:lnTo>
                <a:lnTo>
                  <a:pt x="1687591" y="1854495"/>
                </a:lnTo>
                <a:cubicBezTo>
                  <a:pt x="1698455" y="1794657"/>
                  <a:pt x="1705590" y="1734142"/>
                  <a:pt x="1708939" y="1673301"/>
                </a:cubicBezTo>
                <a:cubicBezTo>
                  <a:pt x="1712216" y="1638363"/>
                  <a:pt x="1743190" y="1612703"/>
                  <a:pt x="1778129" y="1615979"/>
                </a:cubicBezTo>
                <a:cubicBezTo>
                  <a:pt x="1786387" y="1616753"/>
                  <a:pt x="1794149" y="1619084"/>
                  <a:pt x="1801138" y="1622662"/>
                </a:cubicBezTo>
                <a:close/>
                <a:moveTo>
                  <a:pt x="1585229" y="764759"/>
                </a:moveTo>
                <a:cubicBezTo>
                  <a:pt x="1600438" y="768789"/>
                  <a:pt x="1614156" y="778436"/>
                  <a:pt x="1623024" y="792810"/>
                </a:cubicBezTo>
                <a:cubicBezTo>
                  <a:pt x="1689575" y="907319"/>
                  <a:pt x="1741505" y="1029715"/>
                  <a:pt x="1777614" y="1157141"/>
                </a:cubicBezTo>
                <a:cubicBezTo>
                  <a:pt x="1787149" y="1190888"/>
                  <a:pt x="1767537" y="1225969"/>
                  <a:pt x="1733799" y="1235532"/>
                </a:cubicBezTo>
                <a:cubicBezTo>
                  <a:pt x="1728151" y="1237046"/>
                  <a:pt x="1722312" y="1237780"/>
                  <a:pt x="1716464" y="1237722"/>
                </a:cubicBezTo>
                <a:lnTo>
                  <a:pt x="1716464" y="1237913"/>
                </a:lnTo>
                <a:cubicBezTo>
                  <a:pt x="1688070" y="1237913"/>
                  <a:pt x="1663124" y="1219044"/>
                  <a:pt x="1655409" y="1191717"/>
                </a:cubicBezTo>
                <a:cubicBezTo>
                  <a:pt x="1622214" y="1074512"/>
                  <a:pt x="1574437" y="961936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53325" y="762319"/>
                  <a:pt x="1570022" y="760730"/>
                  <a:pt x="1585229" y="764759"/>
                </a:cubicBezTo>
                <a:close/>
                <a:moveTo>
                  <a:pt x="477919" y="21437"/>
                </a:moveTo>
                <a:cubicBezTo>
                  <a:pt x="499341" y="33775"/>
                  <a:pt x="512445" y="58102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89834" y="-4456"/>
                  <a:pt x="322735" y="-3656"/>
                  <a:pt x="454020" y="13474"/>
                </a:cubicBezTo>
                <a:cubicBezTo>
                  <a:pt x="462713" y="14543"/>
                  <a:pt x="470778" y="17324"/>
                  <a:pt x="477919" y="21437"/>
                </a:cubicBezTo>
                <a:close/>
                <a:moveTo>
                  <a:pt x="957797" y="167970"/>
                </a:move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8235" y="164811"/>
                  <a:pt x="926445" y="152188"/>
                  <a:pt x="957797" y="167970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0" name="Freeform: Shape 29">
            <a:extLst>
              <a:ext uri="{FF2B5EF4-FFF2-40B4-BE49-F238E27FC236}">
                <a16:creationId xmlns:a16="http://schemas.microsoft.com/office/drawing/2014/main" xmlns="" id="{75F47824-961D-465D-84F9-EAE11BC6173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6809527" y="6033795"/>
            <a:ext cx="1991064" cy="824205"/>
          </a:xfrm>
          <a:custGeom>
            <a:avLst/>
            <a:gdLst>
              <a:gd name="connsiteX0" fmla="*/ 995532 w 1991064"/>
              <a:gd name="connsiteY0" fmla="*/ 0 h 824205"/>
              <a:gd name="connsiteX1" fmla="*/ 1984823 w 1991064"/>
              <a:gd name="connsiteY1" fmla="*/ 784423 h 824205"/>
              <a:gd name="connsiteX2" fmla="*/ 1991064 w 1991064"/>
              <a:gd name="connsiteY2" fmla="*/ 824205 h 824205"/>
              <a:gd name="connsiteX3" fmla="*/ 0 w 1991064"/>
              <a:gd name="connsiteY3" fmla="*/ 824205 h 824205"/>
              <a:gd name="connsiteX4" fmla="*/ 6241 w 1991064"/>
              <a:gd name="connsiteY4" fmla="*/ 784423 h 824205"/>
              <a:gd name="connsiteX5" fmla="*/ 995532 w 1991064"/>
              <a:gd name="connsiteY5" fmla="*/ 0 h 8242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991064" h="824205">
                <a:moveTo>
                  <a:pt x="995532" y="0"/>
                </a:moveTo>
                <a:cubicBezTo>
                  <a:pt x="1483521" y="0"/>
                  <a:pt x="1890663" y="336754"/>
                  <a:pt x="1984823" y="784423"/>
                </a:cubicBezTo>
                <a:lnTo>
                  <a:pt x="1991064" y="824205"/>
                </a:lnTo>
                <a:lnTo>
                  <a:pt x="0" y="824205"/>
                </a:lnTo>
                <a:lnTo>
                  <a:pt x="6241" y="784423"/>
                </a:lnTo>
                <a:cubicBezTo>
                  <a:pt x="100402" y="336754"/>
                  <a:pt x="507544" y="0"/>
                  <a:pt x="995532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2" name="Freeform: Shape 31">
            <a:extLst>
              <a:ext uri="{FF2B5EF4-FFF2-40B4-BE49-F238E27FC236}">
                <a16:creationId xmlns:a16="http://schemas.microsoft.com/office/drawing/2014/main" xmlns="" id="{FEC9DA3E-C1D7-472D-B7C0-F71AE41FBA2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0851696" y="5519196"/>
            <a:ext cx="1340305" cy="1338805"/>
          </a:xfrm>
          <a:custGeom>
            <a:avLst/>
            <a:gdLst>
              <a:gd name="connsiteX0" fmla="*/ 61913 w 1340305"/>
              <a:gd name="connsiteY0" fmla="*/ 0 h 1338805"/>
              <a:gd name="connsiteX1" fmla="*/ 1340305 w 1340305"/>
              <a:gd name="connsiteY1" fmla="*/ 0 h 1338805"/>
              <a:gd name="connsiteX2" fmla="*/ 1340305 w 1340305"/>
              <a:gd name="connsiteY2" fmla="*/ 123825 h 1338805"/>
              <a:gd name="connsiteX3" fmla="*/ 123825 w 1340305"/>
              <a:gd name="connsiteY3" fmla="*/ 123825 h 1338805"/>
              <a:gd name="connsiteX4" fmla="*/ 123825 w 1340305"/>
              <a:gd name="connsiteY4" fmla="*/ 1338805 h 1338805"/>
              <a:gd name="connsiteX5" fmla="*/ 0 w 1340305"/>
              <a:gd name="connsiteY5" fmla="*/ 1338805 h 1338805"/>
              <a:gd name="connsiteX6" fmla="*/ 0 w 1340305"/>
              <a:gd name="connsiteY6" fmla="*/ 61913 h 1338805"/>
              <a:gd name="connsiteX7" fmla="*/ 61913 w 1340305"/>
              <a:gd name="connsiteY7" fmla="*/ 0 h 13388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340305" h="1338805">
                <a:moveTo>
                  <a:pt x="61913" y="0"/>
                </a:moveTo>
                <a:lnTo>
                  <a:pt x="1340305" y="0"/>
                </a:lnTo>
                <a:lnTo>
                  <a:pt x="1340305" y="123825"/>
                </a:lnTo>
                <a:lnTo>
                  <a:pt x="123825" y="123825"/>
                </a:lnTo>
                <a:lnTo>
                  <a:pt x="123825" y="1338805"/>
                </a:lnTo>
                <a:lnTo>
                  <a:pt x="0" y="1338805"/>
                </a:ln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2933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rmAutofit/>
          </a:bodyPr>
          <a:lstStyle/>
          <a:p>
            <a:pPr algn="l"/>
            <a:r>
              <a:rPr lang="en-US" sz="4000"/>
              <a:t>Segunda Generacion 1958-1964</a:t>
            </a:r>
          </a:p>
        </p:txBody>
      </p:sp>
      <p:sp>
        <p:nvSpPr>
          <p:cNvPr id="6" name="Marcador de posición de imagen 5">
            <a:extLst>
              <a:ext uri="{FF2B5EF4-FFF2-40B4-BE49-F238E27FC236}">
                <a16:creationId xmlns:a16="http://schemas.microsoft.com/office/drawing/2014/main" xmlns="" id="{DBF6C67E-24D3-2A0B-0DAB-7CE2FC7305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724984"/>
            <a:ext cx="5253486" cy="4768280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buNone/>
            </a:pPr>
            <a:r>
              <a:rPr lang="en-US" sz="1400" b="1">
                <a:solidFill>
                  <a:srgbClr val="000000"/>
                </a:solidFill>
                <a:highlight>
                  <a:srgbClr val="FFFFFF"/>
                </a:highlight>
                <a:latin typeface="Aptos"/>
                <a:ea typeface="Roboto"/>
                <a:cs typeface="Roboto"/>
              </a:rPr>
              <a:t>En </a:t>
            </a:r>
            <a:r>
              <a:rPr lang="en-US" sz="1400" b="1" err="1">
                <a:solidFill>
                  <a:srgbClr val="000000"/>
                </a:solidFill>
                <a:highlight>
                  <a:srgbClr val="FFFFFF"/>
                </a:highlight>
                <a:latin typeface="Aptos"/>
                <a:ea typeface="Roboto"/>
                <a:cs typeface="Roboto"/>
              </a:rPr>
              <a:t>esta</a:t>
            </a:r>
            <a:r>
              <a:rPr lang="en-US" sz="1400" b="1">
                <a:solidFill>
                  <a:srgbClr val="000000"/>
                </a:solidFill>
                <a:highlight>
                  <a:srgbClr val="FFFFFF"/>
                </a:highlight>
                <a:latin typeface="Aptos"/>
                <a:ea typeface="Roboto"/>
                <a:cs typeface="Roboto"/>
              </a:rPr>
              <a:t> </a:t>
            </a:r>
            <a:r>
              <a:rPr lang="en-US" sz="1400" b="1" err="1">
                <a:solidFill>
                  <a:srgbClr val="000000"/>
                </a:solidFill>
                <a:highlight>
                  <a:srgbClr val="FFFFFF"/>
                </a:highlight>
                <a:latin typeface="Aptos"/>
                <a:ea typeface="Roboto"/>
                <a:cs typeface="Roboto"/>
              </a:rPr>
              <a:t>generación</a:t>
            </a:r>
            <a:r>
              <a:rPr lang="en-US" sz="1400" b="1">
                <a:solidFill>
                  <a:srgbClr val="000000"/>
                </a:solidFill>
                <a:highlight>
                  <a:srgbClr val="FFFFFF"/>
                </a:highlight>
                <a:latin typeface="Aptos"/>
                <a:ea typeface="Roboto"/>
                <a:cs typeface="Roboto"/>
              </a:rPr>
              <a:t> las </a:t>
            </a:r>
            <a:r>
              <a:rPr lang="en-US" sz="1400" b="1" err="1">
                <a:solidFill>
                  <a:srgbClr val="000000"/>
                </a:solidFill>
                <a:highlight>
                  <a:srgbClr val="FFFFFF"/>
                </a:highlight>
                <a:latin typeface="Aptos"/>
                <a:ea typeface="Roboto"/>
                <a:cs typeface="Roboto"/>
              </a:rPr>
              <a:t>computadoras</a:t>
            </a:r>
            <a:r>
              <a:rPr lang="en-US" sz="1400" b="1">
                <a:solidFill>
                  <a:srgbClr val="000000"/>
                </a:solidFill>
                <a:highlight>
                  <a:srgbClr val="FFFFFF"/>
                </a:highlight>
                <a:latin typeface="Aptos"/>
                <a:ea typeface="Roboto"/>
                <a:cs typeface="Roboto"/>
              </a:rPr>
              <a:t> se </a:t>
            </a:r>
            <a:r>
              <a:rPr lang="en-US" sz="1400" b="1" err="1">
                <a:solidFill>
                  <a:srgbClr val="000000"/>
                </a:solidFill>
                <a:highlight>
                  <a:srgbClr val="FFFFFF"/>
                </a:highlight>
                <a:latin typeface="Aptos"/>
                <a:ea typeface="Roboto"/>
                <a:cs typeface="Roboto"/>
              </a:rPr>
              <a:t>reducen</a:t>
            </a:r>
            <a:r>
              <a:rPr lang="en-US" sz="1400" b="1">
                <a:solidFill>
                  <a:srgbClr val="000000"/>
                </a:solidFill>
                <a:highlight>
                  <a:srgbClr val="FFFFFF"/>
                </a:highlight>
                <a:latin typeface="Aptos"/>
                <a:ea typeface="Roboto"/>
                <a:cs typeface="Roboto"/>
              </a:rPr>
              <a:t> de </a:t>
            </a:r>
            <a:r>
              <a:rPr lang="en-US" sz="1400" b="1" err="1">
                <a:solidFill>
                  <a:srgbClr val="000000"/>
                </a:solidFill>
                <a:highlight>
                  <a:srgbClr val="FFFFFF"/>
                </a:highlight>
                <a:latin typeface="Aptos"/>
                <a:ea typeface="Roboto"/>
                <a:cs typeface="Roboto"/>
              </a:rPr>
              <a:t>tamaño</a:t>
            </a:r>
            <a:r>
              <a:rPr lang="en-US" sz="1400" b="1">
                <a:solidFill>
                  <a:srgbClr val="000000"/>
                </a:solidFill>
                <a:highlight>
                  <a:srgbClr val="FFFFFF"/>
                </a:highlight>
                <a:latin typeface="Aptos"/>
                <a:ea typeface="Roboto"/>
                <a:cs typeface="Roboto"/>
              </a:rPr>
              <a:t> y son de </a:t>
            </a:r>
            <a:r>
              <a:rPr lang="en-US" sz="1400" b="1" err="1">
                <a:solidFill>
                  <a:srgbClr val="000000"/>
                </a:solidFill>
                <a:highlight>
                  <a:srgbClr val="FFFFFF"/>
                </a:highlight>
                <a:latin typeface="Aptos"/>
                <a:ea typeface="Roboto"/>
                <a:cs typeface="Roboto"/>
              </a:rPr>
              <a:t>menor</a:t>
            </a:r>
            <a:r>
              <a:rPr lang="en-US" sz="1400" b="1">
                <a:solidFill>
                  <a:srgbClr val="000000"/>
                </a:solidFill>
                <a:highlight>
                  <a:srgbClr val="FFFFFF"/>
                </a:highlight>
                <a:latin typeface="Aptos"/>
                <a:ea typeface="Roboto"/>
                <a:cs typeface="Roboto"/>
              </a:rPr>
              <a:t> </a:t>
            </a:r>
            <a:r>
              <a:rPr lang="en-US" sz="1400" b="1" err="1">
                <a:solidFill>
                  <a:srgbClr val="000000"/>
                </a:solidFill>
                <a:highlight>
                  <a:srgbClr val="FFFFFF"/>
                </a:highlight>
                <a:latin typeface="Aptos"/>
                <a:ea typeface="Roboto"/>
                <a:cs typeface="Roboto"/>
              </a:rPr>
              <a:t>costo</a:t>
            </a:r>
            <a:r>
              <a:rPr lang="en-US" sz="1400" b="1">
                <a:solidFill>
                  <a:srgbClr val="000000"/>
                </a:solidFill>
                <a:highlight>
                  <a:srgbClr val="FFFFFF"/>
                </a:highlight>
                <a:latin typeface="Aptos"/>
                <a:ea typeface="Roboto"/>
                <a:cs typeface="Roboto"/>
              </a:rPr>
              <a:t>. </a:t>
            </a:r>
            <a:r>
              <a:rPr lang="en-US" sz="1400" b="1" err="1">
                <a:solidFill>
                  <a:srgbClr val="000000"/>
                </a:solidFill>
                <a:highlight>
                  <a:srgbClr val="FFFFFF"/>
                </a:highlight>
                <a:latin typeface="Aptos"/>
                <a:ea typeface="Roboto"/>
                <a:cs typeface="Roboto"/>
              </a:rPr>
              <a:t>Aparecen</a:t>
            </a:r>
            <a:r>
              <a:rPr lang="en-US" sz="1400" b="1">
                <a:solidFill>
                  <a:srgbClr val="000000"/>
                </a:solidFill>
                <a:highlight>
                  <a:srgbClr val="FFFFFF"/>
                </a:highlight>
                <a:latin typeface="Aptos"/>
                <a:ea typeface="Roboto"/>
                <a:cs typeface="Roboto"/>
              </a:rPr>
              <a:t> </a:t>
            </a:r>
            <a:r>
              <a:rPr lang="en-US" sz="1400" b="1" err="1">
                <a:solidFill>
                  <a:srgbClr val="000000"/>
                </a:solidFill>
                <a:highlight>
                  <a:srgbClr val="FFFFFF"/>
                </a:highlight>
                <a:latin typeface="Aptos"/>
                <a:ea typeface="Roboto"/>
                <a:cs typeface="Roboto"/>
              </a:rPr>
              <a:t>muchas</a:t>
            </a:r>
            <a:r>
              <a:rPr lang="en-US" sz="1400" b="1">
                <a:solidFill>
                  <a:srgbClr val="000000"/>
                </a:solidFill>
                <a:highlight>
                  <a:srgbClr val="FFFFFF"/>
                </a:highlight>
                <a:latin typeface="Aptos"/>
                <a:ea typeface="Roboto"/>
                <a:cs typeface="Roboto"/>
              </a:rPr>
              <a:t> </a:t>
            </a:r>
            <a:r>
              <a:rPr lang="en-US" sz="1400" b="1" err="1">
                <a:solidFill>
                  <a:srgbClr val="000000"/>
                </a:solidFill>
                <a:highlight>
                  <a:srgbClr val="FFFFFF"/>
                </a:highlight>
                <a:latin typeface="Aptos"/>
                <a:ea typeface="Roboto"/>
                <a:cs typeface="Roboto"/>
              </a:rPr>
              <a:t>compañías</a:t>
            </a:r>
            <a:r>
              <a:rPr lang="en-US" sz="1400" b="1">
                <a:solidFill>
                  <a:srgbClr val="000000"/>
                </a:solidFill>
                <a:highlight>
                  <a:srgbClr val="FFFFFF"/>
                </a:highlight>
                <a:latin typeface="Aptos"/>
                <a:ea typeface="Roboto"/>
                <a:cs typeface="Roboto"/>
              </a:rPr>
              <a:t> y las </a:t>
            </a:r>
            <a:r>
              <a:rPr lang="en-US" sz="1400" b="1" err="1">
                <a:solidFill>
                  <a:srgbClr val="000000"/>
                </a:solidFill>
                <a:highlight>
                  <a:srgbClr val="FFFFFF"/>
                </a:highlight>
                <a:latin typeface="Aptos"/>
                <a:ea typeface="Roboto"/>
                <a:cs typeface="Roboto"/>
              </a:rPr>
              <a:t>computadoras</a:t>
            </a:r>
            <a:r>
              <a:rPr lang="en-US" sz="1400" b="1">
                <a:solidFill>
                  <a:srgbClr val="000000"/>
                </a:solidFill>
                <a:highlight>
                  <a:srgbClr val="FFFFFF"/>
                </a:highlight>
                <a:latin typeface="Aptos"/>
                <a:ea typeface="Roboto"/>
                <a:cs typeface="Roboto"/>
              </a:rPr>
              <a:t> </a:t>
            </a:r>
            <a:r>
              <a:rPr lang="en-US" sz="1400" b="1" err="1">
                <a:solidFill>
                  <a:srgbClr val="000000"/>
                </a:solidFill>
                <a:highlight>
                  <a:srgbClr val="FFFFFF"/>
                </a:highlight>
                <a:latin typeface="Aptos"/>
                <a:ea typeface="Roboto"/>
                <a:cs typeface="Roboto"/>
              </a:rPr>
              <a:t>eran</a:t>
            </a:r>
            <a:r>
              <a:rPr lang="en-US" sz="1400" b="1">
                <a:solidFill>
                  <a:srgbClr val="000000"/>
                </a:solidFill>
                <a:highlight>
                  <a:srgbClr val="FFFFFF"/>
                </a:highlight>
                <a:latin typeface="Aptos"/>
                <a:ea typeface="Roboto"/>
                <a:cs typeface="Roboto"/>
              </a:rPr>
              <a:t> </a:t>
            </a:r>
            <a:r>
              <a:rPr lang="en-US" sz="1400" b="1" err="1">
                <a:solidFill>
                  <a:srgbClr val="000000"/>
                </a:solidFill>
                <a:highlight>
                  <a:srgbClr val="FFFFFF"/>
                </a:highlight>
                <a:latin typeface="Aptos"/>
                <a:ea typeface="Roboto"/>
                <a:cs typeface="Roboto"/>
              </a:rPr>
              <a:t>bastante</a:t>
            </a:r>
            <a:r>
              <a:rPr lang="en-US" sz="1400" b="1">
                <a:solidFill>
                  <a:srgbClr val="000000"/>
                </a:solidFill>
                <a:highlight>
                  <a:srgbClr val="FFFFFF"/>
                </a:highlight>
                <a:latin typeface="Aptos"/>
                <a:ea typeface="Roboto"/>
                <a:cs typeface="Roboto"/>
              </a:rPr>
              <a:t> </a:t>
            </a:r>
            <a:r>
              <a:rPr lang="en-US" sz="1400" b="1" err="1">
                <a:solidFill>
                  <a:srgbClr val="000000"/>
                </a:solidFill>
                <a:highlight>
                  <a:srgbClr val="FFFFFF"/>
                </a:highlight>
                <a:latin typeface="Aptos"/>
                <a:ea typeface="Roboto"/>
                <a:cs typeface="Roboto"/>
              </a:rPr>
              <a:t>avanzadas</a:t>
            </a:r>
            <a:r>
              <a:rPr lang="en-US" sz="1400" b="1">
                <a:solidFill>
                  <a:srgbClr val="000000"/>
                </a:solidFill>
                <a:highlight>
                  <a:srgbClr val="FFFFFF"/>
                </a:highlight>
                <a:latin typeface="Aptos"/>
                <a:ea typeface="Roboto"/>
                <a:cs typeface="Roboto"/>
              </a:rPr>
              <a:t> para </a:t>
            </a:r>
            <a:r>
              <a:rPr lang="en-US" sz="1400" b="1" err="1">
                <a:solidFill>
                  <a:srgbClr val="000000"/>
                </a:solidFill>
                <a:highlight>
                  <a:srgbClr val="FFFFFF"/>
                </a:highlight>
                <a:latin typeface="Aptos"/>
                <a:ea typeface="Roboto"/>
                <a:cs typeface="Roboto"/>
              </a:rPr>
              <a:t>su</a:t>
            </a:r>
            <a:r>
              <a:rPr lang="en-US" sz="1400" b="1">
                <a:solidFill>
                  <a:srgbClr val="000000"/>
                </a:solidFill>
                <a:highlight>
                  <a:srgbClr val="FFFFFF"/>
                </a:highlight>
                <a:latin typeface="Aptos"/>
                <a:ea typeface="Roboto"/>
                <a:cs typeface="Roboto"/>
              </a:rPr>
              <a:t> </a:t>
            </a:r>
            <a:r>
              <a:rPr lang="en-US" sz="1400" b="1" err="1">
                <a:solidFill>
                  <a:srgbClr val="000000"/>
                </a:solidFill>
                <a:highlight>
                  <a:srgbClr val="FFFFFF"/>
                </a:highlight>
                <a:latin typeface="Aptos"/>
                <a:ea typeface="Roboto"/>
                <a:cs typeface="Roboto"/>
              </a:rPr>
              <a:t>época</a:t>
            </a:r>
            <a:r>
              <a:rPr lang="en-US" sz="1400" b="1">
                <a:solidFill>
                  <a:srgbClr val="000000"/>
                </a:solidFill>
                <a:highlight>
                  <a:srgbClr val="FFFFFF"/>
                </a:highlight>
                <a:latin typeface="Aptos"/>
                <a:ea typeface="Roboto"/>
                <a:cs typeface="Roboto"/>
              </a:rPr>
              <a:t> </a:t>
            </a:r>
            <a:r>
              <a:rPr lang="en-US" sz="1400" b="1" err="1">
                <a:solidFill>
                  <a:srgbClr val="000000"/>
                </a:solidFill>
                <a:highlight>
                  <a:srgbClr val="FFFFFF"/>
                </a:highlight>
                <a:latin typeface="Aptos"/>
                <a:ea typeface="Roboto"/>
                <a:cs typeface="Roboto"/>
              </a:rPr>
              <a:t>como</a:t>
            </a:r>
            <a:r>
              <a:rPr lang="en-US" sz="1400" b="1">
                <a:solidFill>
                  <a:srgbClr val="000000"/>
                </a:solidFill>
                <a:highlight>
                  <a:srgbClr val="FFFFFF"/>
                </a:highlight>
                <a:latin typeface="Aptos"/>
                <a:ea typeface="Roboto"/>
                <a:cs typeface="Roboto"/>
              </a:rPr>
              <a:t> la </a:t>
            </a:r>
            <a:r>
              <a:rPr lang="en-US" sz="1400" b="1" err="1">
                <a:solidFill>
                  <a:srgbClr val="000000"/>
                </a:solidFill>
                <a:highlight>
                  <a:srgbClr val="FFFFFF"/>
                </a:highlight>
                <a:latin typeface="Aptos"/>
                <a:ea typeface="Roboto"/>
                <a:cs typeface="Roboto"/>
              </a:rPr>
              <a:t>serie</a:t>
            </a:r>
            <a:r>
              <a:rPr lang="en-US" sz="1400" b="1">
                <a:solidFill>
                  <a:srgbClr val="000000"/>
                </a:solidFill>
                <a:highlight>
                  <a:srgbClr val="FFFFFF"/>
                </a:highlight>
                <a:latin typeface="Aptos"/>
                <a:ea typeface="Roboto"/>
                <a:cs typeface="Roboto"/>
              </a:rPr>
              <a:t> 5000 de Burroughs y la ATLAS de la Universidad de Manchester.</a:t>
            </a:r>
            <a:r>
              <a:rPr lang="en-US" sz="1400" b="1">
                <a:highlight>
                  <a:srgbClr val="FFFFFF"/>
                </a:highlight>
                <a:latin typeface="Aptos"/>
                <a:ea typeface="Roboto"/>
                <a:cs typeface="Roboto"/>
              </a:rPr>
              <a:t/>
            </a:r>
            <a:br>
              <a:rPr lang="en-US" sz="1400" b="1">
                <a:highlight>
                  <a:srgbClr val="FFFFFF"/>
                </a:highlight>
                <a:latin typeface="Aptos"/>
                <a:ea typeface="Roboto"/>
                <a:cs typeface="Roboto"/>
              </a:rPr>
            </a:br>
            <a:r>
              <a:rPr lang="en-US" sz="1400" b="1" err="1">
                <a:solidFill>
                  <a:srgbClr val="000000"/>
                </a:solidFill>
                <a:highlight>
                  <a:srgbClr val="FFFFFF"/>
                </a:highlight>
                <a:latin typeface="Aptos"/>
                <a:ea typeface="Roboto"/>
                <a:cs typeface="Roboto"/>
              </a:rPr>
              <a:t>Usaban</a:t>
            </a:r>
            <a:r>
              <a:rPr lang="en-US" sz="1400" b="1">
                <a:solidFill>
                  <a:srgbClr val="000000"/>
                </a:solidFill>
                <a:highlight>
                  <a:srgbClr val="FFFFFF"/>
                </a:highlight>
                <a:latin typeface="Aptos"/>
                <a:ea typeface="Roboto"/>
                <a:cs typeface="Roboto"/>
              </a:rPr>
              <a:t> </a:t>
            </a:r>
            <a:r>
              <a:rPr lang="en-US" sz="1400" b="1" err="1">
                <a:solidFill>
                  <a:srgbClr val="000000"/>
                </a:solidFill>
                <a:highlight>
                  <a:srgbClr val="FFFFFF"/>
                </a:highlight>
                <a:latin typeface="Aptos"/>
                <a:ea typeface="Roboto"/>
                <a:cs typeface="Roboto"/>
              </a:rPr>
              <a:t>transistores</a:t>
            </a:r>
            <a:r>
              <a:rPr lang="en-US" sz="1400" b="1">
                <a:solidFill>
                  <a:srgbClr val="000000"/>
                </a:solidFill>
                <a:highlight>
                  <a:srgbClr val="FFFFFF"/>
                </a:highlight>
                <a:latin typeface="Aptos"/>
                <a:ea typeface="Roboto"/>
                <a:cs typeface="Roboto"/>
              </a:rPr>
              <a:t> para </a:t>
            </a:r>
            <a:r>
              <a:rPr lang="en-US" sz="1400" b="1" err="1">
                <a:solidFill>
                  <a:srgbClr val="000000"/>
                </a:solidFill>
                <a:highlight>
                  <a:srgbClr val="FFFFFF"/>
                </a:highlight>
                <a:latin typeface="Aptos"/>
                <a:ea typeface="Roboto"/>
                <a:cs typeface="Roboto"/>
              </a:rPr>
              <a:t>procesar</a:t>
            </a:r>
            <a:r>
              <a:rPr lang="en-US" sz="1400" b="1">
                <a:solidFill>
                  <a:srgbClr val="000000"/>
                </a:solidFill>
                <a:highlight>
                  <a:srgbClr val="FFFFFF"/>
                </a:highlight>
                <a:latin typeface="Aptos"/>
                <a:ea typeface="Roboto"/>
                <a:cs typeface="Roboto"/>
              </a:rPr>
              <a:t> </a:t>
            </a:r>
            <a:r>
              <a:rPr lang="en-US" sz="1400" b="1" err="1">
                <a:solidFill>
                  <a:srgbClr val="000000"/>
                </a:solidFill>
                <a:highlight>
                  <a:srgbClr val="FFFFFF"/>
                </a:highlight>
                <a:latin typeface="Aptos"/>
                <a:ea typeface="Roboto"/>
                <a:cs typeface="Roboto"/>
              </a:rPr>
              <a:t>información</a:t>
            </a:r>
            <a:r>
              <a:rPr lang="en-US" sz="1400" b="1">
                <a:solidFill>
                  <a:srgbClr val="000000"/>
                </a:solidFill>
                <a:highlight>
                  <a:srgbClr val="FFFFFF"/>
                </a:highlight>
                <a:latin typeface="Aptos"/>
                <a:ea typeface="Roboto"/>
                <a:cs typeface="Roboto"/>
              </a:rPr>
              <a:t>.</a:t>
            </a:r>
            <a:r>
              <a:rPr lang="en-US" sz="1400" b="1">
                <a:highlight>
                  <a:srgbClr val="FFFFFF"/>
                </a:highlight>
                <a:latin typeface="Aptos"/>
                <a:ea typeface="Roboto"/>
                <a:cs typeface="Roboto"/>
              </a:rPr>
              <a:t/>
            </a:r>
            <a:br>
              <a:rPr lang="en-US" sz="1400" b="1">
                <a:highlight>
                  <a:srgbClr val="FFFFFF"/>
                </a:highlight>
                <a:latin typeface="Aptos"/>
                <a:ea typeface="Roboto"/>
                <a:cs typeface="Roboto"/>
              </a:rPr>
            </a:br>
            <a:r>
              <a:rPr lang="en-US" sz="1400" b="1">
                <a:solidFill>
                  <a:srgbClr val="000000"/>
                </a:solidFill>
                <a:highlight>
                  <a:srgbClr val="FFFFFF"/>
                </a:highlight>
                <a:latin typeface="Aptos"/>
                <a:ea typeface="Roboto"/>
                <a:cs typeface="Roboto"/>
              </a:rPr>
              <a:t>Los </a:t>
            </a:r>
            <a:r>
              <a:rPr lang="en-US" sz="1400" b="1" err="1">
                <a:solidFill>
                  <a:srgbClr val="000000"/>
                </a:solidFill>
                <a:highlight>
                  <a:srgbClr val="FFFFFF"/>
                </a:highlight>
                <a:latin typeface="Aptos"/>
                <a:ea typeface="Roboto"/>
                <a:cs typeface="Roboto"/>
              </a:rPr>
              <a:t>transistores</a:t>
            </a:r>
            <a:r>
              <a:rPr lang="en-US" sz="1400" b="1">
                <a:solidFill>
                  <a:srgbClr val="000000"/>
                </a:solidFill>
                <a:highlight>
                  <a:srgbClr val="FFFFFF"/>
                </a:highlight>
                <a:latin typeface="Aptos"/>
                <a:ea typeface="Roboto"/>
                <a:cs typeface="Roboto"/>
              </a:rPr>
              <a:t> </a:t>
            </a:r>
            <a:r>
              <a:rPr lang="en-US" sz="1400" b="1" err="1">
                <a:solidFill>
                  <a:srgbClr val="000000"/>
                </a:solidFill>
                <a:highlight>
                  <a:srgbClr val="FFFFFF"/>
                </a:highlight>
                <a:latin typeface="Aptos"/>
                <a:ea typeface="Roboto"/>
                <a:cs typeface="Roboto"/>
              </a:rPr>
              <a:t>eran</a:t>
            </a:r>
            <a:r>
              <a:rPr lang="en-US" sz="1400" b="1">
                <a:solidFill>
                  <a:srgbClr val="000000"/>
                </a:solidFill>
                <a:highlight>
                  <a:srgbClr val="FFFFFF"/>
                </a:highlight>
                <a:latin typeface="Aptos"/>
                <a:ea typeface="Roboto"/>
                <a:cs typeface="Roboto"/>
              </a:rPr>
              <a:t> </a:t>
            </a:r>
            <a:r>
              <a:rPr lang="en-US" sz="1400" b="1" err="1">
                <a:solidFill>
                  <a:srgbClr val="000000"/>
                </a:solidFill>
                <a:highlight>
                  <a:srgbClr val="FFFFFF"/>
                </a:highlight>
                <a:latin typeface="Aptos"/>
                <a:ea typeface="Roboto"/>
                <a:cs typeface="Roboto"/>
              </a:rPr>
              <a:t>más</a:t>
            </a:r>
            <a:r>
              <a:rPr lang="en-US" sz="1400" b="1">
                <a:solidFill>
                  <a:srgbClr val="000000"/>
                </a:solidFill>
                <a:highlight>
                  <a:srgbClr val="FFFFFF"/>
                </a:highlight>
                <a:latin typeface="Aptos"/>
                <a:ea typeface="Roboto"/>
                <a:cs typeface="Roboto"/>
              </a:rPr>
              <a:t> </a:t>
            </a:r>
            <a:r>
              <a:rPr lang="en-US" sz="1400" b="1" err="1">
                <a:solidFill>
                  <a:srgbClr val="000000"/>
                </a:solidFill>
                <a:highlight>
                  <a:srgbClr val="FFFFFF"/>
                </a:highlight>
                <a:latin typeface="Aptos"/>
                <a:ea typeface="Roboto"/>
                <a:cs typeface="Roboto"/>
              </a:rPr>
              <a:t>rápidos</a:t>
            </a:r>
            <a:r>
              <a:rPr lang="en-US" sz="1400" b="1">
                <a:solidFill>
                  <a:srgbClr val="000000"/>
                </a:solidFill>
                <a:highlight>
                  <a:srgbClr val="FFFFFF"/>
                </a:highlight>
                <a:latin typeface="Aptos"/>
                <a:ea typeface="Roboto"/>
                <a:cs typeface="Roboto"/>
              </a:rPr>
              <a:t>, </a:t>
            </a:r>
            <a:r>
              <a:rPr lang="en-US" sz="1400" b="1" err="1">
                <a:solidFill>
                  <a:srgbClr val="000000"/>
                </a:solidFill>
                <a:highlight>
                  <a:srgbClr val="FFFFFF"/>
                </a:highlight>
                <a:latin typeface="Aptos"/>
                <a:ea typeface="Roboto"/>
                <a:cs typeface="Roboto"/>
              </a:rPr>
              <a:t>pequeños</a:t>
            </a:r>
            <a:r>
              <a:rPr lang="en-US" sz="1400" b="1">
                <a:solidFill>
                  <a:srgbClr val="000000"/>
                </a:solidFill>
                <a:highlight>
                  <a:srgbClr val="FFFFFF"/>
                </a:highlight>
                <a:latin typeface="Aptos"/>
                <a:ea typeface="Roboto"/>
                <a:cs typeface="Roboto"/>
              </a:rPr>
              <a:t> y </a:t>
            </a:r>
            <a:r>
              <a:rPr lang="en-US" sz="1400" b="1" err="1">
                <a:solidFill>
                  <a:srgbClr val="000000"/>
                </a:solidFill>
                <a:highlight>
                  <a:srgbClr val="FFFFFF"/>
                </a:highlight>
                <a:latin typeface="Aptos"/>
                <a:ea typeface="Roboto"/>
                <a:cs typeface="Roboto"/>
              </a:rPr>
              <a:t>más</a:t>
            </a:r>
            <a:r>
              <a:rPr lang="en-US" sz="1400" b="1">
                <a:solidFill>
                  <a:srgbClr val="000000"/>
                </a:solidFill>
                <a:highlight>
                  <a:srgbClr val="FFFFFF"/>
                </a:highlight>
                <a:latin typeface="Aptos"/>
                <a:ea typeface="Roboto"/>
                <a:cs typeface="Roboto"/>
              </a:rPr>
              <a:t> </a:t>
            </a:r>
            <a:r>
              <a:rPr lang="en-US" sz="1400" b="1" err="1">
                <a:solidFill>
                  <a:srgbClr val="000000"/>
                </a:solidFill>
                <a:highlight>
                  <a:srgbClr val="FFFFFF"/>
                </a:highlight>
                <a:latin typeface="Aptos"/>
                <a:ea typeface="Roboto"/>
                <a:cs typeface="Roboto"/>
              </a:rPr>
              <a:t>confiables</a:t>
            </a:r>
            <a:r>
              <a:rPr lang="en-US" sz="1400" b="1">
                <a:solidFill>
                  <a:srgbClr val="000000"/>
                </a:solidFill>
                <a:highlight>
                  <a:srgbClr val="FFFFFF"/>
                </a:highlight>
                <a:latin typeface="Aptos"/>
                <a:ea typeface="Roboto"/>
                <a:cs typeface="Roboto"/>
              </a:rPr>
              <a:t> </a:t>
            </a:r>
            <a:r>
              <a:rPr lang="en-US" sz="1400" b="1" err="1">
                <a:solidFill>
                  <a:srgbClr val="000000"/>
                </a:solidFill>
                <a:highlight>
                  <a:srgbClr val="FFFFFF"/>
                </a:highlight>
                <a:latin typeface="Aptos"/>
                <a:ea typeface="Roboto"/>
                <a:cs typeface="Roboto"/>
              </a:rPr>
              <a:t>que</a:t>
            </a:r>
            <a:r>
              <a:rPr lang="en-US" sz="1400" b="1">
                <a:solidFill>
                  <a:srgbClr val="000000"/>
                </a:solidFill>
                <a:highlight>
                  <a:srgbClr val="FFFFFF"/>
                </a:highlight>
                <a:latin typeface="Aptos"/>
                <a:ea typeface="Roboto"/>
                <a:cs typeface="Roboto"/>
              </a:rPr>
              <a:t> </a:t>
            </a:r>
            <a:r>
              <a:rPr lang="en-US" sz="1400" b="1" err="1">
                <a:solidFill>
                  <a:srgbClr val="000000"/>
                </a:solidFill>
                <a:highlight>
                  <a:srgbClr val="FFFFFF"/>
                </a:highlight>
                <a:latin typeface="Aptos"/>
                <a:ea typeface="Roboto"/>
                <a:cs typeface="Roboto"/>
              </a:rPr>
              <a:t>los</a:t>
            </a:r>
            <a:r>
              <a:rPr lang="en-US" sz="1400" b="1">
                <a:solidFill>
                  <a:srgbClr val="000000"/>
                </a:solidFill>
                <a:highlight>
                  <a:srgbClr val="FFFFFF"/>
                </a:highlight>
                <a:latin typeface="Aptos"/>
                <a:ea typeface="Roboto"/>
                <a:cs typeface="Roboto"/>
              </a:rPr>
              <a:t> </a:t>
            </a:r>
            <a:r>
              <a:rPr lang="en-US" sz="1400" b="1" err="1">
                <a:solidFill>
                  <a:srgbClr val="000000"/>
                </a:solidFill>
                <a:highlight>
                  <a:srgbClr val="FFFFFF"/>
                </a:highlight>
                <a:latin typeface="Aptos"/>
                <a:ea typeface="Roboto"/>
                <a:cs typeface="Roboto"/>
              </a:rPr>
              <a:t>tubos</a:t>
            </a:r>
            <a:r>
              <a:rPr lang="en-US" sz="1400" b="1">
                <a:solidFill>
                  <a:srgbClr val="000000"/>
                </a:solidFill>
                <a:highlight>
                  <a:srgbClr val="FFFFFF"/>
                </a:highlight>
                <a:latin typeface="Aptos"/>
                <a:ea typeface="Roboto"/>
                <a:cs typeface="Roboto"/>
              </a:rPr>
              <a:t> al </a:t>
            </a:r>
            <a:r>
              <a:rPr lang="en-US" sz="1400" b="1" err="1">
                <a:solidFill>
                  <a:srgbClr val="000000"/>
                </a:solidFill>
                <a:highlight>
                  <a:srgbClr val="FFFFFF"/>
                </a:highlight>
                <a:latin typeface="Aptos"/>
                <a:ea typeface="Roboto"/>
                <a:cs typeface="Roboto"/>
              </a:rPr>
              <a:t>vacío</a:t>
            </a:r>
            <a:r>
              <a:rPr lang="en-US" sz="1400" b="1">
                <a:solidFill>
                  <a:srgbClr val="000000"/>
                </a:solidFill>
                <a:highlight>
                  <a:srgbClr val="FFFFFF"/>
                </a:highlight>
                <a:latin typeface="Aptos"/>
                <a:ea typeface="Roboto"/>
                <a:cs typeface="Roboto"/>
              </a:rPr>
              <a:t>.</a:t>
            </a:r>
            <a:r>
              <a:rPr lang="en-US" sz="1400" b="1">
                <a:highlight>
                  <a:srgbClr val="FFFFFF"/>
                </a:highlight>
                <a:latin typeface="Aptos"/>
                <a:ea typeface="Roboto"/>
                <a:cs typeface="Roboto"/>
              </a:rPr>
              <a:t/>
            </a:r>
            <a:br>
              <a:rPr lang="en-US" sz="1400" b="1">
                <a:highlight>
                  <a:srgbClr val="FFFFFF"/>
                </a:highlight>
                <a:latin typeface="Aptos"/>
                <a:ea typeface="Roboto"/>
                <a:cs typeface="Roboto"/>
              </a:rPr>
            </a:br>
            <a:r>
              <a:rPr lang="en-US" sz="1400" b="1">
                <a:solidFill>
                  <a:srgbClr val="000000"/>
                </a:solidFill>
                <a:highlight>
                  <a:srgbClr val="FFFFFF"/>
                </a:highlight>
                <a:latin typeface="Aptos"/>
                <a:ea typeface="Roboto"/>
                <a:cs typeface="Roboto"/>
              </a:rPr>
              <a:t>200 </a:t>
            </a:r>
            <a:r>
              <a:rPr lang="en-US" sz="1400" b="1" err="1">
                <a:solidFill>
                  <a:srgbClr val="000000"/>
                </a:solidFill>
                <a:highlight>
                  <a:srgbClr val="FFFFFF"/>
                </a:highlight>
                <a:latin typeface="Aptos"/>
                <a:ea typeface="Roboto"/>
                <a:cs typeface="Roboto"/>
              </a:rPr>
              <a:t>transistores</a:t>
            </a:r>
            <a:r>
              <a:rPr lang="en-US" sz="1400" b="1">
                <a:solidFill>
                  <a:srgbClr val="000000"/>
                </a:solidFill>
                <a:highlight>
                  <a:srgbClr val="FFFFFF"/>
                </a:highlight>
                <a:latin typeface="Aptos"/>
                <a:ea typeface="Roboto"/>
                <a:cs typeface="Roboto"/>
              </a:rPr>
              <a:t> </a:t>
            </a:r>
            <a:r>
              <a:rPr lang="en-US" sz="1400" b="1" err="1">
                <a:solidFill>
                  <a:srgbClr val="000000"/>
                </a:solidFill>
                <a:highlight>
                  <a:srgbClr val="FFFFFF"/>
                </a:highlight>
                <a:latin typeface="Aptos"/>
                <a:ea typeface="Roboto"/>
                <a:cs typeface="Roboto"/>
              </a:rPr>
              <a:t>podían</a:t>
            </a:r>
            <a:r>
              <a:rPr lang="en-US" sz="1400" b="1">
                <a:solidFill>
                  <a:srgbClr val="000000"/>
                </a:solidFill>
                <a:highlight>
                  <a:srgbClr val="FFFFFF"/>
                </a:highlight>
                <a:latin typeface="Aptos"/>
                <a:ea typeface="Roboto"/>
                <a:cs typeface="Roboto"/>
              </a:rPr>
              <a:t> </a:t>
            </a:r>
            <a:r>
              <a:rPr lang="en-US" sz="1400" b="1" err="1">
                <a:solidFill>
                  <a:srgbClr val="000000"/>
                </a:solidFill>
                <a:highlight>
                  <a:srgbClr val="FFFFFF"/>
                </a:highlight>
                <a:latin typeface="Aptos"/>
                <a:ea typeface="Roboto"/>
                <a:cs typeface="Roboto"/>
              </a:rPr>
              <a:t>acomodarse</a:t>
            </a:r>
            <a:r>
              <a:rPr lang="en-US" sz="1400" b="1">
                <a:solidFill>
                  <a:srgbClr val="000000"/>
                </a:solidFill>
                <a:highlight>
                  <a:srgbClr val="FFFFFF"/>
                </a:highlight>
                <a:latin typeface="Aptos"/>
                <a:ea typeface="Roboto"/>
                <a:cs typeface="Roboto"/>
              </a:rPr>
              <a:t> </a:t>
            </a:r>
            <a:r>
              <a:rPr lang="en-US" sz="1400" b="1" err="1">
                <a:solidFill>
                  <a:srgbClr val="000000"/>
                </a:solidFill>
                <a:highlight>
                  <a:srgbClr val="FFFFFF"/>
                </a:highlight>
                <a:latin typeface="Aptos"/>
                <a:ea typeface="Roboto"/>
                <a:cs typeface="Roboto"/>
              </a:rPr>
              <a:t>en</a:t>
            </a:r>
            <a:r>
              <a:rPr lang="en-US" sz="1400" b="1">
                <a:solidFill>
                  <a:srgbClr val="000000"/>
                </a:solidFill>
                <a:highlight>
                  <a:srgbClr val="FFFFFF"/>
                </a:highlight>
                <a:latin typeface="Aptos"/>
                <a:ea typeface="Roboto"/>
                <a:cs typeface="Roboto"/>
              </a:rPr>
              <a:t> la </a:t>
            </a:r>
            <a:r>
              <a:rPr lang="en-US" sz="1400" b="1" err="1">
                <a:solidFill>
                  <a:srgbClr val="000000"/>
                </a:solidFill>
                <a:highlight>
                  <a:srgbClr val="FFFFFF"/>
                </a:highlight>
                <a:latin typeface="Aptos"/>
                <a:ea typeface="Roboto"/>
                <a:cs typeface="Roboto"/>
              </a:rPr>
              <a:t>misma</a:t>
            </a:r>
            <a:r>
              <a:rPr lang="en-US" sz="1400" b="1">
                <a:solidFill>
                  <a:srgbClr val="000000"/>
                </a:solidFill>
                <a:highlight>
                  <a:srgbClr val="FFFFFF"/>
                </a:highlight>
                <a:latin typeface="Aptos"/>
                <a:ea typeface="Roboto"/>
                <a:cs typeface="Roboto"/>
              </a:rPr>
              <a:t> </a:t>
            </a:r>
            <a:r>
              <a:rPr lang="en-US" sz="1400" b="1" err="1">
                <a:solidFill>
                  <a:srgbClr val="000000"/>
                </a:solidFill>
                <a:highlight>
                  <a:srgbClr val="FFFFFF"/>
                </a:highlight>
                <a:latin typeface="Aptos"/>
                <a:ea typeface="Roboto"/>
                <a:cs typeface="Roboto"/>
              </a:rPr>
              <a:t>cantidad</a:t>
            </a:r>
            <a:r>
              <a:rPr lang="en-US" sz="1400" b="1">
                <a:solidFill>
                  <a:srgbClr val="000000"/>
                </a:solidFill>
                <a:highlight>
                  <a:srgbClr val="FFFFFF"/>
                </a:highlight>
                <a:latin typeface="Aptos"/>
                <a:ea typeface="Roboto"/>
                <a:cs typeface="Roboto"/>
              </a:rPr>
              <a:t> de </a:t>
            </a:r>
            <a:r>
              <a:rPr lang="en-US" sz="1400" b="1" err="1">
                <a:solidFill>
                  <a:srgbClr val="000000"/>
                </a:solidFill>
                <a:highlight>
                  <a:srgbClr val="FFFFFF"/>
                </a:highlight>
                <a:latin typeface="Aptos"/>
                <a:ea typeface="Roboto"/>
                <a:cs typeface="Roboto"/>
              </a:rPr>
              <a:t>espacio</a:t>
            </a:r>
            <a:r>
              <a:rPr lang="en-US" sz="1400" b="1">
                <a:solidFill>
                  <a:srgbClr val="000000"/>
                </a:solidFill>
                <a:highlight>
                  <a:srgbClr val="FFFFFF"/>
                </a:highlight>
                <a:latin typeface="Aptos"/>
                <a:ea typeface="Roboto"/>
                <a:cs typeface="Roboto"/>
              </a:rPr>
              <a:t> </a:t>
            </a:r>
            <a:r>
              <a:rPr lang="en-US" sz="1400" b="1" err="1">
                <a:solidFill>
                  <a:srgbClr val="000000"/>
                </a:solidFill>
                <a:highlight>
                  <a:srgbClr val="FFFFFF"/>
                </a:highlight>
                <a:latin typeface="Aptos"/>
                <a:ea typeface="Roboto"/>
                <a:cs typeface="Roboto"/>
              </a:rPr>
              <a:t>que</a:t>
            </a:r>
            <a:r>
              <a:rPr lang="en-US" sz="1400" b="1">
                <a:solidFill>
                  <a:srgbClr val="000000"/>
                </a:solidFill>
                <a:highlight>
                  <a:srgbClr val="FFFFFF"/>
                </a:highlight>
                <a:latin typeface="Aptos"/>
                <a:ea typeface="Roboto"/>
                <a:cs typeface="Roboto"/>
              </a:rPr>
              <a:t> un </a:t>
            </a:r>
            <a:r>
              <a:rPr lang="en-US" sz="1400" b="1" err="1">
                <a:solidFill>
                  <a:srgbClr val="000000"/>
                </a:solidFill>
                <a:highlight>
                  <a:srgbClr val="FFFFFF"/>
                </a:highlight>
                <a:latin typeface="Aptos"/>
                <a:ea typeface="Roboto"/>
                <a:cs typeface="Roboto"/>
              </a:rPr>
              <a:t>tubo</a:t>
            </a:r>
            <a:r>
              <a:rPr lang="en-US" sz="1400" b="1">
                <a:solidFill>
                  <a:srgbClr val="000000"/>
                </a:solidFill>
                <a:highlight>
                  <a:srgbClr val="FFFFFF"/>
                </a:highlight>
                <a:latin typeface="Aptos"/>
                <a:ea typeface="Roboto"/>
                <a:cs typeface="Roboto"/>
              </a:rPr>
              <a:t> al </a:t>
            </a:r>
            <a:r>
              <a:rPr lang="en-US" sz="1400" b="1" err="1">
                <a:solidFill>
                  <a:srgbClr val="000000"/>
                </a:solidFill>
                <a:highlight>
                  <a:srgbClr val="FFFFFF"/>
                </a:highlight>
                <a:latin typeface="Aptos"/>
                <a:ea typeface="Roboto"/>
                <a:cs typeface="Roboto"/>
              </a:rPr>
              <a:t>vacío</a:t>
            </a:r>
            <a:r>
              <a:rPr lang="en-US" sz="1400" b="1">
                <a:solidFill>
                  <a:srgbClr val="000000"/>
                </a:solidFill>
                <a:highlight>
                  <a:srgbClr val="FFFFFF"/>
                </a:highlight>
                <a:latin typeface="Aptos"/>
                <a:ea typeface="Roboto"/>
                <a:cs typeface="Roboto"/>
              </a:rPr>
              <a:t>.</a:t>
            </a:r>
            <a:r>
              <a:rPr lang="en-US" sz="1400" b="1">
                <a:highlight>
                  <a:srgbClr val="FFFFFF"/>
                </a:highlight>
                <a:latin typeface="Aptos"/>
                <a:ea typeface="Roboto"/>
                <a:cs typeface="Roboto"/>
              </a:rPr>
              <a:t/>
            </a:r>
            <a:br>
              <a:rPr lang="en-US" sz="1400" b="1">
                <a:highlight>
                  <a:srgbClr val="FFFFFF"/>
                </a:highlight>
                <a:latin typeface="Aptos"/>
                <a:ea typeface="Roboto"/>
                <a:cs typeface="Roboto"/>
              </a:rPr>
            </a:br>
            <a:r>
              <a:rPr lang="en-US" sz="1400" b="1" err="1">
                <a:solidFill>
                  <a:srgbClr val="000000"/>
                </a:solidFill>
                <a:highlight>
                  <a:srgbClr val="FFFFFF"/>
                </a:highlight>
                <a:latin typeface="Aptos"/>
                <a:ea typeface="Roboto"/>
                <a:cs typeface="Roboto"/>
              </a:rPr>
              <a:t>Usaban</a:t>
            </a:r>
            <a:r>
              <a:rPr lang="en-US" sz="1400" b="1">
                <a:solidFill>
                  <a:srgbClr val="000000"/>
                </a:solidFill>
                <a:highlight>
                  <a:srgbClr val="FFFFFF"/>
                </a:highlight>
                <a:latin typeface="Aptos"/>
                <a:ea typeface="Roboto"/>
                <a:cs typeface="Roboto"/>
              </a:rPr>
              <a:t> </a:t>
            </a:r>
            <a:r>
              <a:rPr lang="en-US" sz="1400" b="1" err="1">
                <a:solidFill>
                  <a:srgbClr val="000000"/>
                </a:solidFill>
                <a:highlight>
                  <a:srgbClr val="FFFFFF"/>
                </a:highlight>
                <a:latin typeface="Aptos"/>
                <a:ea typeface="Roboto"/>
                <a:cs typeface="Roboto"/>
              </a:rPr>
              <a:t>pequeños</a:t>
            </a:r>
            <a:r>
              <a:rPr lang="en-US" sz="1400" b="1">
                <a:solidFill>
                  <a:srgbClr val="000000"/>
                </a:solidFill>
                <a:highlight>
                  <a:srgbClr val="FFFFFF"/>
                </a:highlight>
                <a:latin typeface="Aptos"/>
                <a:ea typeface="Roboto"/>
                <a:cs typeface="Roboto"/>
              </a:rPr>
              <a:t> </a:t>
            </a:r>
            <a:r>
              <a:rPr lang="en-US" sz="1400" b="1" err="1">
                <a:solidFill>
                  <a:srgbClr val="000000"/>
                </a:solidFill>
                <a:highlight>
                  <a:srgbClr val="FFFFFF"/>
                </a:highlight>
                <a:latin typeface="Aptos"/>
                <a:ea typeface="Roboto"/>
                <a:cs typeface="Roboto"/>
              </a:rPr>
              <a:t>anillos</a:t>
            </a:r>
            <a:r>
              <a:rPr lang="en-US" sz="1400" b="1">
                <a:solidFill>
                  <a:srgbClr val="000000"/>
                </a:solidFill>
                <a:highlight>
                  <a:srgbClr val="FFFFFF"/>
                </a:highlight>
                <a:latin typeface="Aptos"/>
                <a:ea typeface="Roboto"/>
                <a:cs typeface="Roboto"/>
              </a:rPr>
              <a:t> </a:t>
            </a:r>
            <a:r>
              <a:rPr lang="en-US" sz="1400" b="1" err="1">
                <a:solidFill>
                  <a:srgbClr val="000000"/>
                </a:solidFill>
                <a:highlight>
                  <a:srgbClr val="FFFFFF"/>
                </a:highlight>
                <a:latin typeface="Aptos"/>
                <a:ea typeface="Roboto"/>
                <a:cs typeface="Roboto"/>
              </a:rPr>
              <a:t>magnéticos</a:t>
            </a:r>
            <a:r>
              <a:rPr lang="en-US" sz="1400" b="1">
                <a:solidFill>
                  <a:srgbClr val="000000"/>
                </a:solidFill>
                <a:highlight>
                  <a:srgbClr val="FFFFFF"/>
                </a:highlight>
                <a:latin typeface="Aptos"/>
                <a:ea typeface="Roboto"/>
                <a:cs typeface="Roboto"/>
              </a:rPr>
              <a:t> para </a:t>
            </a:r>
            <a:r>
              <a:rPr lang="en-US" sz="1400" b="1" err="1">
                <a:solidFill>
                  <a:srgbClr val="000000"/>
                </a:solidFill>
                <a:highlight>
                  <a:srgbClr val="FFFFFF"/>
                </a:highlight>
                <a:latin typeface="Aptos"/>
                <a:ea typeface="Roboto"/>
                <a:cs typeface="Roboto"/>
              </a:rPr>
              <a:t>almacenar</a:t>
            </a:r>
            <a:r>
              <a:rPr lang="en-US" sz="1400" b="1">
                <a:solidFill>
                  <a:srgbClr val="000000"/>
                </a:solidFill>
                <a:highlight>
                  <a:srgbClr val="FFFFFF"/>
                </a:highlight>
                <a:latin typeface="Aptos"/>
                <a:ea typeface="Roboto"/>
                <a:cs typeface="Roboto"/>
              </a:rPr>
              <a:t> </a:t>
            </a:r>
            <a:r>
              <a:rPr lang="en-US" sz="1400" b="1" err="1">
                <a:solidFill>
                  <a:srgbClr val="000000"/>
                </a:solidFill>
                <a:highlight>
                  <a:srgbClr val="FFFFFF"/>
                </a:highlight>
                <a:latin typeface="Aptos"/>
                <a:ea typeface="Roboto"/>
                <a:cs typeface="Roboto"/>
              </a:rPr>
              <a:t>información</a:t>
            </a:r>
            <a:r>
              <a:rPr lang="en-US" sz="1400" b="1">
                <a:solidFill>
                  <a:srgbClr val="000000"/>
                </a:solidFill>
                <a:highlight>
                  <a:srgbClr val="FFFFFF"/>
                </a:highlight>
                <a:latin typeface="Aptos"/>
                <a:ea typeface="Roboto"/>
                <a:cs typeface="Roboto"/>
              </a:rPr>
              <a:t> e </a:t>
            </a:r>
            <a:r>
              <a:rPr lang="en-US" sz="1400" b="1" err="1">
                <a:solidFill>
                  <a:srgbClr val="000000"/>
                </a:solidFill>
                <a:highlight>
                  <a:srgbClr val="FFFFFF"/>
                </a:highlight>
                <a:latin typeface="Aptos"/>
                <a:ea typeface="Roboto"/>
                <a:cs typeface="Roboto"/>
              </a:rPr>
              <a:t>instrucciones</a:t>
            </a:r>
            <a:r>
              <a:rPr lang="en-US" sz="1400" b="1">
                <a:solidFill>
                  <a:srgbClr val="000000"/>
                </a:solidFill>
                <a:highlight>
                  <a:srgbClr val="FFFFFF"/>
                </a:highlight>
                <a:latin typeface="Aptos"/>
                <a:ea typeface="Roboto"/>
                <a:cs typeface="Roboto"/>
              </a:rPr>
              <a:t>. </a:t>
            </a:r>
            <a:r>
              <a:rPr lang="en-US" sz="1400" b="1" err="1">
                <a:solidFill>
                  <a:srgbClr val="000000"/>
                </a:solidFill>
                <a:highlight>
                  <a:srgbClr val="FFFFFF"/>
                </a:highlight>
                <a:latin typeface="Aptos"/>
                <a:ea typeface="Roboto"/>
                <a:cs typeface="Roboto"/>
              </a:rPr>
              <a:t>cantidad</a:t>
            </a:r>
            <a:r>
              <a:rPr lang="en-US" sz="1400" b="1">
                <a:solidFill>
                  <a:srgbClr val="000000"/>
                </a:solidFill>
                <a:highlight>
                  <a:srgbClr val="FFFFFF"/>
                </a:highlight>
                <a:latin typeface="Aptos"/>
                <a:ea typeface="Roboto"/>
                <a:cs typeface="Roboto"/>
              </a:rPr>
              <a:t> de </a:t>
            </a:r>
            <a:r>
              <a:rPr lang="en-US" sz="1400" b="1" err="1">
                <a:solidFill>
                  <a:srgbClr val="000000"/>
                </a:solidFill>
                <a:highlight>
                  <a:srgbClr val="FFFFFF"/>
                </a:highlight>
                <a:latin typeface="Aptos"/>
                <a:ea typeface="Roboto"/>
                <a:cs typeface="Roboto"/>
              </a:rPr>
              <a:t>calor</a:t>
            </a:r>
            <a:r>
              <a:rPr lang="en-US" sz="1400" b="1">
                <a:solidFill>
                  <a:srgbClr val="000000"/>
                </a:solidFill>
                <a:highlight>
                  <a:srgbClr val="FFFFFF"/>
                </a:highlight>
                <a:latin typeface="Aptos"/>
                <a:ea typeface="Roboto"/>
                <a:cs typeface="Roboto"/>
              </a:rPr>
              <a:t> y </a:t>
            </a:r>
            <a:r>
              <a:rPr lang="en-US" sz="1400" b="1" err="1">
                <a:solidFill>
                  <a:srgbClr val="000000"/>
                </a:solidFill>
                <a:highlight>
                  <a:srgbClr val="FFFFFF"/>
                </a:highlight>
                <a:latin typeface="Aptos"/>
                <a:ea typeface="Roboto"/>
                <a:cs typeface="Roboto"/>
              </a:rPr>
              <a:t>eran</a:t>
            </a:r>
            <a:r>
              <a:rPr lang="en-US" sz="1400" b="1">
                <a:solidFill>
                  <a:srgbClr val="000000"/>
                </a:solidFill>
                <a:highlight>
                  <a:srgbClr val="FFFFFF"/>
                </a:highlight>
                <a:latin typeface="Aptos"/>
                <a:ea typeface="Roboto"/>
                <a:cs typeface="Roboto"/>
              </a:rPr>
              <a:t> </a:t>
            </a:r>
            <a:r>
              <a:rPr lang="en-US" sz="1400" b="1" err="1">
                <a:solidFill>
                  <a:srgbClr val="000000"/>
                </a:solidFill>
                <a:highlight>
                  <a:srgbClr val="FFFFFF"/>
                </a:highlight>
                <a:latin typeface="Aptos"/>
                <a:ea typeface="Roboto"/>
                <a:cs typeface="Roboto"/>
              </a:rPr>
              <a:t>sumamente</a:t>
            </a:r>
            <a:r>
              <a:rPr lang="en-US" sz="1400" b="1">
                <a:solidFill>
                  <a:srgbClr val="000000"/>
                </a:solidFill>
                <a:highlight>
                  <a:srgbClr val="FFFFFF"/>
                </a:highlight>
                <a:latin typeface="Aptos"/>
                <a:ea typeface="Roboto"/>
                <a:cs typeface="Roboto"/>
              </a:rPr>
              <a:t> </a:t>
            </a:r>
            <a:r>
              <a:rPr lang="en-US" sz="1400" b="1" err="1">
                <a:solidFill>
                  <a:srgbClr val="000000"/>
                </a:solidFill>
                <a:highlight>
                  <a:srgbClr val="FFFFFF"/>
                </a:highlight>
                <a:latin typeface="Aptos"/>
                <a:ea typeface="Roboto"/>
                <a:cs typeface="Roboto"/>
              </a:rPr>
              <a:t>lentas</a:t>
            </a:r>
            <a:r>
              <a:rPr lang="en-US" sz="1400" b="1">
                <a:solidFill>
                  <a:srgbClr val="000000"/>
                </a:solidFill>
                <a:highlight>
                  <a:srgbClr val="FFFFFF"/>
                </a:highlight>
                <a:latin typeface="Aptos"/>
                <a:ea typeface="Roboto"/>
                <a:cs typeface="Roboto"/>
              </a:rPr>
              <a:t>.</a:t>
            </a:r>
            <a:r>
              <a:rPr lang="en-US" sz="1400" b="1">
                <a:highlight>
                  <a:srgbClr val="FFFFFF"/>
                </a:highlight>
                <a:latin typeface="Aptos"/>
                <a:ea typeface="Roboto"/>
                <a:cs typeface="Roboto"/>
              </a:rPr>
              <a:t/>
            </a:r>
            <a:br>
              <a:rPr lang="en-US" sz="1400" b="1">
                <a:highlight>
                  <a:srgbClr val="FFFFFF"/>
                </a:highlight>
                <a:latin typeface="Aptos"/>
                <a:ea typeface="Roboto"/>
                <a:cs typeface="Roboto"/>
              </a:rPr>
            </a:br>
            <a:r>
              <a:rPr lang="en-US" sz="1400" b="1">
                <a:solidFill>
                  <a:srgbClr val="000000"/>
                </a:solidFill>
                <a:highlight>
                  <a:srgbClr val="FFFFFF"/>
                </a:highlight>
                <a:latin typeface="Aptos"/>
                <a:ea typeface="Roboto"/>
                <a:cs typeface="Roboto"/>
              </a:rPr>
              <a:t>Se </a:t>
            </a:r>
            <a:r>
              <a:rPr lang="en-US" sz="1400" b="1" err="1">
                <a:solidFill>
                  <a:srgbClr val="000000"/>
                </a:solidFill>
                <a:highlight>
                  <a:srgbClr val="FFFFFF"/>
                </a:highlight>
                <a:latin typeface="Aptos"/>
                <a:ea typeface="Roboto"/>
                <a:cs typeface="Roboto"/>
              </a:rPr>
              <a:t>mejoraron</a:t>
            </a:r>
            <a:r>
              <a:rPr lang="en-US" sz="1400" b="1">
                <a:solidFill>
                  <a:srgbClr val="000000"/>
                </a:solidFill>
                <a:highlight>
                  <a:srgbClr val="FFFFFF"/>
                </a:highlight>
                <a:latin typeface="Aptos"/>
                <a:ea typeface="Roboto"/>
                <a:cs typeface="Roboto"/>
              </a:rPr>
              <a:t> </a:t>
            </a:r>
            <a:r>
              <a:rPr lang="en-US" sz="1400" b="1" err="1">
                <a:solidFill>
                  <a:srgbClr val="000000"/>
                </a:solidFill>
                <a:highlight>
                  <a:srgbClr val="FFFFFF"/>
                </a:highlight>
                <a:latin typeface="Aptos"/>
                <a:ea typeface="Roboto"/>
                <a:cs typeface="Roboto"/>
              </a:rPr>
              <a:t>los</a:t>
            </a:r>
            <a:r>
              <a:rPr lang="en-US" sz="1400" b="1">
                <a:solidFill>
                  <a:srgbClr val="000000"/>
                </a:solidFill>
                <a:highlight>
                  <a:srgbClr val="FFFFFF"/>
                </a:highlight>
                <a:latin typeface="Aptos"/>
                <a:ea typeface="Roboto"/>
                <a:cs typeface="Roboto"/>
              </a:rPr>
              <a:t> </a:t>
            </a:r>
            <a:r>
              <a:rPr lang="en-US" sz="1400" b="1" err="1">
                <a:solidFill>
                  <a:srgbClr val="000000"/>
                </a:solidFill>
                <a:highlight>
                  <a:srgbClr val="FFFFFF"/>
                </a:highlight>
                <a:latin typeface="Aptos"/>
                <a:ea typeface="Roboto"/>
                <a:cs typeface="Roboto"/>
              </a:rPr>
              <a:t>programas</a:t>
            </a:r>
            <a:r>
              <a:rPr lang="en-US" sz="1400" b="1">
                <a:solidFill>
                  <a:srgbClr val="000000"/>
                </a:solidFill>
                <a:highlight>
                  <a:srgbClr val="FFFFFF"/>
                </a:highlight>
                <a:latin typeface="Aptos"/>
                <a:ea typeface="Roboto"/>
                <a:cs typeface="Roboto"/>
              </a:rPr>
              <a:t> de </a:t>
            </a:r>
            <a:r>
              <a:rPr lang="en-US" sz="1400" b="1" err="1">
                <a:solidFill>
                  <a:srgbClr val="000000"/>
                </a:solidFill>
                <a:highlight>
                  <a:srgbClr val="FFFFFF"/>
                </a:highlight>
                <a:latin typeface="Aptos"/>
                <a:ea typeface="Roboto"/>
                <a:cs typeface="Roboto"/>
              </a:rPr>
              <a:t>computadoras</a:t>
            </a:r>
            <a:r>
              <a:rPr lang="en-US" sz="1400" b="1">
                <a:solidFill>
                  <a:srgbClr val="000000"/>
                </a:solidFill>
                <a:highlight>
                  <a:srgbClr val="FFFFFF"/>
                </a:highlight>
                <a:latin typeface="Aptos"/>
                <a:ea typeface="Roboto"/>
                <a:cs typeface="Roboto"/>
              </a:rPr>
              <a:t> </a:t>
            </a:r>
            <a:r>
              <a:rPr lang="en-US" sz="1400" b="1" err="1">
                <a:solidFill>
                  <a:srgbClr val="000000"/>
                </a:solidFill>
                <a:highlight>
                  <a:srgbClr val="FFFFFF"/>
                </a:highlight>
                <a:latin typeface="Aptos"/>
                <a:ea typeface="Roboto"/>
                <a:cs typeface="Roboto"/>
              </a:rPr>
              <a:t>que</a:t>
            </a:r>
            <a:r>
              <a:rPr lang="en-US" sz="1400" b="1">
                <a:solidFill>
                  <a:srgbClr val="000000"/>
                </a:solidFill>
                <a:highlight>
                  <a:srgbClr val="FFFFFF"/>
                </a:highlight>
                <a:latin typeface="Aptos"/>
                <a:ea typeface="Roboto"/>
                <a:cs typeface="Roboto"/>
              </a:rPr>
              <a:t> </a:t>
            </a:r>
            <a:r>
              <a:rPr lang="en-US" sz="1400" b="1" err="1">
                <a:solidFill>
                  <a:srgbClr val="000000"/>
                </a:solidFill>
                <a:highlight>
                  <a:srgbClr val="FFFFFF"/>
                </a:highlight>
                <a:latin typeface="Aptos"/>
                <a:ea typeface="Roboto"/>
                <a:cs typeface="Roboto"/>
              </a:rPr>
              <a:t>fueron</a:t>
            </a:r>
            <a:r>
              <a:rPr lang="en-US" sz="1400" b="1">
                <a:solidFill>
                  <a:srgbClr val="000000"/>
                </a:solidFill>
                <a:highlight>
                  <a:srgbClr val="FFFFFF"/>
                </a:highlight>
                <a:latin typeface="Aptos"/>
                <a:ea typeface="Roboto"/>
                <a:cs typeface="Roboto"/>
              </a:rPr>
              <a:t> </a:t>
            </a:r>
            <a:r>
              <a:rPr lang="en-US" sz="1400" b="1" err="1">
                <a:solidFill>
                  <a:srgbClr val="000000"/>
                </a:solidFill>
                <a:highlight>
                  <a:srgbClr val="FFFFFF"/>
                </a:highlight>
                <a:latin typeface="Aptos"/>
                <a:ea typeface="Roboto"/>
                <a:cs typeface="Roboto"/>
              </a:rPr>
              <a:t>desarrollados</a:t>
            </a:r>
            <a:r>
              <a:rPr lang="en-US" sz="1400" b="1">
                <a:solidFill>
                  <a:srgbClr val="000000"/>
                </a:solidFill>
                <a:highlight>
                  <a:srgbClr val="FFFFFF"/>
                </a:highlight>
                <a:latin typeface="Aptos"/>
                <a:ea typeface="Roboto"/>
                <a:cs typeface="Roboto"/>
              </a:rPr>
              <a:t> </a:t>
            </a:r>
            <a:r>
              <a:rPr lang="en-US" sz="1400" b="1" err="1">
                <a:solidFill>
                  <a:srgbClr val="000000"/>
                </a:solidFill>
                <a:highlight>
                  <a:srgbClr val="FFFFFF"/>
                </a:highlight>
                <a:latin typeface="Aptos"/>
                <a:ea typeface="Roboto"/>
                <a:cs typeface="Roboto"/>
              </a:rPr>
              <a:t>durante</a:t>
            </a:r>
            <a:r>
              <a:rPr lang="en-US" sz="1400" b="1">
                <a:solidFill>
                  <a:srgbClr val="000000"/>
                </a:solidFill>
                <a:highlight>
                  <a:srgbClr val="FFFFFF"/>
                </a:highlight>
                <a:latin typeface="Aptos"/>
                <a:ea typeface="Roboto"/>
                <a:cs typeface="Roboto"/>
              </a:rPr>
              <a:t> la </a:t>
            </a:r>
            <a:r>
              <a:rPr lang="en-US" sz="1400" b="1" err="1">
                <a:solidFill>
                  <a:srgbClr val="000000"/>
                </a:solidFill>
                <a:highlight>
                  <a:srgbClr val="FFFFFF"/>
                </a:highlight>
                <a:latin typeface="Aptos"/>
                <a:ea typeface="Roboto"/>
                <a:cs typeface="Roboto"/>
              </a:rPr>
              <a:t>primera</a:t>
            </a:r>
            <a:r>
              <a:rPr lang="en-US" sz="1400" b="1">
                <a:solidFill>
                  <a:srgbClr val="000000"/>
                </a:solidFill>
                <a:highlight>
                  <a:srgbClr val="FFFFFF"/>
                </a:highlight>
                <a:latin typeface="Aptos"/>
                <a:ea typeface="Roboto"/>
                <a:cs typeface="Roboto"/>
              </a:rPr>
              <a:t> </a:t>
            </a:r>
            <a:r>
              <a:rPr lang="en-US" sz="1400" b="1" err="1">
                <a:solidFill>
                  <a:srgbClr val="000000"/>
                </a:solidFill>
                <a:highlight>
                  <a:srgbClr val="FFFFFF"/>
                </a:highlight>
                <a:latin typeface="Aptos"/>
                <a:ea typeface="Roboto"/>
                <a:cs typeface="Roboto"/>
              </a:rPr>
              <a:t>generación</a:t>
            </a:r>
            <a:r>
              <a:rPr lang="en-US" sz="1400" b="1">
                <a:solidFill>
                  <a:srgbClr val="000000"/>
                </a:solidFill>
                <a:highlight>
                  <a:srgbClr val="FFFFFF"/>
                </a:highlight>
                <a:latin typeface="Aptos"/>
                <a:ea typeface="Roboto"/>
                <a:cs typeface="Roboto"/>
              </a:rPr>
              <a:t>.</a:t>
            </a:r>
            <a:r>
              <a:rPr lang="en-US" sz="1400" b="1">
                <a:highlight>
                  <a:srgbClr val="FFFFFF"/>
                </a:highlight>
                <a:latin typeface="Aptos"/>
                <a:ea typeface="Roboto"/>
                <a:cs typeface="Roboto"/>
              </a:rPr>
              <a:t/>
            </a:r>
            <a:br>
              <a:rPr lang="en-US" sz="1400" b="1">
                <a:highlight>
                  <a:srgbClr val="FFFFFF"/>
                </a:highlight>
                <a:latin typeface="Aptos"/>
                <a:ea typeface="Roboto"/>
                <a:cs typeface="Roboto"/>
              </a:rPr>
            </a:br>
            <a:r>
              <a:rPr lang="en-US" sz="1400" b="1">
                <a:solidFill>
                  <a:srgbClr val="000000"/>
                </a:solidFill>
                <a:highlight>
                  <a:srgbClr val="FFFFFF"/>
                </a:highlight>
                <a:latin typeface="Aptos"/>
                <a:ea typeface="Roboto"/>
                <a:cs typeface="Roboto"/>
              </a:rPr>
              <a:t>Se </a:t>
            </a:r>
            <a:r>
              <a:rPr lang="en-US" sz="1400" b="1" err="1">
                <a:solidFill>
                  <a:srgbClr val="000000"/>
                </a:solidFill>
                <a:highlight>
                  <a:srgbClr val="FFFFFF"/>
                </a:highlight>
                <a:latin typeface="Aptos"/>
                <a:ea typeface="Roboto"/>
                <a:cs typeface="Roboto"/>
              </a:rPr>
              <a:t>desarrollaron</a:t>
            </a:r>
            <a:r>
              <a:rPr lang="en-US" sz="1400" b="1">
                <a:solidFill>
                  <a:srgbClr val="000000"/>
                </a:solidFill>
                <a:highlight>
                  <a:srgbClr val="FFFFFF"/>
                </a:highlight>
                <a:latin typeface="Aptos"/>
                <a:ea typeface="Roboto"/>
                <a:cs typeface="Roboto"/>
              </a:rPr>
              <a:t> </a:t>
            </a:r>
            <a:r>
              <a:rPr lang="en-US" sz="1400" b="1" err="1">
                <a:solidFill>
                  <a:srgbClr val="000000"/>
                </a:solidFill>
                <a:highlight>
                  <a:srgbClr val="FFFFFF"/>
                </a:highlight>
                <a:latin typeface="Aptos"/>
                <a:ea typeface="Roboto"/>
                <a:cs typeface="Roboto"/>
              </a:rPr>
              <a:t>nuevos</a:t>
            </a:r>
            <a:r>
              <a:rPr lang="en-US" sz="1400" b="1">
                <a:solidFill>
                  <a:srgbClr val="000000"/>
                </a:solidFill>
                <a:highlight>
                  <a:srgbClr val="FFFFFF"/>
                </a:highlight>
                <a:latin typeface="Aptos"/>
                <a:ea typeface="Roboto"/>
                <a:cs typeface="Roboto"/>
              </a:rPr>
              <a:t> </a:t>
            </a:r>
            <a:r>
              <a:rPr lang="en-US" sz="1400" b="1" err="1">
                <a:solidFill>
                  <a:srgbClr val="000000"/>
                </a:solidFill>
                <a:highlight>
                  <a:srgbClr val="FFFFFF"/>
                </a:highlight>
                <a:latin typeface="Aptos"/>
                <a:ea typeface="Roboto"/>
                <a:cs typeface="Roboto"/>
              </a:rPr>
              <a:t>lenguajes</a:t>
            </a:r>
            <a:r>
              <a:rPr lang="en-US" sz="1400" b="1">
                <a:solidFill>
                  <a:srgbClr val="000000"/>
                </a:solidFill>
                <a:highlight>
                  <a:srgbClr val="FFFFFF"/>
                </a:highlight>
                <a:latin typeface="Aptos"/>
                <a:ea typeface="Roboto"/>
                <a:cs typeface="Roboto"/>
              </a:rPr>
              <a:t> de </a:t>
            </a:r>
            <a:r>
              <a:rPr lang="en-US" sz="1400" b="1" err="1">
                <a:solidFill>
                  <a:srgbClr val="000000"/>
                </a:solidFill>
                <a:highlight>
                  <a:srgbClr val="FFFFFF"/>
                </a:highlight>
                <a:latin typeface="Aptos"/>
                <a:ea typeface="Roboto"/>
                <a:cs typeface="Roboto"/>
              </a:rPr>
              <a:t>programación</a:t>
            </a:r>
            <a:r>
              <a:rPr lang="en-US" sz="1400" b="1">
                <a:solidFill>
                  <a:srgbClr val="000000"/>
                </a:solidFill>
                <a:highlight>
                  <a:srgbClr val="FFFFFF"/>
                </a:highlight>
                <a:latin typeface="Aptos"/>
                <a:ea typeface="Roboto"/>
                <a:cs typeface="Roboto"/>
              </a:rPr>
              <a:t> </a:t>
            </a:r>
            <a:r>
              <a:rPr lang="en-US" sz="1400" b="1" err="1">
                <a:solidFill>
                  <a:srgbClr val="000000"/>
                </a:solidFill>
                <a:highlight>
                  <a:srgbClr val="FFFFFF"/>
                </a:highlight>
                <a:latin typeface="Aptos"/>
                <a:ea typeface="Roboto"/>
                <a:cs typeface="Roboto"/>
              </a:rPr>
              <a:t>como</a:t>
            </a:r>
            <a:r>
              <a:rPr lang="en-US" sz="1400" b="1">
                <a:solidFill>
                  <a:srgbClr val="000000"/>
                </a:solidFill>
                <a:highlight>
                  <a:srgbClr val="FFFFFF"/>
                </a:highlight>
                <a:latin typeface="Aptos"/>
                <a:ea typeface="Roboto"/>
                <a:cs typeface="Roboto"/>
              </a:rPr>
              <a:t> COBOL y FORTRAN, </a:t>
            </a:r>
            <a:r>
              <a:rPr lang="en-US" sz="1400" b="1" err="1">
                <a:solidFill>
                  <a:srgbClr val="000000"/>
                </a:solidFill>
                <a:highlight>
                  <a:srgbClr val="FFFFFF"/>
                </a:highlight>
                <a:latin typeface="Aptos"/>
                <a:ea typeface="Roboto"/>
                <a:cs typeface="Roboto"/>
              </a:rPr>
              <a:t>los</a:t>
            </a:r>
            <a:r>
              <a:rPr lang="en-US" sz="1400" b="1">
                <a:solidFill>
                  <a:srgbClr val="000000"/>
                </a:solidFill>
                <a:highlight>
                  <a:srgbClr val="FFFFFF"/>
                </a:highlight>
                <a:latin typeface="Aptos"/>
                <a:ea typeface="Roboto"/>
                <a:cs typeface="Roboto"/>
              </a:rPr>
              <a:t> </a:t>
            </a:r>
            <a:r>
              <a:rPr lang="en-US" sz="1400" b="1" err="1">
                <a:solidFill>
                  <a:srgbClr val="000000"/>
                </a:solidFill>
                <a:highlight>
                  <a:srgbClr val="FFFFFF"/>
                </a:highlight>
                <a:latin typeface="Aptos"/>
                <a:ea typeface="Roboto"/>
                <a:cs typeface="Roboto"/>
              </a:rPr>
              <a:t>cuales</a:t>
            </a:r>
            <a:r>
              <a:rPr lang="en-US" sz="1400" b="1">
                <a:solidFill>
                  <a:srgbClr val="000000"/>
                </a:solidFill>
                <a:highlight>
                  <a:srgbClr val="FFFFFF"/>
                </a:highlight>
                <a:latin typeface="Aptos"/>
                <a:ea typeface="Roboto"/>
                <a:cs typeface="Roboto"/>
              </a:rPr>
              <a:t> </a:t>
            </a:r>
            <a:r>
              <a:rPr lang="en-US" sz="1400" b="1" err="1">
                <a:solidFill>
                  <a:srgbClr val="000000"/>
                </a:solidFill>
                <a:highlight>
                  <a:srgbClr val="FFFFFF"/>
                </a:highlight>
                <a:latin typeface="Aptos"/>
                <a:ea typeface="Roboto"/>
                <a:cs typeface="Roboto"/>
              </a:rPr>
              <a:t>eran</a:t>
            </a:r>
            <a:r>
              <a:rPr lang="en-US" sz="1400" b="1">
                <a:solidFill>
                  <a:srgbClr val="000000"/>
                </a:solidFill>
                <a:highlight>
                  <a:srgbClr val="FFFFFF"/>
                </a:highlight>
                <a:latin typeface="Aptos"/>
                <a:ea typeface="Roboto"/>
                <a:cs typeface="Roboto"/>
              </a:rPr>
              <a:t> </a:t>
            </a:r>
            <a:r>
              <a:rPr lang="en-US" sz="1400" b="1" err="1">
                <a:solidFill>
                  <a:srgbClr val="000000"/>
                </a:solidFill>
                <a:highlight>
                  <a:srgbClr val="FFFFFF"/>
                </a:highlight>
                <a:latin typeface="Aptos"/>
                <a:ea typeface="Roboto"/>
                <a:cs typeface="Roboto"/>
              </a:rPr>
              <a:t>comercialmente</a:t>
            </a:r>
            <a:r>
              <a:rPr lang="en-US" sz="1400" b="1">
                <a:solidFill>
                  <a:srgbClr val="000000"/>
                </a:solidFill>
                <a:highlight>
                  <a:srgbClr val="FFFFFF"/>
                </a:highlight>
                <a:latin typeface="Aptos"/>
                <a:ea typeface="Roboto"/>
                <a:cs typeface="Roboto"/>
              </a:rPr>
              <a:t> </a:t>
            </a:r>
            <a:r>
              <a:rPr lang="en-US" sz="1400" b="1" err="1">
                <a:solidFill>
                  <a:srgbClr val="000000"/>
                </a:solidFill>
                <a:highlight>
                  <a:srgbClr val="FFFFFF"/>
                </a:highlight>
                <a:latin typeface="Aptos"/>
                <a:ea typeface="Roboto"/>
                <a:cs typeface="Roboto"/>
              </a:rPr>
              <a:t>accesibles</a:t>
            </a:r>
            <a:r>
              <a:rPr lang="en-US" sz="1400" b="1">
                <a:solidFill>
                  <a:srgbClr val="000000"/>
                </a:solidFill>
                <a:highlight>
                  <a:srgbClr val="FFFFFF"/>
                </a:highlight>
                <a:latin typeface="Aptos"/>
                <a:ea typeface="Roboto"/>
                <a:cs typeface="Roboto"/>
              </a:rPr>
              <a:t>.</a:t>
            </a:r>
            <a:r>
              <a:rPr lang="en-US" sz="1400" b="1">
                <a:highlight>
                  <a:srgbClr val="FFFFFF"/>
                </a:highlight>
                <a:latin typeface="Aptos"/>
                <a:ea typeface="Roboto"/>
                <a:cs typeface="Roboto"/>
              </a:rPr>
              <a:t/>
            </a:r>
            <a:br>
              <a:rPr lang="en-US" sz="1400" b="1">
                <a:highlight>
                  <a:srgbClr val="FFFFFF"/>
                </a:highlight>
                <a:latin typeface="Aptos"/>
                <a:ea typeface="Roboto"/>
                <a:cs typeface="Roboto"/>
              </a:rPr>
            </a:br>
            <a:r>
              <a:rPr lang="en-US" sz="1400" b="1">
                <a:solidFill>
                  <a:srgbClr val="000000"/>
                </a:solidFill>
                <a:highlight>
                  <a:srgbClr val="FFFFFF"/>
                </a:highlight>
                <a:latin typeface="Aptos"/>
                <a:ea typeface="Roboto"/>
                <a:cs typeface="Roboto"/>
              </a:rPr>
              <a:t>Se </a:t>
            </a:r>
            <a:r>
              <a:rPr lang="en-US" sz="1400" b="1" err="1">
                <a:solidFill>
                  <a:srgbClr val="000000"/>
                </a:solidFill>
                <a:highlight>
                  <a:srgbClr val="FFFFFF"/>
                </a:highlight>
                <a:latin typeface="Aptos"/>
                <a:ea typeface="Roboto"/>
                <a:cs typeface="Roboto"/>
              </a:rPr>
              <a:t>usaban</a:t>
            </a:r>
            <a:r>
              <a:rPr lang="en-US" sz="1400" b="1">
                <a:solidFill>
                  <a:srgbClr val="000000"/>
                </a:solidFill>
                <a:highlight>
                  <a:srgbClr val="FFFFFF"/>
                </a:highlight>
                <a:latin typeface="Aptos"/>
                <a:ea typeface="Roboto"/>
                <a:cs typeface="Roboto"/>
              </a:rPr>
              <a:t> </a:t>
            </a:r>
            <a:r>
              <a:rPr lang="en-US" sz="1400" b="1" err="1">
                <a:solidFill>
                  <a:srgbClr val="000000"/>
                </a:solidFill>
                <a:highlight>
                  <a:srgbClr val="FFFFFF"/>
                </a:highlight>
                <a:latin typeface="Aptos"/>
                <a:ea typeface="Roboto"/>
                <a:cs typeface="Roboto"/>
              </a:rPr>
              <a:t>en</a:t>
            </a:r>
            <a:r>
              <a:rPr lang="en-US" sz="1400" b="1">
                <a:solidFill>
                  <a:srgbClr val="000000"/>
                </a:solidFill>
                <a:highlight>
                  <a:srgbClr val="FFFFFF"/>
                </a:highlight>
                <a:latin typeface="Aptos"/>
                <a:ea typeface="Roboto"/>
                <a:cs typeface="Roboto"/>
              </a:rPr>
              <a:t> </a:t>
            </a:r>
            <a:r>
              <a:rPr lang="en-US" sz="1400" b="1" err="1">
                <a:solidFill>
                  <a:srgbClr val="000000"/>
                </a:solidFill>
                <a:highlight>
                  <a:srgbClr val="FFFFFF"/>
                </a:highlight>
                <a:latin typeface="Aptos"/>
                <a:ea typeface="Roboto"/>
                <a:cs typeface="Roboto"/>
              </a:rPr>
              <a:t>aplicaciones</a:t>
            </a:r>
            <a:r>
              <a:rPr lang="en-US" sz="1400" b="1">
                <a:solidFill>
                  <a:srgbClr val="000000"/>
                </a:solidFill>
                <a:highlight>
                  <a:srgbClr val="FFFFFF"/>
                </a:highlight>
                <a:latin typeface="Aptos"/>
                <a:ea typeface="Roboto"/>
                <a:cs typeface="Roboto"/>
              </a:rPr>
              <a:t> de </a:t>
            </a:r>
            <a:r>
              <a:rPr lang="en-US" sz="1400" b="1" err="1">
                <a:solidFill>
                  <a:srgbClr val="000000"/>
                </a:solidFill>
                <a:highlight>
                  <a:srgbClr val="FFFFFF"/>
                </a:highlight>
                <a:latin typeface="Aptos"/>
                <a:ea typeface="Roboto"/>
                <a:cs typeface="Roboto"/>
              </a:rPr>
              <a:t>sistemas</a:t>
            </a:r>
            <a:r>
              <a:rPr lang="en-US" sz="1400" b="1">
                <a:solidFill>
                  <a:srgbClr val="000000"/>
                </a:solidFill>
                <a:highlight>
                  <a:srgbClr val="FFFFFF"/>
                </a:highlight>
                <a:latin typeface="Aptos"/>
                <a:ea typeface="Roboto"/>
                <a:cs typeface="Roboto"/>
              </a:rPr>
              <a:t> de </a:t>
            </a:r>
            <a:r>
              <a:rPr lang="en-US" sz="1400" b="1" err="1">
                <a:solidFill>
                  <a:srgbClr val="000000"/>
                </a:solidFill>
                <a:highlight>
                  <a:srgbClr val="FFFFFF"/>
                </a:highlight>
                <a:latin typeface="Aptos"/>
                <a:ea typeface="Roboto"/>
                <a:cs typeface="Roboto"/>
              </a:rPr>
              <a:t>reservaciones</a:t>
            </a:r>
            <a:r>
              <a:rPr lang="en-US" sz="1400" b="1">
                <a:solidFill>
                  <a:srgbClr val="000000"/>
                </a:solidFill>
                <a:highlight>
                  <a:srgbClr val="FFFFFF"/>
                </a:highlight>
                <a:latin typeface="Aptos"/>
                <a:ea typeface="Roboto"/>
                <a:cs typeface="Roboto"/>
              </a:rPr>
              <a:t> de </a:t>
            </a:r>
            <a:r>
              <a:rPr lang="en-US" sz="1400" b="1" err="1">
                <a:solidFill>
                  <a:srgbClr val="000000"/>
                </a:solidFill>
                <a:highlight>
                  <a:srgbClr val="FFFFFF"/>
                </a:highlight>
                <a:latin typeface="Aptos"/>
                <a:ea typeface="Roboto"/>
                <a:cs typeface="Roboto"/>
              </a:rPr>
              <a:t>líneas</a:t>
            </a:r>
            <a:r>
              <a:rPr lang="en-US" sz="1400" b="1">
                <a:solidFill>
                  <a:srgbClr val="000000"/>
                </a:solidFill>
                <a:highlight>
                  <a:srgbClr val="FFFFFF"/>
                </a:highlight>
                <a:latin typeface="Aptos"/>
                <a:ea typeface="Roboto"/>
                <a:cs typeface="Roboto"/>
              </a:rPr>
              <a:t> </a:t>
            </a:r>
            <a:r>
              <a:rPr lang="en-US" sz="1400" b="1" err="1">
                <a:solidFill>
                  <a:srgbClr val="000000"/>
                </a:solidFill>
                <a:highlight>
                  <a:srgbClr val="FFFFFF"/>
                </a:highlight>
                <a:latin typeface="Aptos"/>
                <a:ea typeface="Roboto"/>
                <a:cs typeface="Roboto"/>
              </a:rPr>
              <a:t>aéreas</a:t>
            </a:r>
            <a:r>
              <a:rPr lang="en-US" sz="1400" b="1">
                <a:solidFill>
                  <a:srgbClr val="000000"/>
                </a:solidFill>
                <a:highlight>
                  <a:srgbClr val="FFFFFF"/>
                </a:highlight>
                <a:latin typeface="Aptos"/>
                <a:ea typeface="Roboto"/>
                <a:cs typeface="Roboto"/>
              </a:rPr>
              <a:t>, control del </a:t>
            </a:r>
            <a:r>
              <a:rPr lang="en-US" sz="1400" b="1" err="1">
                <a:solidFill>
                  <a:srgbClr val="000000"/>
                </a:solidFill>
                <a:highlight>
                  <a:srgbClr val="FFFFFF"/>
                </a:highlight>
                <a:latin typeface="Aptos"/>
                <a:ea typeface="Roboto"/>
                <a:cs typeface="Roboto"/>
              </a:rPr>
              <a:t>tráfico</a:t>
            </a:r>
            <a:r>
              <a:rPr lang="en-US" sz="1400" b="1">
                <a:solidFill>
                  <a:srgbClr val="000000"/>
                </a:solidFill>
                <a:highlight>
                  <a:srgbClr val="FFFFFF"/>
                </a:highlight>
                <a:latin typeface="Aptos"/>
                <a:ea typeface="Roboto"/>
                <a:cs typeface="Roboto"/>
              </a:rPr>
              <a:t> </a:t>
            </a:r>
            <a:r>
              <a:rPr lang="en-US" sz="1400" b="1" err="1">
                <a:solidFill>
                  <a:srgbClr val="000000"/>
                </a:solidFill>
                <a:highlight>
                  <a:srgbClr val="FFFFFF"/>
                </a:highlight>
                <a:latin typeface="Aptos"/>
                <a:ea typeface="Roboto"/>
                <a:cs typeface="Roboto"/>
              </a:rPr>
              <a:t>aéreo</a:t>
            </a:r>
            <a:r>
              <a:rPr lang="en-US" sz="1400" b="1">
                <a:solidFill>
                  <a:srgbClr val="000000"/>
                </a:solidFill>
                <a:highlight>
                  <a:srgbClr val="FFFFFF"/>
                </a:highlight>
                <a:latin typeface="Aptos"/>
                <a:ea typeface="Roboto"/>
                <a:cs typeface="Roboto"/>
              </a:rPr>
              <a:t> y </a:t>
            </a:r>
            <a:r>
              <a:rPr lang="en-US" sz="1400" b="1" err="1">
                <a:solidFill>
                  <a:srgbClr val="000000"/>
                </a:solidFill>
                <a:highlight>
                  <a:srgbClr val="FFFFFF"/>
                </a:highlight>
                <a:latin typeface="Aptos"/>
                <a:ea typeface="Roboto"/>
                <a:cs typeface="Roboto"/>
              </a:rPr>
              <a:t>simulaciones</a:t>
            </a:r>
            <a:r>
              <a:rPr lang="en-US" sz="1400" b="1">
                <a:solidFill>
                  <a:srgbClr val="000000"/>
                </a:solidFill>
                <a:highlight>
                  <a:srgbClr val="FFFFFF"/>
                </a:highlight>
                <a:latin typeface="Aptos"/>
                <a:ea typeface="Roboto"/>
                <a:cs typeface="Roboto"/>
              </a:rPr>
              <a:t> de </a:t>
            </a:r>
            <a:r>
              <a:rPr lang="en-US" sz="1400" b="1" err="1">
                <a:solidFill>
                  <a:srgbClr val="000000"/>
                </a:solidFill>
                <a:highlight>
                  <a:srgbClr val="FFFFFF"/>
                </a:highlight>
                <a:latin typeface="Aptos"/>
                <a:ea typeface="Roboto"/>
                <a:cs typeface="Roboto"/>
              </a:rPr>
              <a:t>propósito</a:t>
            </a:r>
            <a:r>
              <a:rPr lang="en-US" sz="1400" b="1">
                <a:solidFill>
                  <a:srgbClr val="000000"/>
                </a:solidFill>
                <a:highlight>
                  <a:srgbClr val="FFFFFF"/>
                </a:highlight>
                <a:latin typeface="Aptos"/>
                <a:ea typeface="Roboto"/>
                <a:cs typeface="Roboto"/>
              </a:rPr>
              <a:t> general</a:t>
            </a:r>
            <a:endParaRPr lang="en-US" sz="1400" b="1"/>
          </a:p>
        </p:txBody>
      </p:sp>
      <p:sp>
        <p:nvSpPr>
          <p:cNvPr id="3" name="Subtítulo 2"/>
          <p:cNvSpPr>
            <a:spLocks noGrp="1"/>
          </p:cNvSpPr>
          <p:nvPr>
            <p:ph sz="half" idx="2"/>
          </p:nvPr>
        </p:nvSpPr>
        <p:spPr>
          <a:xfrm>
            <a:off x="6100314" y="3579662"/>
            <a:ext cx="5253486" cy="2597301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indent="-228600" algn="l">
              <a:buFont typeface="Arial" panose="020B0604020202020204" pitchFamily="34" charset="0"/>
              <a:buChar char="•"/>
            </a:pPr>
            <a:endParaRPr lang="en-US" sz="1100"/>
          </a:p>
          <a:p>
            <a:endParaRPr lang="en-US" sz="1100"/>
          </a:p>
        </p:txBody>
      </p:sp>
      <p:pic>
        <p:nvPicPr>
          <p:cNvPr id="5" name="Imagen 4" descr="Segunda generación de computadoras (18 ene 1959 año – 29 ene 1964 año)  (Cinta de tiempo)">
            <a:extLst>
              <a:ext uri="{FF2B5EF4-FFF2-40B4-BE49-F238E27FC236}">
                <a16:creationId xmlns:a16="http://schemas.microsoft.com/office/drawing/2014/main" xmlns="" id="{1DB8206C-4991-230B-101B-44746387A7AB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-503" t="-839" r="503" b="877"/>
          <a:stretch>
            <a:fillRect/>
          </a:stretch>
        </p:blipFill>
        <p:spPr>
          <a:xfrm>
            <a:off x="6814867" y="2014085"/>
            <a:ext cx="4478503" cy="33898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6273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3">
            <a:extLst>
              <a:ext uri="{FF2B5EF4-FFF2-40B4-BE49-F238E27FC236}">
                <a16:creationId xmlns:a16="http://schemas.microsoft.com/office/drawing/2014/main" xmlns="" id="{6A84B152-3496-4C52-AF08-97AFFC09DD2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1E73325D-1E76-6E92-5FDC-000DF1166F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365125"/>
            <a:ext cx="5393360" cy="1325563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Tercera Generacion 1965-1971</a:t>
            </a: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xmlns="" id="{6B2ADB95-0FA3-4BD7-A8AC-89D014A83E5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0198657" y="1"/>
            <a:ext cx="1155142" cy="625027"/>
          </a:xfrm>
          <a:custGeom>
            <a:avLst/>
            <a:gdLst>
              <a:gd name="connsiteX0" fmla="*/ 4784 w 1155142"/>
              <a:gd name="connsiteY0" fmla="*/ 0 h 625027"/>
              <a:gd name="connsiteX1" fmla="*/ 1150358 w 1155142"/>
              <a:gd name="connsiteY1" fmla="*/ 0 h 625027"/>
              <a:gd name="connsiteX2" fmla="*/ 1155142 w 1155142"/>
              <a:gd name="connsiteY2" fmla="*/ 47456 h 625027"/>
              <a:gd name="connsiteX3" fmla="*/ 577571 w 1155142"/>
              <a:gd name="connsiteY3" fmla="*/ 625027 h 625027"/>
              <a:gd name="connsiteX4" fmla="*/ 0 w 1155142"/>
              <a:gd name="connsiteY4" fmla="*/ 47456 h 6250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5142" h="625027">
                <a:moveTo>
                  <a:pt x="4784" y="0"/>
                </a:moveTo>
                <a:lnTo>
                  <a:pt x="1150358" y="0"/>
                </a:lnTo>
                <a:lnTo>
                  <a:pt x="1155142" y="47456"/>
                </a:lnTo>
                <a:cubicBezTo>
                  <a:pt x="1155142" y="366440"/>
                  <a:pt x="896555" y="625027"/>
                  <a:pt x="577571" y="625027"/>
                </a:cubicBezTo>
                <a:cubicBezTo>
                  <a:pt x="258587" y="625027"/>
                  <a:pt x="0" y="366440"/>
                  <a:pt x="0" y="47456"/>
                </a:cubicBezTo>
                <a:close/>
              </a:path>
            </a:pathLst>
          </a:custGeom>
          <a:solidFill>
            <a:schemeClr val="accent1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xmlns="" id="{78BAB29B-30E0-3F22-CB98-9D4E9467488B}"/>
              </a:ext>
            </a:extLst>
          </p:cNvPr>
          <p:cNvSpPr txBox="1"/>
          <p:nvPr/>
        </p:nvSpPr>
        <p:spPr>
          <a:xfrm>
            <a:off x="838200" y="1825625"/>
            <a:ext cx="5393361" cy="4351338"/>
          </a:xfrm>
          <a:prstGeom prst="rect">
            <a:avLst/>
          </a:prstGeom>
        </p:spPr>
        <p:txBody>
          <a:bodyPr rot="0" spcFirstLastPara="0" vertOverflow="overflow" horzOverflow="overflow" vert="horz" lIns="91440" tIns="45720" rIns="91440" bIns="45720" numCol="1" spcCol="0" rtlCol="0" fromWordArt="0" anchorCtr="0" forceAA="0" compatLnSpc="1">
            <a:prstTxWarp prst="textNoShape">
              <a:avLst/>
            </a:prstTxWarp>
            <a:normAutofit/>
          </a:bodyPr>
          <a:lstStyle/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500" b="1" i="0"/>
              <a:t>La tercera generación de computadoras emergió con el desarrollo de circuitos integrados (pastillas de silicio) en las que se colocan miles de componentes electrónicos en una integración en miniatura.</a:t>
            </a:r>
            <a:br>
              <a:rPr lang="en-US" sz="1500" b="1" i="0"/>
            </a:br>
            <a:r>
              <a:rPr lang="en-US" sz="1500" b="1" i="0"/>
              <a:t>Se desarrollaron circuitos integrados para procesar información.</a:t>
            </a:r>
            <a:br>
              <a:rPr lang="en-US" sz="1500" b="1" i="0"/>
            </a:br>
            <a:r>
              <a:rPr lang="en-US" sz="1500" b="1" i="0"/>
              <a:t>Se desarrollaron los “chips” para almacenar y procesar la información. Un “chip” es una pieza de silicio que contiene los componentes electrónicos en miniatura llamados semiconductores.</a:t>
            </a:r>
            <a:br>
              <a:rPr lang="en-US" sz="1500" b="1" i="0"/>
            </a:br>
            <a:r>
              <a:rPr lang="en-US" sz="1500" b="1" i="0"/>
              <a:t>Los circuitos integrados recuerdan los datos, ya que almacenan la información como cargas eléctricas.</a:t>
            </a:r>
            <a:br>
              <a:rPr lang="en-US" sz="1500" b="1" i="0"/>
            </a:br>
            <a:r>
              <a:rPr lang="en-US" sz="1500" b="1" i="0"/>
              <a:t>Surge la multiprogramación.</a:t>
            </a:r>
            <a:br>
              <a:rPr lang="en-US" sz="1500" b="1" i="0"/>
            </a:br>
            <a:r>
              <a:rPr lang="en-US" sz="1500" b="1" i="0"/>
              <a:t>Las computadoras pueden llevar a cabo ambas tareas de procesamiento o análisis matemáticos.</a:t>
            </a:r>
            <a:br>
              <a:rPr lang="en-US" sz="1500" b="1" i="0"/>
            </a:br>
            <a:r>
              <a:rPr lang="en-US" sz="1500" b="1" i="0"/>
              <a:t>Emerge la industria del “software”.</a:t>
            </a:r>
            <a:br>
              <a:rPr lang="en-US" sz="1500" b="1" i="0"/>
            </a:br>
            <a:r>
              <a:rPr lang="en-US" sz="1500" b="1" i="0"/>
              <a:t>Se desarrollan las minicomputadoras IBM 360 y DEC PDP-1.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500" b="1" i="0"/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500"/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500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xmlns="" id="{C924DBCE-E731-4B22-8181-A39C1D86276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6808185" y="3423959"/>
            <a:ext cx="630884" cy="630884"/>
          </a:xfrm>
          <a:prstGeom prst="ellipse">
            <a:avLst/>
          </a:prstGeom>
          <a:noFill/>
          <a:ln w="1270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xmlns="" id="{4CBF9756-6AC8-4C65-84DF-56FBFFA1D87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20463438">
            <a:off x="7450227" y="5166682"/>
            <a:ext cx="1835725" cy="2024785"/>
          </a:xfrm>
          <a:custGeom>
            <a:avLst/>
            <a:gdLst>
              <a:gd name="connsiteX0" fmla="*/ 1801138 w 1835725"/>
              <a:gd name="connsiteY0" fmla="*/ 1622662 h 2024785"/>
              <a:gd name="connsiteX1" fmla="*/ 1835717 w 1835725"/>
              <a:gd name="connsiteY1" fmla="*/ 1680254 h 2024785"/>
              <a:gd name="connsiteX2" fmla="*/ 1812568 w 1835725"/>
              <a:gd name="connsiteY2" fmla="*/ 1877193 h 2024785"/>
              <a:gd name="connsiteX3" fmla="*/ 1776210 w 1835725"/>
              <a:gd name="connsiteY3" fmla="*/ 2024785 h 2024785"/>
              <a:gd name="connsiteX4" fmla="*/ 1655772 w 1835725"/>
              <a:gd name="connsiteY4" fmla="*/ 1983449 h 2024785"/>
              <a:gd name="connsiteX5" fmla="*/ 1687591 w 1835725"/>
              <a:gd name="connsiteY5" fmla="*/ 1854495 h 2024785"/>
              <a:gd name="connsiteX6" fmla="*/ 1708939 w 1835725"/>
              <a:gd name="connsiteY6" fmla="*/ 1673301 h 2024785"/>
              <a:gd name="connsiteX7" fmla="*/ 1778129 w 1835725"/>
              <a:gd name="connsiteY7" fmla="*/ 1615979 h 2024785"/>
              <a:gd name="connsiteX8" fmla="*/ 1801138 w 1835725"/>
              <a:gd name="connsiteY8" fmla="*/ 1622662 h 2024785"/>
              <a:gd name="connsiteX9" fmla="*/ 1585229 w 1835725"/>
              <a:gd name="connsiteY9" fmla="*/ 764759 h 2024785"/>
              <a:gd name="connsiteX10" fmla="*/ 1623024 w 1835725"/>
              <a:gd name="connsiteY10" fmla="*/ 792810 h 2024785"/>
              <a:gd name="connsiteX11" fmla="*/ 1777614 w 1835725"/>
              <a:gd name="connsiteY11" fmla="*/ 1157141 h 2024785"/>
              <a:gd name="connsiteX12" fmla="*/ 1733799 w 1835725"/>
              <a:gd name="connsiteY12" fmla="*/ 1235532 h 2024785"/>
              <a:gd name="connsiteX13" fmla="*/ 1716464 w 1835725"/>
              <a:gd name="connsiteY13" fmla="*/ 1237722 h 2024785"/>
              <a:gd name="connsiteX14" fmla="*/ 1716464 w 1835725"/>
              <a:gd name="connsiteY14" fmla="*/ 1237913 h 2024785"/>
              <a:gd name="connsiteX15" fmla="*/ 1655409 w 1835725"/>
              <a:gd name="connsiteY15" fmla="*/ 1191717 h 2024785"/>
              <a:gd name="connsiteX16" fmla="*/ 1513200 w 1835725"/>
              <a:gd name="connsiteY16" fmla="*/ 856627 h 2024785"/>
              <a:gd name="connsiteX17" fmla="*/ 1538499 w 1835725"/>
              <a:gd name="connsiteY17" fmla="*/ 770415 h 2024785"/>
              <a:gd name="connsiteX18" fmla="*/ 1585229 w 1835725"/>
              <a:gd name="connsiteY18" fmla="*/ 764759 h 2024785"/>
              <a:gd name="connsiteX19" fmla="*/ 477919 w 1835725"/>
              <a:gd name="connsiteY19" fmla="*/ 21437 h 2024785"/>
              <a:gd name="connsiteX20" fmla="*/ 509236 w 1835725"/>
              <a:gd name="connsiteY20" fmla="*/ 84182 h 2024785"/>
              <a:gd name="connsiteX21" fmla="*/ 445829 w 1835725"/>
              <a:gd name="connsiteY21" fmla="*/ 139871 h 2024785"/>
              <a:gd name="connsiteX22" fmla="*/ 437447 w 1835725"/>
              <a:gd name="connsiteY22" fmla="*/ 139395 h 2024785"/>
              <a:gd name="connsiteX23" fmla="*/ 73211 w 1835725"/>
              <a:gd name="connsiteY23" fmla="*/ 137204 h 2024785"/>
              <a:gd name="connsiteX24" fmla="*/ 749 w 1835725"/>
              <a:gd name="connsiteY24" fmla="*/ 84082 h 2024785"/>
              <a:gd name="connsiteX25" fmla="*/ 53871 w 1835725"/>
              <a:gd name="connsiteY25" fmla="*/ 11621 h 2024785"/>
              <a:gd name="connsiteX26" fmla="*/ 58352 w 1835725"/>
              <a:gd name="connsiteY26" fmla="*/ 11093 h 2024785"/>
              <a:gd name="connsiteX27" fmla="*/ 454020 w 1835725"/>
              <a:gd name="connsiteY27" fmla="*/ 13474 h 2024785"/>
              <a:gd name="connsiteX28" fmla="*/ 477919 w 1835725"/>
              <a:gd name="connsiteY28" fmla="*/ 21437 h 2024785"/>
              <a:gd name="connsiteX29" fmla="*/ 957797 w 1835725"/>
              <a:gd name="connsiteY29" fmla="*/ 167970 h 2024785"/>
              <a:gd name="connsiteX30" fmla="*/ 1286982 w 1835725"/>
              <a:gd name="connsiteY30" fmla="*/ 387616 h 2024785"/>
              <a:gd name="connsiteX31" fmla="*/ 1293725 w 1835725"/>
              <a:gd name="connsiteY31" fmla="*/ 477075 h 2024785"/>
              <a:gd name="connsiteX32" fmla="*/ 1245453 w 1835725"/>
              <a:gd name="connsiteY32" fmla="*/ 499154 h 2024785"/>
              <a:gd name="connsiteX33" fmla="*/ 1245167 w 1835725"/>
              <a:gd name="connsiteY33" fmla="*/ 499154 h 2024785"/>
              <a:gd name="connsiteX34" fmla="*/ 1203638 w 1835725"/>
              <a:gd name="connsiteY34" fmla="*/ 484104 h 2024785"/>
              <a:gd name="connsiteX35" fmla="*/ 900647 w 1835725"/>
              <a:gd name="connsiteY35" fmla="*/ 281508 h 2024785"/>
              <a:gd name="connsiteX36" fmla="*/ 872454 w 1835725"/>
              <a:gd name="connsiteY36" fmla="*/ 196164 h 2024785"/>
              <a:gd name="connsiteX37" fmla="*/ 957797 w 1835725"/>
              <a:gd name="connsiteY37" fmla="*/ 167970 h 20247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1835725" h="2024785">
                <a:moveTo>
                  <a:pt x="1801138" y="1622662"/>
                </a:moveTo>
                <a:cubicBezTo>
                  <a:pt x="1822105" y="1633400"/>
                  <a:pt x="1836117" y="1655372"/>
                  <a:pt x="1835717" y="1680254"/>
                </a:cubicBezTo>
                <a:cubicBezTo>
                  <a:pt x="1832093" y="1746382"/>
                  <a:pt x="1824354" y="1812154"/>
                  <a:pt x="1812568" y="1877193"/>
                </a:cubicBezTo>
                <a:lnTo>
                  <a:pt x="1776210" y="2024785"/>
                </a:lnTo>
                <a:lnTo>
                  <a:pt x="1655772" y="1983449"/>
                </a:lnTo>
                <a:lnTo>
                  <a:pt x="1687591" y="1854495"/>
                </a:lnTo>
                <a:cubicBezTo>
                  <a:pt x="1698455" y="1794657"/>
                  <a:pt x="1705590" y="1734142"/>
                  <a:pt x="1708939" y="1673301"/>
                </a:cubicBezTo>
                <a:cubicBezTo>
                  <a:pt x="1712216" y="1638363"/>
                  <a:pt x="1743190" y="1612703"/>
                  <a:pt x="1778129" y="1615979"/>
                </a:cubicBezTo>
                <a:cubicBezTo>
                  <a:pt x="1786387" y="1616753"/>
                  <a:pt x="1794149" y="1619084"/>
                  <a:pt x="1801138" y="1622662"/>
                </a:cubicBezTo>
                <a:close/>
                <a:moveTo>
                  <a:pt x="1585229" y="764759"/>
                </a:moveTo>
                <a:cubicBezTo>
                  <a:pt x="1600438" y="768789"/>
                  <a:pt x="1614156" y="778436"/>
                  <a:pt x="1623024" y="792810"/>
                </a:cubicBezTo>
                <a:cubicBezTo>
                  <a:pt x="1689575" y="907319"/>
                  <a:pt x="1741505" y="1029715"/>
                  <a:pt x="1777614" y="1157141"/>
                </a:cubicBezTo>
                <a:cubicBezTo>
                  <a:pt x="1787149" y="1190888"/>
                  <a:pt x="1767537" y="1225969"/>
                  <a:pt x="1733799" y="1235532"/>
                </a:cubicBezTo>
                <a:cubicBezTo>
                  <a:pt x="1728151" y="1237046"/>
                  <a:pt x="1722312" y="1237780"/>
                  <a:pt x="1716464" y="1237722"/>
                </a:cubicBezTo>
                <a:lnTo>
                  <a:pt x="1716464" y="1237913"/>
                </a:lnTo>
                <a:cubicBezTo>
                  <a:pt x="1688070" y="1237913"/>
                  <a:pt x="1663124" y="1219044"/>
                  <a:pt x="1655409" y="1191717"/>
                </a:cubicBezTo>
                <a:cubicBezTo>
                  <a:pt x="1622214" y="1074512"/>
                  <a:pt x="1574437" y="961936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53325" y="762319"/>
                  <a:pt x="1570022" y="760730"/>
                  <a:pt x="1585229" y="764759"/>
                </a:cubicBezTo>
                <a:close/>
                <a:moveTo>
                  <a:pt x="477919" y="21437"/>
                </a:moveTo>
                <a:cubicBezTo>
                  <a:pt x="499341" y="33775"/>
                  <a:pt x="512445" y="58102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89834" y="-4456"/>
                  <a:pt x="322735" y="-3656"/>
                  <a:pt x="454020" y="13474"/>
                </a:cubicBezTo>
                <a:cubicBezTo>
                  <a:pt x="462713" y="14543"/>
                  <a:pt x="470778" y="17324"/>
                  <a:pt x="477919" y="21437"/>
                </a:cubicBezTo>
                <a:close/>
                <a:moveTo>
                  <a:pt x="957797" y="167970"/>
                </a:move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8235" y="164811"/>
                  <a:pt x="926445" y="152188"/>
                  <a:pt x="957797" y="167970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pic>
        <p:nvPicPr>
          <p:cNvPr id="4" name="Marcador de contenido 3">
            <a:extLst>
              <a:ext uri="{FF2B5EF4-FFF2-40B4-BE49-F238E27FC236}">
                <a16:creationId xmlns:a16="http://schemas.microsoft.com/office/drawing/2014/main" xmlns="" id="{6D82E8BE-50CB-20E2-92D6-69788A161AA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 r="5" b="5"/>
          <a:stretch>
            <a:fillRect/>
          </a:stretch>
        </p:blipFill>
        <p:spPr>
          <a:xfrm>
            <a:off x="7751975" y="1075239"/>
            <a:ext cx="4128603" cy="4128603"/>
          </a:xfrm>
          <a:custGeom>
            <a:avLst/>
            <a:gdLst/>
            <a:ahLst/>
            <a:cxnLst/>
            <a:rect l="l" t="t" r="r" b="b"/>
            <a:pathLst>
              <a:path w="2663168" h="2663168">
                <a:moveTo>
                  <a:pt x="1331584" y="0"/>
                </a:moveTo>
                <a:cubicBezTo>
                  <a:pt x="2066998" y="0"/>
                  <a:pt x="2663168" y="596170"/>
                  <a:pt x="2663168" y="1331584"/>
                </a:cubicBezTo>
                <a:cubicBezTo>
                  <a:pt x="2663168" y="2066998"/>
                  <a:pt x="2066998" y="2663168"/>
                  <a:pt x="1331584" y="2663168"/>
                </a:cubicBezTo>
                <a:cubicBezTo>
                  <a:pt x="596170" y="2663168"/>
                  <a:pt x="0" y="2066998"/>
                  <a:pt x="0" y="1331584"/>
                </a:cubicBezTo>
                <a:cubicBezTo>
                  <a:pt x="0" y="596170"/>
                  <a:pt x="596170" y="0"/>
                  <a:pt x="1331584" y="0"/>
                </a:cubicBezTo>
                <a:close/>
              </a:path>
            </a:pathLst>
          </a:custGeom>
        </p:spPr>
      </p:pic>
      <p:sp>
        <p:nvSpPr>
          <p:cNvPr id="22" name="Freeform: Shape 21">
            <a:extLst>
              <a:ext uri="{FF2B5EF4-FFF2-40B4-BE49-F238E27FC236}">
                <a16:creationId xmlns:a16="http://schemas.microsoft.com/office/drawing/2014/main" xmlns="" id="{2D385988-EAAF-4C27-AF8A-2BFBECAF3D4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6749602" y="1"/>
            <a:ext cx="2066948" cy="1621879"/>
          </a:xfrm>
          <a:custGeom>
            <a:avLst/>
            <a:gdLst>
              <a:gd name="connsiteX0" fmla="*/ 0 w 2066948"/>
              <a:gd name="connsiteY0" fmla="*/ 0 h 1621879"/>
              <a:gd name="connsiteX1" fmla="*/ 123825 w 2066948"/>
              <a:gd name="connsiteY1" fmla="*/ 0 h 1621879"/>
              <a:gd name="connsiteX2" fmla="*/ 123825 w 2066948"/>
              <a:gd name="connsiteY2" fmla="*/ 1452620 h 1621879"/>
              <a:gd name="connsiteX3" fmla="*/ 1881378 w 2066948"/>
              <a:gd name="connsiteY3" fmla="*/ 436017 h 1621879"/>
              <a:gd name="connsiteX4" fmla="*/ 1127572 w 2066948"/>
              <a:gd name="connsiteY4" fmla="*/ 0 h 1621879"/>
              <a:gd name="connsiteX5" fmla="*/ 1374887 w 2066948"/>
              <a:gd name="connsiteY5" fmla="*/ 0 h 1621879"/>
              <a:gd name="connsiteX6" fmla="*/ 2035969 w 2066948"/>
              <a:gd name="connsiteY6" fmla="*/ 382391 h 1621879"/>
              <a:gd name="connsiteX7" fmla="*/ 2058648 w 2066948"/>
              <a:gd name="connsiteY7" fmla="*/ 466963 h 1621879"/>
              <a:gd name="connsiteX8" fmla="*/ 2035969 w 2066948"/>
              <a:gd name="connsiteY8" fmla="*/ 489642 h 1621879"/>
              <a:gd name="connsiteX9" fmla="*/ 92869 w 2066948"/>
              <a:gd name="connsiteY9" fmla="*/ 1613592 h 1621879"/>
              <a:gd name="connsiteX10" fmla="*/ 61913 w 2066948"/>
              <a:gd name="connsiteY10" fmla="*/ 1621879 h 1621879"/>
              <a:gd name="connsiteX11" fmla="*/ 0 w 2066948"/>
              <a:gd name="connsiteY11" fmla="*/ 1559967 h 16218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066948" h="1621879">
                <a:moveTo>
                  <a:pt x="0" y="0"/>
                </a:moveTo>
                <a:lnTo>
                  <a:pt x="123825" y="0"/>
                </a:lnTo>
                <a:lnTo>
                  <a:pt x="123825" y="1452620"/>
                </a:lnTo>
                <a:lnTo>
                  <a:pt x="1881378" y="436017"/>
                </a:lnTo>
                <a:lnTo>
                  <a:pt x="1127572" y="0"/>
                </a:lnTo>
                <a:lnTo>
                  <a:pt x="1374887" y="0"/>
                </a:lnTo>
                <a:lnTo>
                  <a:pt x="2035969" y="382391"/>
                </a:lnTo>
                <a:cubicBezTo>
                  <a:pt x="2065582" y="399479"/>
                  <a:pt x="2075745" y="437340"/>
                  <a:pt x="2058648" y="466963"/>
                </a:cubicBezTo>
                <a:cubicBezTo>
                  <a:pt x="2053219" y="476384"/>
                  <a:pt x="2045389" y="484204"/>
                  <a:pt x="2035969" y="489642"/>
                </a:cubicBezTo>
                <a:lnTo>
                  <a:pt x="92869" y="1613592"/>
                </a:lnTo>
                <a:cubicBezTo>
                  <a:pt x="83458" y="1619031"/>
                  <a:pt x="72780" y="1621889"/>
                  <a:pt x="61913" y="1621879"/>
                </a:cubicBezTo>
                <a:cubicBezTo>
                  <a:pt x="27719" y="1621879"/>
                  <a:pt x="0" y="1594161"/>
                  <a:pt x="0" y="1559967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xmlns="" id="{43621FD4-D14D-45D5-9A57-9A2DE5EA59C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>
            <a:off x="12138745" y="1027906"/>
            <a:ext cx="0" cy="1597708"/>
          </a:xfrm>
          <a:prstGeom prst="line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Freeform: Shape 25">
            <a:extLst>
              <a:ext uri="{FF2B5EF4-FFF2-40B4-BE49-F238E27FC236}">
                <a16:creationId xmlns:a16="http://schemas.microsoft.com/office/drawing/2014/main" xmlns="" id="{B621D332-7329-4994-8836-C429A51B754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6809527" y="6033795"/>
            <a:ext cx="1991064" cy="824205"/>
          </a:xfrm>
          <a:custGeom>
            <a:avLst/>
            <a:gdLst>
              <a:gd name="connsiteX0" fmla="*/ 995532 w 1991064"/>
              <a:gd name="connsiteY0" fmla="*/ 0 h 824205"/>
              <a:gd name="connsiteX1" fmla="*/ 1984823 w 1991064"/>
              <a:gd name="connsiteY1" fmla="*/ 784423 h 824205"/>
              <a:gd name="connsiteX2" fmla="*/ 1991064 w 1991064"/>
              <a:gd name="connsiteY2" fmla="*/ 824205 h 824205"/>
              <a:gd name="connsiteX3" fmla="*/ 0 w 1991064"/>
              <a:gd name="connsiteY3" fmla="*/ 824205 h 824205"/>
              <a:gd name="connsiteX4" fmla="*/ 6241 w 1991064"/>
              <a:gd name="connsiteY4" fmla="*/ 784423 h 824205"/>
              <a:gd name="connsiteX5" fmla="*/ 995532 w 1991064"/>
              <a:gd name="connsiteY5" fmla="*/ 0 h 8242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991064" h="824205">
                <a:moveTo>
                  <a:pt x="995532" y="0"/>
                </a:moveTo>
                <a:cubicBezTo>
                  <a:pt x="1483521" y="0"/>
                  <a:pt x="1890663" y="336754"/>
                  <a:pt x="1984823" y="784423"/>
                </a:cubicBezTo>
                <a:lnTo>
                  <a:pt x="1991064" y="824205"/>
                </a:lnTo>
                <a:lnTo>
                  <a:pt x="0" y="824205"/>
                </a:lnTo>
                <a:lnTo>
                  <a:pt x="6241" y="784423"/>
                </a:lnTo>
                <a:cubicBezTo>
                  <a:pt x="100402" y="336754"/>
                  <a:pt x="507544" y="0"/>
                  <a:pt x="995532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8" name="Freeform: Shape 27">
            <a:extLst>
              <a:ext uri="{FF2B5EF4-FFF2-40B4-BE49-F238E27FC236}">
                <a16:creationId xmlns:a16="http://schemas.microsoft.com/office/drawing/2014/main" xmlns="" id="{2D20F754-35A9-4508-BE3C-C59996D1437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0851696" y="5519196"/>
            <a:ext cx="1340305" cy="1338805"/>
          </a:xfrm>
          <a:custGeom>
            <a:avLst/>
            <a:gdLst>
              <a:gd name="connsiteX0" fmla="*/ 61913 w 1340305"/>
              <a:gd name="connsiteY0" fmla="*/ 0 h 1338805"/>
              <a:gd name="connsiteX1" fmla="*/ 1340305 w 1340305"/>
              <a:gd name="connsiteY1" fmla="*/ 0 h 1338805"/>
              <a:gd name="connsiteX2" fmla="*/ 1340305 w 1340305"/>
              <a:gd name="connsiteY2" fmla="*/ 123825 h 1338805"/>
              <a:gd name="connsiteX3" fmla="*/ 123825 w 1340305"/>
              <a:gd name="connsiteY3" fmla="*/ 123825 h 1338805"/>
              <a:gd name="connsiteX4" fmla="*/ 123825 w 1340305"/>
              <a:gd name="connsiteY4" fmla="*/ 1338805 h 1338805"/>
              <a:gd name="connsiteX5" fmla="*/ 0 w 1340305"/>
              <a:gd name="connsiteY5" fmla="*/ 1338805 h 1338805"/>
              <a:gd name="connsiteX6" fmla="*/ 0 w 1340305"/>
              <a:gd name="connsiteY6" fmla="*/ 61913 h 1338805"/>
              <a:gd name="connsiteX7" fmla="*/ 61913 w 1340305"/>
              <a:gd name="connsiteY7" fmla="*/ 0 h 13388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340305" h="1338805">
                <a:moveTo>
                  <a:pt x="61913" y="0"/>
                </a:moveTo>
                <a:lnTo>
                  <a:pt x="1340305" y="0"/>
                </a:lnTo>
                <a:lnTo>
                  <a:pt x="1340305" y="123825"/>
                </a:lnTo>
                <a:lnTo>
                  <a:pt x="123825" y="123825"/>
                </a:lnTo>
                <a:lnTo>
                  <a:pt x="123825" y="1338805"/>
                </a:lnTo>
                <a:lnTo>
                  <a:pt x="0" y="1338805"/>
                </a:ln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2154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3" name="Rectangle 32">
            <a:extLst>
              <a:ext uri="{FF2B5EF4-FFF2-40B4-BE49-F238E27FC236}">
                <a16:creationId xmlns:a16="http://schemas.microsoft.com/office/drawing/2014/main" xmlns="" id="{1CD81A2A-6ED4-4EF4-A14C-912D31E1480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847A83DC-88CC-BA88-0531-55F499F005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5393361" cy="1325563"/>
          </a:xfrm>
        </p:spPr>
        <p:txBody>
          <a:bodyPr>
            <a:normAutofit/>
          </a:bodyPr>
          <a:lstStyle/>
          <a:p>
            <a:r>
              <a:rPr lang="es-ES"/>
              <a:t>Cuarta Generacion 1978-1988</a:t>
            </a:r>
          </a:p>
        </p:txBody>
      </p:sp>
      <p:sp>
        <p:nvSpPr>
          <p:cNvPr id="35" name="Freeform: Shape 34">
            <a:extLst>
              <a:ext uri="{FF2B5EF4-FFF2-40B4-BE49-F238E27FC236}">
                <a16:creationId xmlns:a16="http://schemas.microsoft.com/office/drawing/2014/main" xmlns="" id="{1661932C-CA15-4E17-B115-FAE7CBEE478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0198657" y="1"/>
            <a:ext cx="1155142" cy="625027"/>
          </a:xfrm>
          <a:custGeom>
            <a:avLst/>
            <a:gdLst>
              <a:gd name="connsiteX0" fmla="*/ 4784 w 1155142"/>
              <a:gd name="connsiteY0" fmla="*/ 0 h 625027"/>
              <a:gd name="connsiteX1" fmla="*/ 1150358 w 1155142"/>
              <a:gd name="connsiteY1" fmla="*/ 0 h 625027"/>
              <a:gd name="connsiteX2" fmla="*/ 1155142 w 1155142"/>
              <a:gd name="connsiteY2" fmla="*/ 47456 h 625027"/>
              <a:gd name="connsiteX3" fmla="*/ 577571 w 1155142"/>
              <a:gd name="connsiteY3" fmla="*/ 625027 h 625027"/>
              <a:gd name="connsiteX4" fmla="*/ 0 w 1155142"/>
              <a:gd name="connsiteY4" fmla="*/ 47456 h 6250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5142" h="625027">
                <a:moveTo>
                  <a:pt x="4784" y="0"/>
                </a:moveTo>
                <a:lnTo>
                  <a:pt x="1150358" y="0"/>
                </a:lnTo>
                <a:lnTo>
                  <a:pt x="1155142" y="47456"/>
                </a:lnTo>
                <a:cubicBezTo>
                  <a:pt x="1155142" y="366440"/>
                  <a:pt x="896555" y="625027"/>
                  <a:pt x="577571" y="625027"/>
                </a:cubicBezTo>
                <a:cubicBezTo>
                  <a:pt x="258587" y="625027"/>
                  <a:pt x="0" y="366440"/>
                  <a:pt x="0" y="47456"/>
                </a:cubicBezTo>
                <a:close/>
              </a:path>
            </a:pathLst>
          </a:custGeom>
          <a:solidFill>
            <a:schemeClr val="accent5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8" name="Content Placeholder 7">
            <a:extLst>
              <a:ext uri="{FF2B5EF4-FFF2-40B4-BE49-F238E27FC236}">
                <a16:creationId xmlns:a16="http://schemas.microsoft.com/office/drawing/2014/main" xmlns="" id="{B62A2333-13C2-4E9C-CD7F-3A0E95F41B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393361" cy="4351338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>
              <a:buNone/>
            </a:pPr>
            <a:r>
              <a:rPr lang="en-US" sz="1500" b="1" err="1">
                <a:highlight>
                  <a:srgbClr val="FFFFFF"/>
                </a:highlight>
                <a:latin typeface="Roboto"/>
                <a:ea typeface="Roboto"/>
                <a:cs typeface="Roboto"/>
              </a:rPr>
              <a:t>Aparecen</a:t>
            </a:r>
            <a:r>
              <a:rPr lang="en-US" sz="1500" b="1">
                <a:highlight>
                  <a:srgbClr val="FFFFFF"/>
                </a:highlight>
                <a:latin typeface="Roboto"/>
                <a:ea typeface="Roboto"/>
                <a:cs typeface="Roboto"/>
              </a:rPr>
              <a:t> </a:t>
            </a:r>
            <a:r>
              <a:rPr lang="en-US" sz="1500" b="1" err="1">
                <a:highlight>
                  <a:srgbClr val="FFFFFF"/>
                </a:highlight>
                <a:latin typeface="Roboto"/>
                <a:ea typeface="Roboto"/>
                <a:cs typeface="Roboto"/>
              </a:rPr>
              <a:t>los</a:t>
            </a:r>
            <a:r>
              <a:rPr lang="en-US" sz="1500" b="1">
                <a:highlight>
                  <a:srgbClr val="FFFFFF"/>
                </a:highlight>
                <a:latin typeface="Roboto"/>
                <a:ea typeface="Roboto"/>
                <a:cs typeface="Roboto"/>
              </a:rPr>
              <a:t> </a:t>
            </a:r>
            <a:r>
              <a:rPr lang="en-US" sz="1500" b="1" err="1">
                <a:highlight>
                  <a:srgbClr val="FFFFFF"/>
                </a:highlight>
                <a:latin typeface="Roboto"/>
                <a:ea typeface="Roboto"/>
                <a:cs typeface="Roboto"/>
              </a:rPr>
              <a:t>microprocesadores</a:t>
            </a:r>
            <a:r>
              <a:rPr lang="en-US" sz="1500" b="1">
                <a:highlight>
                  <a:srgbClr val="FFFFFF"/>
                </a:highlight>
                <a:latin typeface="Roboto"/>
                <a:ea typeface="Roboto"/>
                <a:cs typeface="Roboto"/>
              </a:rPr>
              <a:t> </a:t>
            </a:r>
            <a:r>
              <a:rPr lang="en-US" sz="1500" b="1" err="1">
                <a:highlight>
                  <a:srgbClr val="FFFFFF"/>
                </a:highlight>
                <a:latin typeface="Roboto"/>
                <a:ea typeface="Roboto"/>
                <a:cs typeface="Roboto"/>
              </a:rPr>
              <a:t>que</a:t>
            </a:r>
            <a:r>
              <a:rPr lang="en-US" sz="1500" b="1">
                <a:highlight>
                  <a:srgbClr val="FFFFFF"/>
                </a:highlight>
                <a:latin typeface="Roboto"/>
                <a:ea typeface="Roboto"/>
                <a:cs typeface="Roboto"/>
              </a:rPr>
              <a:t> es un gran </a:t>
            </a:r>
            <a:r>
              <a:rPr lang="en-US" sz="1500" b="1" err="1">
                <a:highlight>
                  <a:srgbClr val="FFFFFF"/>
                </a:highlight>
                <a:latin typeface="Roboto"/>
                <a:ea typeface="Roboto"/>
                <a:cs typeface="Roboto"/>
              </a:rPr>
              <a:t>adelanto</a:t>
            </a:r>
            <a:r>
              <a:rPr lang="en-US" sz="1500" b="1">
                <a:highlight>
                  <a:srgbClr val="FFFFFF"/>
                </a:highlight>
                <a:latin typeface="Roboto"/>
                <a:ea typeface="Roboto"/>
                <a:cs typeface="Roboto"/>
              </a:rPr>
              <a:t> de la </a:t>
            </a:r>
            <a:r>
              <a:rPr lang="en-US" sz="1500" b="1" err="1">
                <a:highlight>
                  <a:srgbClr val="FFFFFF"/>
                </a:highlight>
                <a:latin typeface="Roboto"/>
                <a:ea typeface="Roboto"/>
                <a:cs typeface="Roboto"/>
              </a:rPr>
              <a:t>microelectrónica</a:t>
            </a:r>
            <a:r>
              <a:rPr lang="en-US" sz="1500" b="1">
                <a:highlight>
                  <a:srgbClr val="FFFFFF"/>
                </a:highlight>
                <a:latin typeface="Roboto"/>
                <a:ea typeface="Roboto"/>
                <a:cs typeface="Roboto"/>
              </a:rPr>
              <a:t>, son </a:t>
            </a:r>
            <a:r>
              <a:rPr lang="en-US" sz="1500" b="1" err="1">
                <a:highlight>
                  <a:srgbClr val="FFFFFF"/>
                </a:highlight>
                <a:latin typeface="Roboto"/>
                <a:ea typeface="Roboto"/>
                <a:cs typeface="Roboto"/>
              </a:rPr>
              <a:t>circuitos</a:t>
            </a:r>
            <a:r>
              <a:rPr lang="en-US" sz="1500" b="1">
                <a:highlight>
                  <a:srgbClr val="FFFFFF"/>
                </a:highlight>
                <a:latin typeface="Roboto"/>
                <a:ea typeface="Roboto"/>
                <a:cs typeface="Roboto"/>
              </a:rPr>
              <a:t> </a:t>
            </a:r>
            <a:r>
              <a:rPr lang="en-US" sz="1500" b="1" err="1">
                <a:highlight>
                  <a:srgbClr val="FFFFFF"/>
                </a:highlight>
                <a:latin typeface="Roboto"/>
                <a:ea typeface="Roboto"/>
                <a:cs typeface="Roboto"/>
              </a:rPr>
              <a:t>integrados</a:t>
            </a:r>
            <a:r>
              <a:rPr lang="en-US" sz="1500" b="1">
                <a:highlight>
                  <a:srgbClr val="FFFFFF"/>
                </a:highlight>
                <a:latin typeface="Roboto"/>
                <a:ea typeface="Roboto"/>
                <a:cs typeface="Roboto"/>
              </a:rPr>
              <a:t> de </a:t>
            </a:r>
            <a:r>
              <a:rPr lang="en-US" sz="1500" b="1" err="1">
                <a:highlight>
                  <a:srgbClr val="FFFFFF"/>
                </a:highlight>
                <a:latin typeface="Roboto"/>
                <a:ea typeface="Roboto"/>
                <a:cs typeface="Roboto"/>
              </a:rPr>
              <a:t>alta</a:t>
            </a:r>
            <a:r>
              <a:rPr lang="en-US" sz="1500" b="1">
                <a:highlight>
                  <a:srgbClr val="FFFFFF"/>
                </a:highlight>
                <a:latin typeface="Roboto"/>
                <a:ea typeface="Roboto"/>
                <a:cs typeface="Roboto"/>
              </a:rPr>
              <a:t> </a:t>
            </a:r>
            <a:r>
              <a:rPr lang="en-US" sz="1500" b="1" err="1">
                <a:highlight>
                  <a:srgbClr val="FFFFFF"/>
                </a:highlight>
                <a:latin typeface="Roboto"/>
                <a:ea typeface="Roboto"/>
                <a:cs typeface="Roboto"/>
              </a:rPr>
              <a:t>densidad</a:t>
            </a:r>
            <a:r>
              <a:rPr lang="en-US" sz="1500" b="1">
                <a:highlight>
                  <a:srgbClr val="FFFFFF"/>
                </a:highlight>
                <a:latin typeface="Roboto"/>
                <a:ea typeface="Roboto"/>
                <a:cs typeface="Roboto"/>
              </a:rPr>
              <a:t> y con </a:t>
            </a:r>
            <a:r>
              <a:rPr lang="en-US" sz="1500" b="1" err="1">
                <a:highlight>
                  <a:srgbClr val="FFFFFF"/>
                </a:highlight>
                <a:latin typeface="Roboto"/>
                <a:ea typeface="Roboto"/>
                <a:cs typeface="Roboto"/>
              </a:rPr>
              <a:t>una</a:t>
            </a:r>
            <a:r>
              <a:rPr lang="en-US" sz="1500" b="1">
                <a:highlight>
                  <a:srgbClr val="FFFFFF"/>
                </a:highlight>
                <a:latin typeface="Roboto"/>
                <a:ea typeface="Roboto"/>
                <a:cs typeface="Roboto"/>
              </a:rPr>
              <a:t> </a:t>
            </a:r>
            <a:r>
              <a:rPr lang="en-US" sz="1500" b="1" err="1">
                <a:highlight>
                  <a:srgbClr val="FFFFFF"/>
                </a:highlight>
                <a:latin typeface="Roboto"/>
                <a:ea typeface="Roboto"/>
                <a:cs typeface="Roboto"/>
              </a:rPr>
              <a:t>velocidad</a:t>
            </a:r>
            <a:r>
              <a:rPr lang="en-US" sz="1500" b="1">
                <a:highlight>
                  <a:srgbClr val="FFFFFF"/>
                </a:highlight>
                <a:latin typeface="Roboto"/>
                <a:ea typeface="Roboto"/>
                <a:cs typeface="Roboto"/>
              </a:rPr>
              <a:t> </a:t>
            </a:r>
            <a:r>
              <a:rPr lang="en-US" sz="1500" b="1" err="1">
                <a:highlight>
                  <a:srgbClr val="FFFFFF"/>
                </a:highlight>
                <a:latin typeface="Roboto"/>
                <a:ea typeface="Roboto"/>
                <a:cs typeface="Roboto"/>
              </a:rPr>
              <a:t>impresionante</a:t>
            </a:r>
            <a:r>
              <a:rPr lang="en-US" sz="1500" b="1">
                <a:highlight>
                  <a:srgbClr val="FFFFFF"/>
                </a:highlight>
                <a:latin typeface="Roboto"/>
                <a:ea typeface="Roboto"/>
                <a:cs typeface="Roboto"/>
              </a:rPr>
              <a:t>. Las </a:t>
            </a:r>
            <a:r>
              <a:rPr lang="en-US" sz="1500" b="1" err="1">
                <a:highlight>
                  <a:srgbClr val="FFFFFF"/>
                </a:highlight>
                <a:latin typeface="Roboto"/>
                <a:ea typeface="Roboto"/>
                <a:cs typeface="Roboto"/>
              </a:rPr>
              <a:t>microcomputadoras</a:t>
            </a:r>
            <a:r>
              <a:rPr lang="en-US" sz="1500" b="1">
                <a:highlight>
                  <a:srgbClr val="FFFFFF"/>
                </a:highlight>
                <a:latin typeface="Roboto"/>
                <a:ea typeface="Roboto"/>
                <a:cs typeface="Roboto"/>
              </a:rPr>
              <a:t> con base </a:t>
            </a:r>
            <a:r>
              <a:rPr lang="en-US" sz="1500" b="1" err="1">
                <a:highlight>
                  <a:srgbClr val="FFFFFF"/>
                </a:highlight>
                <a:latin typeface="Roboto"/>
                <a:ea typeface="Roboto"/>
                <a:cs typeface="Roboto"/>
              </a:rPr>
              <a:t>en</a:t>
            </a:r>
            <a:r>
              <a:rPr lang="en-US" sz="1500" b="1">
                <a:highlight>
                  <a:srgbClr val="FFFFFF"/>
                </a:highlight>
                <a:latin typeface="Roboto"/>
                <a:ea typeface="Roboto"/>
                <a:cs typeface="Roboto"/>
              </a:rPr>
              <a:t> </a:t>
            </a:r>
            <a:r>
              <a:rPr lang="en-US" sz="1500" b="1" err="1">
                <a:highlight>
                  <a:srgbClr val="FFFFFF"/>
                </a:highlight>
                <a:latin typeface="Roboto"/>
                <a:ea typeface="Roboto"/>
                <a:cs typeface="Roboto"/>
              </a:rPr>
              <a:t>estos</a:t>
            </a:r>
            <a:r>
              <a:rPr lang="en-US" sz="1500" b="1">
                <a:highlight>
                  <a:srgbClr val="FFFFFF"/>
                </a:highlight>
                <a:latin typeface="Roboto"/>
                <a:ea typeface="Roboto"/>
                <a:cs typeface="Roboto"/>
              </a:rPr>
              <a:t> </a:t>
            </a:r>
            <a:r>
              <a:rPr lang="en-US" sz="1500" b="1" err="1">
                <a:highlight>
                  <a:srgbClr val="FFFFFF"/>
                </a:highlight>
                <a:latin typeface="Roboto"/>
                <a:ea typeface="Roboto"/>
                <a:cs typeface="Roboto"/>
              </a:rPr>
              <a:t>circuitos</a:t>
            </a:r>
            <a:r>
              <a:rPr lang="en-US" sz="1500" b="1">
                <a:highlight>
                  <a:srgbClr val="FFFFFF"/>
                </a:highlight>
                <a:latin typeface="Roboto"/>
                <a:ea typeface="Roboto"/>
                <a:cs typeface="Roboto"/>
              </a:rPr>
              <a:t> son </a:t>
            </a:r>
            <a:r>
              <a:rPr lang="en-US" sz="1500" b="1" err="1">
                <a:highlight>
                  <a:srgbClr val="FFFFFF"/>
                </a:highlight>
                <a:latin typeface="Roboto"/>
                <a:ea typeface="Roboto"/>
                <a:cs typeface="Roboto"/>
              </a:rPr>
              <a:t>extremadamente</a:t>
            </a:r>
            <a:r>
              <a:rPr lang="en-US" sz="1500" b="1">
                <a:highlight>
                  <a:srgbClr val="FFFFFF"/>
                </a:highlight>
                <a:latin typeface="Roboto"/>
                <a:ea typeface="Roboto"/>
                <a:cs typeface="Roboto"/>
              </a:rPr>
              <a:t> </a:t>
            </a:r>
            <a:r>
              <a:rPr lang="en-US" sz="1500" b="1" err="1">
                <a:highlight>
                  <a:srgbClr val="FFFFFF"/>
                </a:highlight>
                <a:latin typeface="Roboto"/>
                <a:ea typeface="Roboto"/>
                <a:cs typeface="Roboto"/>
              </a:rPr>
              <a:t>pequeñas</a:t>
            </a:r>
            <a:r>
              <a:rPr lang="en-US" sz="1500" b="1">
                <a:highlight>
                  <a:srgbClr val="FFFFFF"/>
                </a:highlight>
                <a:latin typeface="Roboto"/>
                <a:ea typeface="Roboto"/>
                <a:cs typeface="Roboto"/>
              </a:rPr>
              <a:t> y </a:t>
            </a:r>
            <a:r>
              <a:rPr lang="en-US" sz="1500" b="1" err="1">
                <a:highlight>
                  <a:srgbClr val="FFFFFF"/>
                </a:highlight>
                <a:latin typeface="Roboto"/>
                <a:ea typeface="Roboto"/>
                <a:cs typeface="Roboto"/>
              </a:rPr>
              <a:t>baratas</a:t>
            </a:r>
            <a:r>
              <a:rPr lang="en-US" sz="1500" b="1">
                <a:highlight>
                  <a:srgbClr val="FFFFFF"/>
                </a:highlight>
                <a:latin typeface="Roboto"/>
                <a:ea typeface="Roboto"/>
                <a:cs typeface="Roboto"/>
              </a:rPr>
              <a:t>, </a:t>
            </a:r>
            <a:r>
              <a:rPr lang="en-US" sz="1500" b="1" err="1">
                <a:highlight>
                  <a:srgbClr val="FFFFFF"/>
                </a:highlight>
                <a:latin typeface="Roboto"/>
                <a:ea typeface="Roboto"/>
                <a:cs typeface="Roboto"/>
              </a:rPr>
              <a:t>por</a:t>
            </a:r>
            <a:r>
              <a:rPr lang="en-US" sz="1500" b="1">
                <a:highlight>
                  <a:srgbClr val="FFFFFF"/>
                </a:highlight>
                <a:latin typeface="Roboto"/>
                <a:ea typeface="Roboto"/>
                <a:cs typeface="Roboto"/>
              </a:rPr>
              <a:t> lo </a:t>
            </a:r>
            <a:r>
              <a:rPr lang="en-US" sz="1500" b="1" err="1">
                <a:highlight>
                  <a:srgbClr val="FFFFFF"/>
                </a:highlight>
                <a:latin typeface="Roboto"/>
                <a:ea typeface="Roboto"/>
                <a:cs typeface="Roboto"/>
              </a:rPr>
              <a:t>que</a:t>
            </a:r>
            <a:r>
              <a:rPr lang="en-US" sz="1500" b="1">
                <a:highlight>
                  <a:srgbClr val="FFFFFF"/>
                </a:highlight>
                <a:latin typeface="Roboto"/>
                <a:ea typeface="Roboto"/>
                <a:cs typeface="Roboto"/>
              </a:rPr>
              <a:t> </a:t>
            </a:r>
            <a:r>
              <a:rPr lang="en-US" sz="1500" b="1" err="1">
                <a:highlight>
                  <a:srgbClr val="FFFFFF"/>
                </a:highlight>
                <a:latin typeface="Roboto"/>
                <a:ea typeface="Roboto"/>
                <a:cs typeface="Roboto"/>
              </a:rPr>
              <a:t>su</a:t>
            </a:r>
            <a:r>
              <a:rPr lang="en-US" sz="1500" b="1">
                <a:highlight>
                  <a:srgbClr val="FFFFFF"/>
                </a:highlight>
                <a:latin typeface="Roboto"/>
                <a:ea typeface="Roboto"/>
                <a:cs typeface="Roboto"/>
              </a:rPr>
              <a:t> </a:t>
            </a:r>
            <a:r>
              <a:rPr lang="en-US" sz="1500" b="1" err="1">
                <a:highlight>
                  <a:srgbClr val="FFFFFF"/>
                </a:highlight>
                <a:latin typeface="Roboto"/>
                <a:ea typeface="Roboto"/>
                <a:cs typeface="Roboto"/>
              </a:rPr>
              <a:t>uso</a:t>
            </a:r>
            <a:r>
              <a:rPr lang="en-US" sz="1500" b="1">
                <a:highlight>
                  <a:srgbClr val="FFFFFF"/>
                </a:highlight>
                <a:latin typeface="Roboto"/>
                <a:ea typeface="Roboto"/>
                <a:cs typeface="Roboto"/>
              </a:rPr>
              <a:t> se </a:t>
            </a:r>
            <a:r>
              <a:rPr lang="en-US" sz="1500" b="1" err="1">
                <a:highlight>
                  <a:srgbClr val="FFFFFF"/>
                </a:highlight>
                <a:latin typeface="Roboto"/>
                <a:ea typeface="Roboto"/>
                <a:cs typeface="Roboto"/>
              </a:rPr>
              <a:t>extiende</a:t>
            </a:r>
            <a:r>
              <a:rPr lang="en-US" sz="1500" b="1">
                <a:highlight>
                  <a:srgbClr val="FFFFFF"/>
                </a:highlight>
                <a:latin typeface="Roboto"/>
                <a:ea typeface="Roboto"/>
                <a:cs typeface="Roboto"/>
              </a:rPr>
              <a:t> al mercado industrial.</a:t>
            </a:r>
            <a:br>
              <a:rPr lang="en-US" sz="1500" b="1">
                <a:highlight>
                  <a:srgbClr val="FFFFFF"/>
                </a:highlight>
                <a:latin typeface="Roboto"/>
                <a:ea typeface="Roboto"/>
                <a:cs typeface="Roboto"/>
              </a:rPr>
            </a:br>
            <a:r>
              <a:rPr lang="en-US" sz="1500" b="1">
                <a:highlight>
                  <a:srgbClr val="FFFFFF"/>
                </a:highlight>
                <a:latin typeface="Roboto"/>
                <a:ea typeface="Roboto"/>
                <a:cs typeface="Roboto"/>
              </a:rPr>
              <a:t>Se </a:t>
            </a:r>
            <a:r>
              <a:rPr lang="en-US" sz="1500" b="1" err="1">
                <a:highlight>
                  <a:srgbClr val="FFFFFF"/>
                </a:highlight>
                <a:latin typeface="Roboto"/>
                <a:ea typeface="Roboto"/>
                <a:cs typeface="Roboto"/>
              </a:rPr>
              <a:t>colocan</a:t>
            </a:r>
            <a:r>
              <a:rPr lang="en-US" sz="1500" b="1">
                <a:highlight>
                  <a:srgbClr val="FFFFFF"/>
                </a:highlight>
                <a:latin typeface="Roboto"/>
                <a:ea typeface="Roboto"/>
                <a:cs typeface="Roboto"/>
              </a:rPr>
              <a:t> </a:t>
            </a:r>
            <a:r>
              <a:rPr lang="en-US" sz="1500" b="1" err="1">
                <a:highlight>
                  <a:srgbClr val="FFFFFF"/>
                </a:highlight>
                <a:latin typeface="Roboto"/>
                <a:ea typeface="Roboto"/>
                <a:cs typeface="Roboto"/>
              </a:rPr>
              <a:t>más</a:t>
            </a:r>
            <a:r>
              <a:rPr lang="en-US" sz="1500" b="1">
                <a:highlight>
                  <a:srgbClr val="FFFFFF"/>
                </a:highlight>
                <a:latin typeface="Roboto"/>
                <a:ea typeface="Roboto"/>
                <a:cs typeface="Roboto"/>
              </a:rPr>
              <a:t> </a:t>
            </a:r>
            <a:r>
              <a:rPr lang="en-US" sz="1500" b="1" err="1">
                <a:highlight>
                  <a:srgbClr val="FFFFFF"/>
                </a:highlight>
                <a:latin typeface="Roboto"/>
                <a:ea typeface="Roboto"/>
                <a:cs typeface="Roboto"/>
              </a:rPr>
              <a:t>circuitos</a:t>
            </a:r>
            <a:r>
              <a:rPr lang="en-US" sz="1500" b="1">
                <a:highlight>
                  <a:srgbClr val="FFFFFF"/>
                </a:highlight>
                <a:latin typeface="Roboto"/>
                <a:ea typeface="Roboto"/>
                <a:cs typeface="Roboto"/>
              </a:rPr>
              <a:t> </a:t>
            </a:r>
            <a:r>
              <a:rPr lang="en-US" sz="1500" b="1" err="1">
                <a:highlight>
                  <a:srgbClr val="FFFFFF"/>
                </a:highlight>
                <a:latin typeface="Roboto"/>
                <a:ea typeface="Roboto"/>
                <a:cs typeface="Roboto"/>
              </a:rPr>
              <a:t>dentro</a:t>
            </a:r>
            <a:r>
              <a:rPr lang="en-US" sz="1500" b="1">
                <a:highlight>
                  <a:srgbClr val="FFFFFF"/>
                </a:highlight>
                <a:latin typeface="Roboto"/>
                <a:ea typeface="Roboto"/>
                <a:cs typeface="Roboto"/>
              </a:rPr>
              <a:t> de un “chip”.</a:t>
            </a:r>
            <a:br>
              <a:rPr lang="en-US" sz="1500" b="1">
                <a:highlight>
                  <a:srgbClr val="FFFFFF"/>
                </a:highlight>
                <a:latin typeface="Roboto"/>
                <a:ea typeface="Roboto"/>
                <a:cs typeface="Roboto"/>
              </a:rPr>
            </a:br>
            <a:r>
              <a:rPr lang="en-US" sz="1500" b="1">
                <a:highlight>
                  <a:srgbClr val="FFFFFF"/>
                </a:highlight>
                <a:latin typeface="Roboto"/>
                <a:ea typeface="Roboto"/>
                <a:cs typeface="Roboto"/>
              </a:rPr>
              <a:t>“LSI – Large Scale Integration circuit”.</a:t>
            </a:r>
            <a:br>
              <a:rPr lang="en-US" sz="1500" b="1">
                <a:highlight>
                  <a:srgbClr val="FFFFFF"/>
                </a:highlight>
                <a:latin typeface="Roboto"/>
                <a:ea typeface="Roboto"/>
                <a:cs typeface="Roboto"/>
              </a:rPr>
            </a:br>
            <a:r>
              <a:rPr lang="en-US" sz="1500" b="1">
                <a:highlight>
                  <a:srgbClr val="FFFFFF"/>
                </a:highlight>
                <a:latin typeface="Roboto"/>
                <a:ea typeface="Roboto"/>
                <a:cs typeface="Roboto"/>
              </a:rPr>
              <a:t>“VLSI – Very Large Scale Integration circuit”.</a:t>
            </a:r>
            <a:br>
              <a:rPr lang="en-US" sz="1500" b="1">
                <a:highlight>
                  <a:srgbClr val="FFFFFF"/>
                </a:highlight>
                <a:latin typeface="Roboto"/>
                <a:ea typeface="Roboto"/>
                <a:cs typeface="Roboto"/>
              </a:rPr>
            </a:br>
            <a:r>
              <a:rPr lang="en-US" sz="1500" b="1">
                <a:highlight>
                  <a:srgbClr val="FFFFFF"/>
                </a:highlight>
                <a:latin typeface="Roboto"/>
                <a:ea typeface="Roboto"/>
                <a:cs typeface="Roboto"/>
              </a:rPr>
              <a:t>Cada “chip” </a:t>
            </a:r>
            <a:r>
              <a:rPr lang="en-US" sz="1500" b="1" err="1">
                <a:highlight>
                  <a:srgbClr val="FFFFFF"/>
                </a:highlight>
                <a:latin typeface="Roboto"/>
                <a:ea typeface="Roboto"/>
                <a:cs typeface="Roboto"/>
              </a:rPr>
              <a:t>puede</a:t>
            </a:r>
            <a:r>
              <a:rPr lang="en-US" sz="1500" b="1">
                <a:highlight>
                  <a:srgbClr val="FFFFFF"/>
                </a:highlight>
                <a:latin typeface="Roboto"/>
                <a:ea typeface="Roboto"/>
                <a:cs typeface="Roboto"/>
              </a:rPr>
              <a:t> </a:t>
            </a:r>
            <a:r>
              <a:rPr lang="en-US" sz="1500" b="1" err="1">
                <a:highlight>
                  <a:srgbClr val="FFFFFF"/>
                </a:highlight>
                <a:latin typeface="Roboto"/>
                <a:ea typeface="Roboto"/>
                <a:cs typeface="Roboto"/>
              </a:rPr>
              <a:t>hacer</a:t>
            </a:r>
            <a:r>
              <a:rPr lang="en-US" sz="1500" b="1">
                <a:highlight>
                  <a:srgbClr val="FFFFFF"/>
                </a:highlight>
                <a:latin typeface="Roboto"/>
                <a:ea typeface="Roboto"/>
                <a:cs typeface="Roboto"/>
              </a:rPr>
              <a:t> </a:t>
            </a:r>
            <a:r>
              <a:rPr lang="en-US" sz="1500" b="1" err="1">
                <a:highlight>
                  <a:srgbClr val="FFFFFF"/>
                </a:highlight>
                <a:latin typeface="Roboto"/>
                <a:ea typeface="Roboto"/>
                <a:cs typeface="Roboto"/>
              </a:rPr>
              <a:t>diferentes</a:t>
            </a:r>
            <a:r>
              <a:rPr lang="en-US" sz="1500" b="1">
                <a:highlight>
                  <a:srgbClr val="FFFFFF"/>
                </a:highlight>
                <a:latin typeface="Roboto"/>
                <a:ea typeface="Roboto"/>
                <a:cs typeface="Roboto"/>
              </a:rPr>
              <a:t> </a:t>
            </a:r>
            <a:r>
              <a:rPr lang="en-US" sz="1500" b="1" err="1">
                <a:highlight>
                  <a:srgbClr val="FFFFFF"/>
                </a:highlight>
                <a:latin typeface="Roboto"/>
                <a:ea typeface="Roboto"/>
                <a:cs typeface="Roboto"/>
              </a:rPr>
              <a:t>tareas</a:t>
            </a:r>
            <a:r>
              <a:rPr lang="en-US" sz="1500" b="1">
                <a:highlight>
                  <a:srgbClr val="FFFFFF"/>
                </a:highlight>
                <a:latin typeface="Roboto"/>
                <a:ea typeface="Roboto"/>
                <a:cs typeface="Roboto"/>
              </a:rPr>
              <a:t>.</a:t>
            </a:r>
            <a:br>
              <a:rPr lang="en-US" sz="1500" b="1">
                <a:highlight>
                  <a:srgbClr val="FFFFFF"/>
                </a:highlight>
                <a:latin typeface="Roboto"/>
                <a:ea typeface="Roboto"/>
                <a:cs typeface="Roboto"/>
              </a:rPr>
            </a:br>
            <a:r>
              <a:rPr lang="en-US" sz="1500" b="1">
                <a:highlight>
                  <a:srgbClr val="FFFFFF"/>
                </a:highlight>
                <a:latin typeface="Roboto"/>
                <a:ea typeface="Roboto"/>
                <a:cs typeface="Roboto"/>
              </a:rPr>
              <a:t>Un “chip” </a:t>
            </a:r>
            <a:r>
              <a:rPr lang="en-US" sz="1500" b="1" err="1">
                <a:highlight>
                  <a:srgbClr val="FFFFFF"/>
                </a:highlight>
                <a:latin typeface="Roboto"/>
                <a:ea typeface="Roboto"/>
                <a:cs typeface="Roboto"/>
              </a:rPr>
              <a:t>sencillo</a:t>
            </a:r>
            <a:r>
              <a:rPr lang="en-US" sz="1500" b="1">
                <a:highlight>
                  <a:srgbClr val="FFFFFF"/>
                </a:highlight>
                <a:latin typeface="Roboto"/>
                <a:ea typeface="Roboto"/>
                <a:cs typeface="Roboto"/>
              </a:rPr>
              <a:t> </a:t>
            </a:r>
            <a:r>
              <a:rPr lang="en-US" sz="1500" b="1" err="1">
                <a:highlight>
                  <a:srgbClr val="FFFFFF"/>
                </a:highlight>
                <a:latin typeface="Roboto"/>
                <a:ea typeface="Roboto"/>
                <a:cs typeface="Roboto"/>
              </a:rPr>
              <a:t>actualmente</a:t>
            </a:r>
            <a:r>
              <a:rPr lang="en-US" sz="1500" b="1">
                <a:highlight>
                  <a:srgbClr val="FFFFFF"/>
                </a:highlight>
                <a:latin typeface="Roboto"/>
                <a:ea typeface="Roboto"/>
                <a:cs typeface="Roboto"/>
              </a:rPr>
              <a:t> </a:t>
            </a:r>
            <a:r>
              <a:rPr lang="en-US" sz="1500" b="1" err="1">
                <a:highlight>
                  <a:srgbClr val="FFFFFF"/>
                </a:highlight>
                <a:latin typeface="Roboto"/>
                <a:ea typeface="Roboto"/>
                <a:cs typeface="Roboto"/>
              </a:rPr>
              <a:t>contiene</a:t>
            </a:r>
            <a:r>
              <a:rPr lang="en-US" sz="1500" b="1">
                <a:highlight>
                  <a:srgbClr val="FFFFFF"/>
                </a:highlight>
                <a:latin typeface="Roboto"/>
                <a:ea typeface="Roboto"/>
                <a:cs typeface="Roboto"/>
              </a:rPr>
              <a:t> la </a:t>
            </a:r>
            <a:r>
              <a:rPr lang="en-US" sz="1500" b="1" err="1">
                <a:highlight>
                  <a:srgbClr val="FFFFFF"/>
                </a:highlight>
                <a:latin typeface="Roboto"/>
                <a:ea typeface="Roboto"/>
                <a:cs typeface="Roboto"/>
              </a:rPr>
              <a:t>unidad</a:t>
            </a:r>
            <a:r>
              <a:rPr lang="en-US" sz="1500" b="1">
                <a:highlight>
                  <a:srgbClr val="FFFFFF"/>
                </a:highlight>
                <a:latin typeface="Roboto"/>
                <a:ea typeface="Roboto"/>
                <a:cs typeface="Roboto"/>
              </a:rPr>
              <a:t> de control y la </a:t>
            </a:r>
            <a:r>
              <a:rPr lang="en-US" sz="1500" b="1" err="1">
                <a:highlight>
                  <a:srgbClr val="FFFFFF"/>
                </a:highlight>
                <a:latin typeface="Roboto"/>
                <a:ea typeface="Roboto"/>
                <a:cs typeface="Roboto"/>
              </a:rPr>
              <a:t>unidad</a:t>
            </a:r>
            <a:r>
              <a:rPr lang="en-US" sz="1500" b="1">
                <a:highlight>
                  <a:srgbClr val="FFFFFF"/>
                </a:highlight>
                <a:latin typeface="Roboto"/>
                <a:ea typeface="Roboto"/>
                <a:cs typeface="Roboto"/>
              </a:rPr>
              <a:t> de </a:t>
            </a:r>
            <a:r>
              <a:rPr lang="en-US" sz="1500" b="1" err="1">
                <a:highlight>
                  <a:srgbClr val="FFFFFF"/>
                </a:highlight>
                <a:latin typeface="Roboto"/>
                <a:ea typeface="Roboto"/>
                <a:cs typeface="Roboto"/>
              </a:rPr>
              <a:t>aritmética</a:t>
            </a:r>
            <a:r>
              <a:rPr lang="en-US" sz="1500" b="1">
                <a:highlight>
                  <a:srgbClr val="FFFFFF"/>
                </a:highlight>
                <a:latin typeface="Roboto"/>
                <a:ea typeface="Roboto"/>
                <a:cs typeface="Roboto"/>
              </a:rPr>
              <a:t>/</a:t>
            </a:r>
            <a:r>
              <a:rPr lang="en-US" sz="1500" b="1" err="1">
                <a:highlight>
                  <a:srgbClr val="FFFFFF"/>
                </a:highlight>
                <a:latin typeface="Roboto"/>
                <a:ea typeface="Roboto"/>
                <a:cs typeface="Roboto"/>
              </a:rPr>
              <a:t>lógica</a:t>
            </a:r>
            <a:r>
              <a:rPr lang="en-US" sz="1500" b="1">
                <a:highlight>
                  <a:srgbClr val="FFFFFF"/>
                </a:highlight>
                <a:latin typeface="Roboto"/>
                <a:ea typeface="Roboto"/>
                <a:cs typeface="Roboto"/>
              </a:rPr>
              <a:t>. El </a:t>
            </a:r>
            <a:r>
              <a:rPr lang="en-US" sz="1500" b="1" err="1">
                <a:highlight>
                  <a:srgbClr val="FFFFFF"/>
                </a:highlight>
                <a:latin typeface="Roboto"/>
                <a:ea typeface="Roboto"/>
                <a:cs typeface="Roboto"/>
              </a:rPr>
              <a:t>tercer</a:t>
            </a:r>
            <a:r>
              <a:rPr lang="en-US" sz="1500" b="1">
                <a:highlight>
                  <a:srgbClr val="FFFFFF"/>
                </a:highlight>
                <a:latin typeface="Roboto"/>
                <a:ea typeface="Roboto"/>
                <a:cs typeface="Roboto"/>
              </a:rPr>
              <a:t> </a:t>
            </a:r>
            <a:r>
              <a:rPr lang="en-US" sz="1500" b="1" err="1">
                <a:highlight>
                  <a:srgbClr val="FFFFFF"/>
                </a:highlight>
                <a:latin typeface="Roboto"/>
                <a:ea typeface="Roboto"/>
                <a:cs typeface="Roboto"/>
              </a:rPr>
              <a:t>componente</a:t>
            </a:r>
            <a:r>
              <a:rPr lang="en-US" sz="1500" b="1">
                <a:highlight>
                  <a:srgbClr val="FFFFFF"/>
                </a:highlight>
                <a:latin typeface="Roboto"/>
                <a:ea typeface="Roboto"/>
                <a:cs typeface="Roboto"/>
              </a:rPr>
              <a:t>, la memoria </a:t>
            </a:r>
            <a:r>
              <a:rPr lang="en-US" sz="1500" b="1" err="1">
                <a:highlight>
                  <a:srgbClr val="FFFFFF"/>
                </a:highlight>
                <a:latin typeface="Roboto"/>
                <a:ea typeface="Roboto"/>
                <a:cs typeface="Roboto"/>
              </a:rPr>
              <a:t>primaria</a:t>
            </a:r>
            <a:r>
              <a:rPr lang="en-US" sz="1500" b="1">
                <a:highlight>
                  <a:srgbClr val="FFFFFF"/>
                </a:highlight>
                <a:latin typeface="Roboto"/>
                <a:ea typeface="Roboto"/>
                <a:cs typeface="Roboto"/>
              </a:rPr>
              <a:t>, es </a:t>
            </a:r>
            <a:r>
              <a:rPr lang="en-US" sz="1500" b="1" err="1">
                <a:highlight>
                  <a:srgbClr val="FFFFFF"/>
                </a:highlight>
                <a:latin typeface="Roboto"/>
                <a:ea typeface="Roboto"/>
                <a:cs typeface="Roboto"/>
              </a:rPr>
              <a:t>operado</a:t>
            </a:r>
            <a:r>
              <a:rPr lang="en-US" sz="1500" b="1">
                <a:highlight>
                  <a:srgbClr val="FFFFFF"/>
                </a:highlight>
                <a:latin typeface="Roboto"/>
                <a:ea typeface="Roboto"/>
                <a:cs typeface="Roboto"/>
              </a:rPr>
              <a:t> </a:t>
            </a:r>
            <a:r>
              <a:rPr lang="en-US" sz="1500" b="1" err="1">
                <a:highlight>
                  <a:srgbClr val="FFFFFF"/>
                </a:highlight>
                <a:latin typeface="Roboto"/>
                <a:ea typeface="Roboto"/>
                <a:cs typeface="Roboto"/>
              </a:rPr>
              <a:t>por</a:t>
            </a:r>
            <a:r>
              <a:rPr lang="en-US" sz="1500" b="1">
                <a:highlight>
                  <a:srgbClr val="FFFFFF"/>
                </a:highlight>
                <a:latin typeface="Roboto"/>
                <a:ea typeface="Roboto"/>
                <a:cs typeface="Roboto"/>
              </a:rPr>
              <a:t> </a:t>
            </a:r>
            <a:r>
              <a:rPr lang="en-US" sz="1500" b="1" err="1">
                <a:highlight>
                  <a:srgbClr val="FFFFFF"/>
                </a:highlight>
                <a:latin typeface="Roboto"/>
                <a:ea typeface="Roboto"/>
                <a:cs typeface="Roboto"/>
              </a:rPr>
              <a:t>otros</a:t>
            </a:r>
            <a:r>
              <a:rPr lang="en-US" sz="1500" b="1">
                <a:highlight>
                  <a:srgbClr val="FFFFFF"/>
                </a:highlight>
                <a:latin typeface="Roboto"/>
                <a:ea typeface="Roboto"/>
                <a:cs typeface="Roboto"/>
              </a:rPr>
              <a:t> “chips”.</a:t>
            </a:r>
            <a:br>
              <a:rPr lang="en-US" sz="1500" b="1">
                <a:highlight>
                  <a:srgbClr val="FFFFFF"/>
                </a:highlight>
                <a:latin typeface="Roboto"/>
                <a:ea typeface="Roboto"/>
                <a:cs typeface="Roboto"/>
              </a:rPr>
            </a:br>
            <a:r>
              <a:rPr lang="en-US" sz="1500" b="1">
                <a:highlight>
                  <a:srgbClr val="FFFFFF"/>
                </a:highlight>
                <a:latin typeface="Roboto"/>
                <a:ea typeface="Roboto"/>
                <a:cs typeface="Roboto"/>
              </a:rPr>
              <a:t>Se </a:t>
            </a:r>
            <a:r>
              <a:rPr lang="en-US" sz="1500" b="1" err="1">
                <a:highlight>
                  <a:srgbClr val="FFFFFF"/>
                </a:highlight>
                <a:latin typeface="Roboto"/>
                <a:ea typeface="Roboto"/>
                <a:cs typeface="Roboto"/>
              </a:rPr>
              <a:t>reemplaza</a:t>
            </a:r>
            <a:r>
              <a:rPr lang="en-US" sz="1500" b="1">
                <a:highlight>
                  <a:srgbClr val="FFFFFF"/>
                </a:highlight>
                <a:latin typeface="Roboto"/>
                <a:ea typeface="Roboto"/>
                <a:cs typeface="Roboto"/>
              </a:rPr>
              <a:t> la memoria de </a:t>
            </a:r>
            <a:r>
              <a:rPr lang="en-US" sz="1500" b="1" err="1">
                <a:highlight>
                  <a:srgbClr val="FFFFFF"/>
                </a:highlight>
                <a:latin typeface="Roboto"/>
                <a:ea typeface="Roboto"/>
                <a:cs typeface="Roboto"/>
              </a:rPr>
              <a:t>anillos</a:t>
            </a:r>
            <a:r>
              <a:rPr lang="en-US" sz="1500" b="1">
                <a:highlight>
                  <a:srgbClr val="FFFFFF"/>
                </a:highlight>
                <a:latin typeface="Roboto"/>
                <a:ea typeface="Roboto"/>
                <a:cs typeface="Roboto"/>
              </a:rPr>
              <a:t> </a:t>
            </a:r>
            <a:r>
              <a:rPr lang="en-US" sz="1500" b="1" err="1">
                <a:highlight>
                  <a:srgbClr val="FFFFFF"/>
                </a:highlight>
                <a:latin typeface="Roboto"/>
                <a:ea typeface="Roboto"/>
                <a:cs typeface="Roboto"/>
              </a:rPr>
              <a:t>magnéticos</a:t>
            </a:r>
            <a:r>
              <a:rPr lang="en-US" sz="1500" b="1">
                <a:highlight>
                  <a:srgbClr val="FFFFFF"/>
                </a:highlight>
                <a:latin typeface="Roboto"/>
                <a:ea typeface="Roboto"/>
                <a:cs typeface="Roboto"/>
              </a:rPr>
              <a:t> </a:t>
            </a:r>
            <a:r>
              <a:rPr lang="en-US" sz="1500" b="1" err="1">
                <a:highlight>
                  <a:srgbClr val="FFFFFF"/>
                </a:highlight>
                <a:latin typeface="Roboto"/>
                <a:ea typeface="Roboto"/>
                <a:cs typeface="Roboto"/>
              </a:rPr>
              <a:t>por</a:t>
            </a:r>
            <a:r>
              <a:rPr lang="en-US" sz="1500" b="1">
                <a:highlight>
                  <a:srgbClr val="FFFFFF"/>
                </a:highlight>
                <a:latin typeface="Roboto"/>
                <a:ea typeface="Roboto"/>
                <a:cs typeface="Roboto"/>
              </a:rPr>
              <a:t> la memoria de “chips” de </a:t>
            </a:r>
            <a:r>
              <a:rPr lang="en-US" sz="1500" b="1" err="1">
                <a:highlight>
                  <a:srgbClr val="FFFFFF"/>
                </a:highlight>
                <a:latin typeface="Roboto"/>
                <a:ea typeface="Roboto"/>
                <a:cs typeface="Roboto"/>
              </a:rPr>
              <a:t>silicio</a:t>
            </a:r>
            <a:r>
              <a:rPr lang="en-US" sz="1500" b="1">
                <a:highlight>
                  <a:srgbClr val="FFFFFF"/>
                </a:highlight>
                <a:latin typeface="Roboto"/>
                <a:ea typeface="Roboto"/>
                <a:cs typeface="Roboto"/>
              </a:rPr>
              <a:t>.</a:t>
            </a:r>
            <a:br>
              <a:rPr lang="en-US" sz="1500" b="1">
                <a:highlight>
                  <a:srgbClr val="FFFFFF"/>
                </a:highlight>
                <a:latin typeface="Roboto"/>
                <a:ea typeface="Roboto"/>
                <a:cs typeface="Roboto"/>
              </a:rPr>
            </a:br>
            <a:r>
              <a:rPr lang="en-US" sz="1500" b="1">
                <a:highlight>
                  <a:srgbClr val="FFFFFF"/>
                </a:highlight>
                <a:latin typeface="Roboto"/>
                <a:ea typeface="Roboto"/>
                <a:cs typeface="Roboto"/>
              </a:rPr>
              <a:t>Se </a:t>
            </a:r>
            <a:r>
              <a:rPr lang="en-US" sz="1500" b="1" err="1">
                <a:highlight>
                  <a:srgbClr val="FFFFFF"/>
                </a:highlight>
                <a:latin typeface="Roboto"/>
                <a:ea typeface="Roboto"/>
                <a:cs typeface="Roboto"/>
              </a:rPr>
              <a:t>desarrollan</a:t>
            </a:r>
            <a:r>
              <a:rPr lang="en-US" sz="1500" b="1">
                <a:highlight>
                  <a:srgbClr val="FFFFFF"/>
                </a:highlight>
                <a:latin typeface="Roboto"/>
                <a:ea typeface="Roboto"/>
                <a:cs typeface="Roboto"/>
              </a:rPr>
              <a:t> las </a:t>
            </a:r>
            <a:r>
              <a:rPr lang="en-US" sz="1500" b="1" err="1">
                <a:highlight>
                  <a:srgbClr val="FFFFFF"/>
                </a:highlight>
                <a:latin typeface="Roboto"/>
                <a:ea typeface="Roboto"/>
                <a:cs typeface="Roboto"/>
              </a:rPr>
              <a:t>microcomputadoras</a:t>
            </a:r>
            <a:r>
              <a:rPr lang="en-US" sz="1500" b="1">
                <a:highlight>
                  <a:srgbClr val="FFFFFF"/>
                </a:highlight>
                <a:latin typeface="Roboto"/>
                <a:ea typeface="Roboto"/>
                <a:cs typeface="Roboto"/>
              </a:rPr>
              <a:t>, o sea, </a:t>
            </a:r>
            <a:r>
              <a:rPr lang="en-US" sz="1500" b="1" err="1">
                <a:highlight>
                  <a:srgbClr val="FFFFFF"/>
                </a:highlight>
                <a:latin typeface="Roboto"/>
                <a:ea typeface="Roboto"/>
                <a:cs typeface="Roboto"/>
              </a:rPr>
              <a:t>computadoras</a:t>
            </a:r>
            <a:r>
              <a:rPr lang="en-US" sz="1500" b="1">
                <a:highlight>
                  <a:srgbClr val="FFFFFF"/>
                </a:highlight>
                <a:latin typeface="Roboto"/>
                <a:ea typeface="Roboto"/>
                <a:cs typeface="Roboto"/>
              </a:rPr>
              <a:t> </a:t>
            </a:r>
            <a:r>
              <a:rPr lang="en-US" sz="1500" b="1" err="1">
                <a:highlight>
                  <a:srgbClr val="FFFFFF"/>
                </a:highlight>
                <a:latin typeface="Roboto"/>
                <a:ea typeface="Roboto"/>
                <a:cs typeface="Roboto"/>
              </a:rPr>
              <a:t>personales</a:t>
            </a:r>
            <a:r>
              <a:rPr lang="en-US" sz="1500" b="1">
                <a:highlight>
                  <a:srgbClr val="FFFFFF"/>
                </a:highlight>
                <a:latin typeface="Roboto"/>
                <a:ea typeface="Roboto"/>
                <a:cs typeface="Roboto"/>
              </a:rPr>
              <a:t> o PC.</a:t>
            </a:r>
            <a:br>
              <a:rPr lang="en-US" sz="1500" b="1">
                <a:highlight>
                  <a:srgbClr val="FFFFFF"/>
                </a:highlight>
                <a:latin typeface="Roboto"/>
                <a:ea typeface="Roboto"/>
                <a:cs typeface="Roboto"/>
              </a:rPr>
            </a:br>
            <a:r>
              <a:rPr lang="en-US" sz="1500" b="1">
                <a:highlight>
                  <a:srgbClr val="FFFFFF"/>
                </a:highlight>
                <a:latin typeface="Roboto"/>
                <a:ea typeface="Roboto"/>
                <a:cs typeface="Roboto"/>
              </a:rPr>
              <a:t>Se </a:t>
            </a:r>
            <a:r>
              <a:rPr lang="en-US" sz="1500" b="1" err="1">
                <a:highlight>
                  <a:srgbClr val="FFFFFF"/>
                </a:highlight>
                <a:latin typeface="Roboto"/>
                <a:ea typeface="Roboto"/>
                <a:cs typeface="Roboto"/>
              </a:rPr>
              <a:t>desarrollan</a:t>
            </a:r>
            <a:r>
              <a:rPr lang="en-US" sz="1500" b="1">
                <a:highlight>
                  <a:srgbClr val="FFFFFF"/>
                </a:highlight>
                <a:latin typeface="Roboto"/>
                <a:ea typeface="Roboto"/>
                <a:cs typeface="Roboto"/>
              </a:rPr>
              <a:t> las </a:t>
            </a:r>
            <a:r>
              <a:rPr lang="en-US" sz="1500" b="1" err="1">
                <a:highlight>
                  <a:srgbClr val="FFFFFF"/>
                </a:highlight>
                <a:latin typeface="Roboto"/>
                <a:ea typeface="Roboto"/>
                <a:cs typeface="Roboto"/>
              </a:rPr>
              <a:t>supercom</a:t>
            </a:r>
            <a:endParaRPr lang="en-US" sz="1500" b="1">
              <a:highlight>
                <a:srgbClr val="FFFFFF"/>
              </a:highlight>
              <a:latin typeface="Roboto"/>
              <a:ea typeface="Roboto"/>
              <a:cs typeface="Roboto"/>
            </a:endParaRPr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xmlns="" id="{8590ADD5-9383-4D3D-9047-3DA2593CCB5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6808185" y="3423959"/>
            <a:ext cx="540822" cy="540822"/>
          </a:xfrm>
          <a:prstGeom prst="ellipse">
            <a:avLst/>
          </a:prstGeom>
          <a:noFill/>
          <a:ln w="1270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Marcador de contenido 3" descr="Cuarta Generación">
            <a:extLst>
              <a:ext uri="{FF2B5EF4-FFF2-40B4-BE49-F238E27FC236}">
                <a16:creationId xmlns:a16="http://schemas.microsoft.com/office/drawing/2014/main" xmlns="" id="{91C05F6B-4AD6-687E-9D95-D5B8AAA34CF5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0396" r="3480" b="-1"/>
          <a:stretch>
            <a:fillRect/>
          </a:stretch>
        </p:blipFill>
        <p:spPr>
          <a:xfrm>
            <a:off x="8063722" y="1176557"/>
            <a:ext cx="3427975" cy="3860908"/>
          </a:xfrm>
          <a:custGeom>
            <a:avLst/>
            <a:gdLst/>
            <a:ahLst/>
            <a:cxnLst/>
            <a:rect l="l" t="t" r="r" b="b"/>
            <a:pathLst>
              <a:path w="4114800" h="5712488">
                <a:moveTo>
                  <a:pt x="133155" y="0"/>
                </a:moveTo>
                <a:lnTo>
                  <a:pt x="3981645" y="0"/>
                </a:lnTo>
                <a:cubicBezTo>
                  <a:pt x="4055184" y="0"/>
                  <a:pt x="4114800" y="59616"/>
                  <a:pt x="4114800" y="133155"/>
                </a:cubicBezTo>
                <a:lnTo>
                  <a:pt x="4114800" y="5579333"/>
                </a:lnTo>
                <a:cubicBezTo>
                  <a:pt x="4114800" y="5652872"/>
                  <a:pt x="4055184" y="5712488"/>
                  <a:pt x="3981645" y="5712488"/>
                </a:cubicBezTo>
                <a:lnTo>
                  <a:pt x="133155" y="5712488"/>
                </a:lnTo>
                <a:cubicBezTo>
                  <a:pt x="59616" y="5712488"/>
                  <a:pt x="0" y="5652872"/>
                  <a:pt x="0" y="5579333"/>
                </a:cubicBezTo>
                <a:lnTo>
                  <a:pt x="0" y="133155"/>
                </a:lnTo>
                <a:cubicBezTo>
                  <a:pt x="0" y="59616"/>
                  <a:pt x="59616" y="0"/>
                  <a:pt x="133155" y="0"/>
                </a:cubicBezTo>
                <a:close/>
              </a:path>
            </a:pathLst>
          </a:custGeom>
        </p:spPr>
      </p:pic>
      <p:sp>
        <p:nvSpPr>
          <p:cNvPr id="39" name="Freeform: Shape 38">
            <a:extLst>
              <a:ext uri="{FF2B5EF4-FFF2-40B4-BE49-F238E27FC236}">
                <a16:creationId xmlns:a16="http://schemas.microsoft.com/office/drawing/2014/main" xmlns="" id="{DABE3E45-88CF-45D8-8D40-C773324D93F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6749602" y="1"/>
            <a:ext cx="2066948" cy="1621879"/>
          </a:xfrm>
          <a:custGeom>
            <a:avLst/>
            <a:gdLst>
              <a:gd name="connsiteX0" fmla="*/ 0 w 2066948"/>
              <a:gd name="connsiteY0" fmla="*/ 0 h 1621879"/>
              <a:gd name="connsiteX1" fmla="*/ 123825 w 2066948"/>
              <a:gd name="connsiteY1" fmla="*/ 0 h 1621879"/>
              <a:gd name="connsiteX2" fmla="*/ 123825 w 2066948"/>
              <a:gd name="connsiteY2" fmla="*/ 1452620 h 1621879"/>
              <a:gd name="connsiteX3" fmla="*/ 1881378 w 2066948"/>
              <a:gd name="connsiteY3" fmla="*/ 436017 h 1621879"/>
              <a:gd name="connsiteX4" fmla="*/ 1127572 w 2066948"/>
              <a:gd name="connsiteY4" fmla="*/ 0 h 1621879"/>
              <a:gd name="connsiteX5" fmla="*/ 1374887 w 2066948"/>
              <a:gd name="connsiteY5" fmla="*/ 0 h 1621879"/>
              <a:gd name="connsiteX6" fmla="*/ 2035969 w 2066948"/>
              <a:gd name="connsiteY6" fmla="*/ 382391 h 1621879"/>
              <a:gd name="connsiteX7" fmla="*/ 2058648 w 2066948"/>
              <a:gd name="connsiteY7" fmla="*/ 466963 h 1621879"/>
              <a:gd name="connsiteX8" fmla="*/ 2035969 w 2066948"/>
              <a:gd name="connsiteY8" fmla="*/ 489642 h 1621879"/>
              <a:gd name="connsiteX9" fmla="*/ 92869 w 2066948"/>
              <a:gd name="connsiteY9" fmla="*/ 1613592 h 1621879"/>
              <a:gd name="connsiteX10" fmla="*/ 61913 w 2066948"/>
              <a:gd name="connsiteY10" fmla="*/ 1621879 h 1621879"/>
              <a:gd name="connsiteX11" fmla="*/ 0 w 2066948"/>
              <a:gd name="connsiteY11" fmla="*/ 1559967 h 16218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066948" h="1621879">
                <a:moveTo>
                  <a:pt x="0" y="0"/>
                </a:moveTo>
                <a:lnTo>
                  <a:pt x="123825" y="0"/>
                </a:lnTo>
                <a:lnTo>
                  <a:pt x="123825" y="1452620"/>
                </a:lnTo>
                <a:lnTo>
                  <a:pt x="1881378" y="436017"/>
                </a:lnTo>
                <a:lnTo>
                  <a:pt x="1127572" y="0"/>
                </a:lnTo>
                <a:lnTo>
                  <a:pt x="1374887" y="0"/>
                </a:lnTo>
                <a:lnTo>
                  <a:pt x="2035969" y="382391"/>
                </a:lnTo>
                <a:cubicBezTo>
                  <a:pt x="2065582" y="399479"/>
                  <a:pt x="2075745" y="437340"/>
                  <a:pt x="2058648" y="466963"/>
                </a:cubicBezTo>
                <a:cubicBezTo>
                  <a:pt x="2053219" y="476384"/>
                  <a:pt x="2045389" y="484204"/>
                  <a:pt x="2035969" y="489642"/>
                </a:cubicBezTo>
                <a:lnTo>
                  <a:pt x="92869" y="1613592"/>
                </a:lnTo>
                <a:cubicBezTo>
                  <a:pt x="83458" y="1619031"/>
                  <a:pt x="72780" y="1621889"/>
                  <a:pt x="61913" y="1621879"/>
                </a:cubicBezTo>
                <a:cubicBezTo>
                  <a:pt x="27719" y="1621879"/>
                  <a:pt x="0" y="1594161"/>
                  <a:pt x="0" y="1559967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xmlns="" id="{49CD1692-827B-4C8D-B4A1-134FD04CF45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>
            <a:off x="12138745" y="1027906"/>
            <a:ext cx="0" cy="1597708"/>
          </a:xfrm>
          <a:prstGeom prst="line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Freeform: Shape 42">
            <a:extLst>
              <a:ext uri="{FF2B5EF4-FFF2-40B4-BE49-F238E27FC236}">
                <a16:creationId xmlns:a16="http://schemas.microsoft.com/office/drawing/2014/main" xmlns="" id="{B91ECDA9-56DC-4270-8F33-01C5637B8CE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20463438">
            <a:off x="7456580" y="5166682"/>
            <a:ext cx="1835725" cy="2024785"/>
          </a:xfrm>
          <a:custGeom>
            <a:avLst/>
            <a:gdLst>
              <a:gd name="connsiteX0" fmla="*/ 1801138 w 1835725"/>
              <a:gd name="connsiteY0" fmla="*/ 1622662 h 2024785"/>
              <a:gd name="connsiteX1" fmla="*/ 1835717 w 1835725"/>
              <a:gd name="connsiteY1" fmla="*/ 1680254 h 2024785"/>
              <a:gd name="connsiteX2" fmla="*/ 1812568 w 1835725"/>
              <a:gd name="connsiteY2" fmla="*/ 1877193 h 2024785"/>
              <a:gd name="connsiteX3" fmla="*/ 1776210 w 1835725"/>
              <a:gd name="connsiteY3" fmla="*/ 2024785 h 2024785"/>
              <a:gd name="connsiteX4" fmla="*/ 1655772 w 1835725"/>
              <a:gd name="connsiteY4" fmla="*/ 1983449 h 2024785"/>
              <a:gd name="connsiteX5" fmla="*/ 1687591 w 1835725"/>
              <a:gd name="connsiteY5" fmla="*/ 1854495 h 2024785"/>
              <a:gd name="connsiteX6" fmla="*/ 1708939 w 1835725"/>
              <a:gd name="connsiteY6" fmla="*/ 1673301 h 2024785"/>
              <a:gd name="connsiteX7" fmla="*/ 1778129 w 1835725"/>
              <a:gd name="connsiteY7" fmla="*/ 1615979 h 2024785"/>
              <a:gd name="connsiteX8" fmla="*/ 1801138 w 1835725"/>
              <a:gd name="connsiteY8" fmla="*/ 1622662 h 2024785"/>
              <a:gd name="connsiteX9" fmla="*/ 1585229 w 1835725"/>
              <a:gd name="connsiteY9" fmla="*/ 764759 h 2024785"/>
              <a:gd name="connsiteX10" fmla="*/ 1623024 w 1835725"/>
              <a:gd name="connsiteY10" fmla="*/ 792810 h 2024785"/>
              <a:gd name="connsiteX11" fmla="*/ 1777614 w 1835725"/>
              <a:gd name="connsiteY11" fmla="*/ 1157141 h 2024785"/>
              <a:gd name="connsiteX12" fmla="*/ 1733799 w 1835725"/>
              <a:gd name="connsiteY12" fmla="*/ 1235532 h 2024785"/>
              <a:gd name="connsiteX13" fmla="*/ 1716464 w 1835725"/>
              <a:gd name="connsiteY13" fmla="*/ 1237722 h 2024785"/>
              <a:gd name="connsiteX14" fmla="*/ 1716464 w 1835725"/>
              <a:gd name="connsiteY14" fmla="*/ 1237913 h 2024785"/>
              <a:gd name="connsiteX15" fmla="*/ 1655409 w 1835725"/>
              <a:gd name="connsiteY15" fmla="*/ 1191717 h 2024785"/>
              <a:gd name="connsiteX16" fmla="*/ 1513200 w 1835725"/>
              <a:gd name="connsiteY16" fmla="*/ 856627 h 2024785"/>
              <a:gd name="connsiteX17" fmla="*/ 1538499 w 1835725"/>
              <a:gd name="connsiteY17" fmla="*/ 770415 h 2024785"/>
              <a:gd name="connsiteX18" fmla="*/ 1585229 w 1835725"/>
              <a:gd name="connsiteY18" fmla="*/ 764759 h 2024785"/>
              <a:gd name="connsiteX19" fmla="*/ 477919 w 1835725"/>
              <a:gd name="connsiteY19" fmla="*/ 21437 h 2024785"/>
              <a:gd name="connsiteX20" fmla="*/ 509236 w 1835725"/>
              <a:gd name="connsiteY20" fmla="*/ 84182 h 2024785"/>
              <a:gd name="connsiteX21" fmla="*/ 445829 w 1835725"/>
              <a:gd name="connsiteY21" fmla="*/ 139871 h 2024785"/>
              <a:gd name="connsiteX22" fmla="*/ 437447 w 1835725"/>
              <a:gd name="connsiteY22" fmla="*/ 139395 h 2024785"/>
              <a:gd name="connsiteX23" fmla="*/ 73211 w 1835725"/>
              <a:gd name="connsiteY23" fmla="*/ 137204 h 2024785"/>
              <a:gd name="connsiteX24" fmla="*/ 749 w 1835725"/>
              <a:gd name="connsiteY24" fmla="*/ 84082 h 2024785"/>
              <a:gd name="connsiteX25" fmla="*/ 53871 w 1835725"/>
              <a:gd name="connsiteY25" fmla="*/ 11621 h 2024785"/>
              <a:gd name="connsiteX26" fmla="*/ 58352 w 1835725"/>
              <a:gd name="connsiteY26" fmla="*/ 11093 h 2024785"/>
              <a:gd name="connsiteX27" fmla="*/ 454020 w 1835725"/>
              <a:gd name="connsiteY27" fmla="*/ 13474 h 2024785"/>
              <a:gd name="connsiteX28" fmla="*/ 477919 w 1835725"/>
              <a:gd name="connsiteY28" fmla="*/ 21437 h 2024785"/>
              <a:gd name="connsiteX29" fmla="*/ 957797 w 1835725"/>
              <a:gd name="connsiteY29" fmla="*/ 167970 h 2024785"/>
              <a:gd name="connsiteX30" fmla="*/ 1286982 w 1835725"/>
              <a:gd name="connsiteY30" fmla="*/ 387616 h 2024785"/>
              <a:gd name="connsiteX31" fmla="*/ 1293725 w 1835725"/>
              <a:gd name="connsiteY31" fmla="*/ 477075 h 2024785"/>
              <a:gd name="connsiteX32" fmla="*/ 1245453 w 1835725"/>
              <a:gd name="connsiteY32" fmla="*/ 499154 h 2024785"/>
              <a:gd name="connsiteX33" fmla="*/ 1245167 w 1835725"/>
              <a:gd name="connsiteY33" fmla="*/ 499154 h 2024785"/>
              <a:gd name="connsiteX34" fmla="*/ 1203638 w 1835725"/>
              <a:gd name="connsiteY34" fmla="*/ 484104 h 2024785"/>
              <a:gd name="connsiteX35" fmla="*/ 900647 w 1835725"/>
              <a:gd name="connsiteY35" fmla="*/ 281508 h 2024785"/>
              <a:gd name="connsiteX36" fmla="*/ 872454 w 1835725"/>
              <a:gd name="connsiteY36" fmla="*/ 196164 h 2024785"/>
              <a:gd name="connsiteX37" fmla="*/ 957797 w 1835725"/>
              <a:gd name="connsiteY37" fmla="*/ 167970 h 20247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1835725" h="2024785">
                <a:moveTo>
                  <a:pt x="1801138" y="1622662"/>
                </a:moveTo>
                <a:cubicBezTo>
                  <a:pt x="1822105" y="1633400"/>
                  <a:pt x="1836117" y="1655372"/>
                  <a:pt x="1835717" y="1680254"/>
                </a:cubicBezTo>
                <a:cubicBezTo>
                  <a:pt x="1832093" y="1746382"/>
                  <a:pt x="1824354" y="1812154"/>
                  <a:pt x="1812568" y="1877193"/>
                </a:cubicBezTo>
                <a:lnTo>
                  <a:pt x="1776210" y="2024785"/>
                </a:lnTo>
                <a:lnTo>
                  <a:pt x="1655772" y="1983449"/>
                </a:lnTo>
                <a:lnTo>
                  <a:pt x="1687591" y="1854495"/>
                </a:lnTo>
                <a:cubicBezTo>
                  <a:pt x="1698455" y="1794657"/>
                  <a:pt x="1705590" y="1734142"/>
                  <a:pt x="1708939" y="1673301"/>
                </a:cubicBezTo>
                <a:cubicBezTo>
                  <a:pt x="1712216" y="1638363"/>
                  <a:pt x="1743190" y="1612703"/>
                  <a:pt x="1778129" y="1615979"/>
                </a:cubicBezTo>
                <a:cubicBezTo>
                  <a:pt x="1786387" y="1616753"/>
                  <a:pt x="1794149" y="1619084"/>
                  <a:pt x="1801138" y="1622662"/>
                </a:cubicBezTo>
                <a:close/>
                <a:moveTo>
                  <a:pt x="1585229" y="764759"/>
                </a:moveTo>
                <a:cubicBezTo>
                  <a:pt x="1600438" y="768789"/>
                  <a:pt x="1614156" y="778436"/>
                  <a:pt x="1623024" y="792810"/>
                </a:cubicBezTo>
                <a:cubicBezTo>
                  <a:pt x="1689575" y="907319"/>
                  <a:pt x="1741505" y="1029715"/>
                  <a:pt x="1777614" y="1157141"/>
                </a:cubicBezTo>
                <a:cubicBezTo>
                  <a:pt x="1787149" y="1190888"/>
                  <a:pt x="1767537" y="1225969"/>
                  <a:pt x="1733799" y="1235532"/>
                </a:cubicBezTo>
                <a:cubicBezTo>
                  <a:pt x="1728151" y="1237046"/>
                  <a:pt x="1722312" y="1237780"/>
                  <a:pt x="1716464" y="1237722"/>
                </a:cubicBezTo>
                <a:lnTo>
                  <a:pt x="1716464" y="1237913"/>
                </a:lnTo>
                <a:cubicBezTo>
                  <a:pt x="1688070" y="1237913"/>
                  <a:pt x="1663124" y="1219044"/>
                  <a:pt x="1655409" y="1191717"/>
                </a:cubicBezTo>
                <a:cubicBezTo>
                  <a:pt x="1622214" y="1074512"/>
                  <a:pt x="1574437" y="961936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53325" y="762319"/>
                  <a:pt x="1570022" y="760730"/>
                  <a:pt x="1585229" y="764759"/>
                </a:cubicBezTo>
                <a:close/>
                <a:moveTo>
                  <a:pt x="477919" y="21437"/>
                </a:moveTo>
                <a:cubicBezTo>
                  <a:pt x="499341" y="33775"/>
                  <a:pt x="512445" y="58102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89834" y="-4456"/>
                  <a:pt x="322735" y="-3656"/>
                  <a:pt x="454020" y="13474"/>
                </a:cubicBezTo>
                <a:cubicBezTo>
                  <a:pt x="462713" y="14543"/>
                  <a:pt x="470778" y="17324"/>
                  <a:pt x="477919" y="21437"/>
                </a:cubicBezTo>
                <a:close/>
                <a:moveTo>
                  <a:pt x="957797" y="167970"/>
                </a:move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8235" y="164811"/>
                  <a:pt x="926445" y="152188"/>
                  <a:pt x="957797" y="167970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45" name="Freeform: Shape 44">
            <a:extLst>
              <a:ext uri="{FF2B5EF4-FFF2-40B4-BE49-F238E27FC236}">
                <a16:creationId xmlns:a16="http://schemas.microsoft.com/office/drawing/2014/main" xmlns="" id="{75F47824-961D-465D-84F9-EAE11BC6173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6809527" y="6033795"/>
            <a:ext cx="1991064" cy="824205"/>
          </a:xfrm>
          <a:custGeom>
            <a:avLst/>
            <a:gdLst>
              <a:gd name="connsiteX0" fmla="*/ 995532 w 1991064"/>
              <a:gd name="connsiteY0" fmla="*/ 0 h 824205"/>
              <a:gd name="connsiteX1" fmla="*/ 1984823 w 1991064"/>
              <a:gd name="connsiteY1" fmla="*/ 784423 h 824205"/>
              <a:gd name="connsiteX2" fmla="*/ 1991064 w 1991064"/>
              <a:gd name="connsiteY2" fmla="*/ 824205 h 824205"/>
              <a:gd name="connsiteX3" fmla="*/ 0 w 1991064"/>
              <a:gd name="connsiteY3" fmla="*/ 824205 h 824205"/>
              <a:gd name="connsiteX4" fmla="*/ 6241 w 1991064"/>
              <a:gd name="connsiteY4" fmla="*/ 784423 h 824205"/>
              <a:gd name="connsiteX5" fmla="*/ 995532 w 1991064"/>
              <a:gd name="connsiteY5" fmla="*/ 0 h 8242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991064" h="824205">
                <a:moveTo>
                  <a:pt x="995532" y="0"/>
                </a:moveTo>
                <a:cubicBezTo>
                  <a:pt x="1483521" y="0"/>
                  <a:pt x="1890663" y="336754"/>
                  <a:pt x="1984823" y="784423"/>
                </a:cubicBezTo>
                <a:lnTo>
                  <a:pt x="1991064" y="824205"/>
                </a:lnTo>
                <a:lnTo>
                  <a:pt x="0" y="824205"/>
                </a:lnTo>
                <a:lnTo>
                  <a:pt x="6241" y="784423"/>
                </a:lnTo>
                <a:cubicBezTo>
                  <a:pt x="100402" y="336754"/>
                  <a:pt x="507544" y="0"/>
                  <a:pt x="995532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7" name="Freeform: Shape 46">
            <a:extLst>
              <a:ext uri="{FF2B5EF4-FFF2-40B4-BE49-F238E27FC236}">
                <a16:creationId xmlns:a16="http://schemas.microsoft.com/office/drawing/2014/main" xmlns="" id="{FEC9DA3E-C1D7-472D-B7C0-F71AE41FBA2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0851696" y="5519196"/>
            <a:ext cx="1340305" cy="1338805"/>
          </a:xfrm>
          <a:custGeom>
            <a:avLst/>
            <a:gdLst>
              <a:gd name="connsiteX0" fmla="*/ 61913 w 1340305"/>
              <a:gd name="connsiteY0" fmla="*/ 0 h 1338805"/>
              <a:gd name="connsiteX1" fmla="*/ 1340305 w 1340305"/>
              <a:gd name="connsiteY1" fmla="*/ 0 h 1338805"/>
              <a:gd name="connsiteX2" fmla="*/ 1340305 w 1340305"/>
              <a:gd name="connsiteY2" fmla="*/ 123825 h 1338805"/>
              <a:gd name="connsiteX3" fmla="*/ 123825 w 1340305"/>
              <a:gd name="connsiteY3" fmla="*/ 123825 h 1338805"/>
              <a:gd name="connsiteX4" fmla="*/ 123825 w 1340305"/>
              <a:gd name="connsiteY4" fmla="*/ 1338805 h 1338805"/>
              <a:gd name="connsiteX5" fmla="*/ 0 w 1340305"/>
              <a:gd name="connsiteY5" fmla="*/ 1338805 h 1338805"/>
              <a:gd name="connsiteX6" fmla="*/ 0 w 1340305"/>
              <a:gd name="connsiteY6" fmla="*/ 61913 h 1338805"/>
              <a:gd name="connsiteX7" fmla="*/ 61913 w 1340305"/>
              <a:gd name="connsiteY7" fmla="*/ 0 h 13388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340305" h="1338805">
                <a:moveTo>
                  <a:pt x="61913" y="0"/>
                </a:moveTo>
                <a:lnTo>
                  <a:pt x="1340305" y="0"/>
                </a:lnTo>
                <a:lnTo>
                  <a:pt x="1340305" y="123825"/>
                </a:lnTo>
                <a:lnTo>
                  <a:pt x="123825" y="123825"/>
                </a:lnTo>
                <a:lnTo>
                  <a:pt x="123825" y="1338805"/>
                </a:lnTo>
                <a:lnTo>
                  <a:pt x="0" y="1338805"/>
                </a:ln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3373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10">
            <a:extLst>
              <a:ext uri="{FF2B5EF4-FFF2-40B4-BE49-F238E27FC236}">
                <a16:creationId xmlns:a16="http://schemas.microsoft.com/office/drawing/2014/main" xmlns="" id="{1CD81A2A-6ED4-4EF4-A14C-912D31E1480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F5339F2B-AA11-457F-1FEF-AA4C3EA35D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5393361" cy="1325563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Quinta Generacion 1083- Actual</a:t>
            </a:r>
          </a:p>
        </p:txBody>
      </p:sp>
      <p:sp>
        <p:nvSpPr>
          <p:cNvPr id="9" name="Freeform: Shape 12">
            <a:extLst>
              <a:ext uri="{FF2B5EF4-FFF2-40B4-BE49-F238E27FC236}">
                <a16:creationId xmlns:a16="http://schemas.microsoft.com/office/drawing/2014/main" xmlns="" id="{1661932C-CA15-4E17-B115-FAE7CBEE478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0198657" y="1"/>
            <a:ext cx="1155142" cy="625027"/>
          </a:xfrm>
          <a:custGeom>
            <a:avLst/>
            <a:gdLst>
              <a:gd name="connsiteX0" fmla="*/ 4784 w 1155142"/>
              <a:gd name="connsiteY0" fmla="*/ 0 h 625027"/>
              <a:gd name="connsiteX1" fmla="*/ 1150358 w 1155142"/>
              <a:gd name="connsiteY1" fmla="*/ 0 h 625027"/>
              <a:gd name="connsiteX2" fmla="*/ 1155142 w 1155142"/>
              <a:gd name="connsiteY2" fmla="*/ 47456 h 625027"/>
              <a:gd name="connsiteX3" fmla="*/ 577571 w 1155142"/>
              <a:gd name="connsiteY3" fmla="*/ 625027 h 625027"/>
              <a:gd name="connsiteX4" fmla="*/ 0 w 1155142"/>
              <a:gd name="connsiteY4" fmla="*/ 47456 h 6250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5142" h="625027">
                <a:moveTo>
                  <a:pt x="4784" y="0"/>
                </a:moveTo>
                <a:lnTo>
                  <a:pt x="1150358" y="0"/>
                </a:lnTo>
                <a:lnTo>
                  <a:pt x="1155142" y="47456"/>
                </a:lnTo>
                <a:cubicBezTo>
                  <a:pt x="1155142" y="366440"/>
                  <a:pt x="896555" y="625027"/>
                  <a:pt x="577571" y="625027"/>
                </a:cubicBezTo>
                <a:cubicBezTo>
                  <a:pt x="258587" y="625027"/>
                  <a:pt x="0" y="366440"/>
                  <a:pt x="0" y="47456"/>
                </a:cubicBezTo>
                <a:close/>
              </a:path>
            </a:pathLst>
          </a:custGeom>
          <a:solidFill>
            <a:schemeClr val="accent5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xmlns="" id="{2D023E70-6B23-151B-E466-6E226A500BBF}"/>
              </a:ext>
            </a:extLst>
          </p:cNvPr>
          <p:cNvSpPr txBox="1"/>
          <p:nvPr/>
        </p:nvSpPr>
        <p:spPr>
          <a:xfrm>
            <a:off x="838200" y="1825625"/>
            <a:ext cx="5393361" cy="4351338"/>
          </a:xfrm>
          <a:prstGeom prst="rect">
            <a:avLst/>
          </a:prstGeom>
        </p:spPr>
        <p:txBody>
          <a:bodyPr rot="0" spcFirstLastPara="0" vertOverflow="overflow" horzOverflow="overflow" vert="horz" lIns="91440" tIns="45720" rIns="91440" bIns="45720" numCol="1" spcCol="0" rtlCol="0" fromWordArt="0" anchorCtr="0" forceAA="0" compatLnSpc="1">
            <a:prstTxWarp prst="textNoShape">
              <a:avLst/>
            </a:prstTxWarp>
            <a:normAutofit/>
          </a:bodyPr>
          <a:lstStyle/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700" b="1" i="0"/>
              <a:t>La quinta generación de computadoras fue un proyecto ambicioso lanzado por Japón. Su objetivo era el desarrollo de una clase de computadoras que utilizarían técnicas de inteligencia artificial.</a:t>
            </a:r>
            <a:br>
              <a:rPr lang="en-US" sz="1700" b="1" i="0"/>
            </a:br>
            <a:r>
              <a:rPr lang="en-US" sz="1700" b="1" i="0"/>
              <a:t>La característica principal sería la aplicación de la inteligencia artificial.</a:t>
            </a:r>
            <a:br>
              <a:rPr lang="en-US" sz="1700" b="1" i="0"/>
            </a:br>
            <a:r>
              <a:rPr lang="en-US" sz="1700" b="1" i="0"/>
              <a:t>El propósito de la Inteligencia Artificial es equipar a las Computadoras con “Inteligencia Humana” y con la capacidad de razonar para encontrar soluciones.</a:t>
            </a:r>
            <a:br>
              <a:rPr lang="en-US" sz="1700" b="1" i="0"/>
            </a:br>
            <a:r>
              <a:rPr lang="en-US" sz="1700" b="1" i="0"/>
              <a:t>Único pronóstico que se ha venido realizando sin interrupciones en el transcurso de esta generación, es la conectividad entre computadoras, que a partir de 1994, con el advenimiento de la red Internet y del World Wide Web.</a:t>
            </a:r>
            <a:br>
              <a:rPr lang="en-US" sz="1700" b="1" i="0"/>
            </a:br>
            <a:r>
              <a:rPr lang="en-US" sz="1700" b="1" i="0"/>
              <a:t>En esta generación no se distingue la brecha donde finaliza la quinta y comienza la sexta generación.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700" b="1"/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700" b="1"/>
          </a:p>
        </p:txBody>
      </p:sp>
      <p:sp>
        <p:nvSpPr>
          <p:cNvPr id="10" name="Oval 14">
            <a:extLst>
              <a:ext uri="{FF2B5EF4-FFF2-40B4-BE49-F238E27FC236}">
                <a16:creationId xmlns:a16="http://schemas.microsoft.com/office/drawing/2014/main" xmlns="" id="{8590ADD5-9383-4D3D-9047-3DA2593CCB5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6808185" y="3423959"/>
            <a:ext cx="540822" cy="540822"/>
          </a:xfrm>
          <a:prstGeom prst="ellipse">
            <a:avLst/>
          </a:prstGeom>
          <a:noFill/>
          <a:ln w="1270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Marcador de contenido 3" descr="Quinta Generación (1983 al presente) (1 ene 1983 año – 6 h 9 m, 10 dic 2025  año) (Cinta de tiempo)">
            <a:extLst>
              <a:ext uri="{FF2B5EF4-FFF2-40B4-BE49-F238E27FC236}">
                <a16:creationId xmlns:a16="http://schemas.microsoft.com/office/drawing/2014/main" xmlns="" id="{4DB5F32F-AB99-7A9D-7E0F-B170A5ECCA6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 l="5607" r="5607"/>
          <a:stretch>
            <a:fillRect/>
          </a:stretch>
        </p:blipFill>
        <p:spPr>
          <a:xfrm>
            <a:off x="8063737" y="1176557"/>
            <a:ext cx="3427944" cy="3860908"/>
          </a:xfrm>
          <a:custGeom>
            <a:avLst/>
            <a:gdLst/>
            <a:ahLst/>
            <a:cxnLst/>
            <a:rect l="l" t="t" r="r" b="b"/>
            <a:pathLst>
              <a:path w="4114800" h="5712488">
                <a:moveTo>
                  <a:pt x="133155" y="0"/>
                </a:moveTo>
                <a:lnTo>
                  <a:pt x="3981645" y="0"/>
                </a:lnTo>
                <a:cubicBezTo>
                  <a:pt x="4055184" y="0"/>
                  <a:pt x="4114800" y="59616"/>
                  <a:pt x="4114800" y="133155"/>
                </a:cubicBezTo>
                <a:lnTo>
                  <a:pt x="4114800" y="5579333"/>
                </a:lnTo>
                <a:cubicBezTo>
                  <a:pt x="4114800" y="5652872"/>
                  <a:pt x="4055184" y="5712488"/>
                  <a:pt x="3981645" y="5712488"/>
                </a:cubicBezTo>
                <a:lnTo>
                  <a:pt x="133155" y="5712488"/>
                </a:lnTo>
                <a:cubicBezTo>
                  <a:pt x="59616" y="5712488"/>
                  <a:pt x="0" y="5652872"/>
                  <a:pt x="0" y="5579333"/>
                </a:cubicBezTo>
                <a:lnTo>
                  <a:pt x="0" y="133155"/>
                </a:lnTo>
                <a:cubicBezTo>
                  <a:pt x="0" y="59616"/>
                  <a:pt x="59616" y="0"/>
                  <a:pt x="133155" y="0"/>
                </a:cubicBezTo>
                <a:close/>
              </a:path>
            </a:pathLst>
          </a:custGeom>
        </p:spPr>
      </p:pic>
      <p:sp>
        <p:nvSpPr>
          <p:cNvPr id="17" name="Freeform: Shape 16">
            <a:extLst>
              <a:ext uri="{FF2B5EF4-FFF2-40B4-BE49-F238E27FC236}">
                <a16:creationId xmlns:a16="http://schemas.microsoft.com/office/drawing/2014/main" xmlns="" id="{DABE3E45-88CF-45D8-8D40-C773324D93F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6749602" y="1"/>
            <a:ext cx="2066948" cy="1621879"/>
          </a:xfrm>
          <a:custGeom>
            <a:avLst/>
            <a:gdLst>
              <a:gd name="connsiteX0" fmla="*/ 0 w 2066948"/>
              <a:gd name="connsiteY0" fmla="*/ 0 h 1621879"/>
              <a:gd name="connsiteX1" fmla="*/ 123825 w 2066948"/>
              <a:gd name="connsiteY1" fmla="*/ 0 h 1621879"/>
              <a:gd name="connsiteX2" fmla="*/ 123825 w 2066948"/>
              <a:gd name="connsiteY2" fmla="*/ 1452620 h 1621879"/>
              <a:gd name="connsiteX3" fmla="*/ 1881378 w 2066948"/>
              <a:gd name="connsiteY3" fmla="*/ 436017 h 1621879"/>
              <a:gd name="connsiteX4" fmla="*/ 1127572 w 2066948"/>
              <a:gd name="connsiteY4" fmla="*/ 0 h 1621879"/>
              <a:gd name="connsiteX5" fmla="*/ 1374887 w 2066948"/>
              <a:gd name="connsiteY5" fmla="*/ 0 h 1621879"/>
              <a:gd name="connsiteX6" fmla="*/ 2035969 w 2066948"/>
              <a:gd name="connsiteY6" fmla="*/ 382391 h 1621879"/>
              <a:gd name="connsiteX7" fmla="*/ 2058648 w 2066948"/>
              <a:gd name="connsiteY7" fmla="*/ 466963 h 1621879"/>
              <a:gd name="connsiteX8" fmla="*/ 2035969 w 2066948"/>
              <a:gd name="connsiteY8" fmla="*/ 489642 h 1621879"/>
              <a:gd name="connsiteX9" fmla="*/ 92869 w 2066948"/>
              <a:gd name="connsiteY9" fmla="*/ 1613592 h 1621879"/>
              <a:gd name="connsiteX10" fmla="*/ 61913 w 2066948"/>
              <a:gd name="connsiteY10" fmla="*/ 1621879 h 1621879"/>
              <a:gd name="connsiteX11" fmla="*/ 0 w 2066948"/>
              <a:gd name="connsiteY11" fmla="*/ 1559967 h 16218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066948" h="1621879">
                <a:moveTo>
                  <a:pt x="0" y="0"/>
                </a:moveTo>
                <a:lnTo>
                  <a:pt x="123825" y="0"/>
                </a:lnTo>
                <a:lnTo>
                  <a:pt x="123825" y="1452620"/>
                </a:lnTo>
                <a:lnTo>
                  <a:pt x="1881378" y="436017"/>
                </a:lnTo>
                <a:lnTo>
                  <a:pt x="1127572" y="0"/>
                </a:lnTo>
                <a:lnTo>
                  <a:pt x="1374887" y="0"/>
                </a:lnTo>
                <a:lnTo>
                  <a:pt x="2035969" y="382391"/>
                </a:lnTo>
                <a:cubicBezTo>
                  <a:pt x="2065582" y="399479"/>
                  <a:pt x="2075745" y="437340"/>
                  <a:pt x="2058648" y="466963"/>
                </a:cubicBezTo>
                <a:cubicBezTo>
                  <a:pt x="2053219" y="476384"/>
                  <a:pt x="2045389" y="484204"/>
                  <a:pt x="2035969" y="489642"/>
                </a:cubicBezTo>
                <a:lnTo>
                  <a:pt x="92869" y="1613592"/>
                </a:lnTo>
                <a:cubicBezTo>
                  <a:pt x="83458" y="1619031"/>
                  <a:pt x="72780" y="1621889"/>
                  <a:pt x="61913" y="1621879"/>
                </a:cubicBezTo>
                <a:cubicBezTo>
                  <a:pt x="27719" y="1621879"/>
                  <a:pt x="0" y="1594161"/>
                  <a:pt x="0" y="1559967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xmlns="" id="{49CD1692-827B-4C8D-B4A1-134FD04CF45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>
            <a:off x="12138745" y="1027906"/>
            <a:ext cx="0" cy="1597708"/>
          </a:xfrm>
          <a:prstGeom prst="line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Freeform: Shape 20">
            <a:extLst>
              <a:ext uri="{FF2B5EF4-FFF2-40B4-BE49-F238E27FC236}">
                <a16:creationId xmlns:a16="http://schemas.microsoft.com/office/drawing/2014/main" xmlns="" id="{B91ECDA9-56DC-4270-8F33-01C5637B8CE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20463438">
            <a:off x="7456580" y="5166682"/>
            <a:ext cx="1835725" cy="2024785"/>
          </a:xfrm>
          <a:custGeom>
            <a:avLst/>
            <a:gdLst>
              <a:gd name="connsiteX0" fmla="*/ 1801138 w 1835725"/>
              <a:gd name="connsiteY0" fmla="*/ 1622662 h 2024785"/>
              <a:gd name="connsiteX1" fmla="*/ 1835717 w 1835725"/>
              <a:gd name="connsiteY1" fmla="*/ 1680254 h 2024785"/>
              <a:gd name="connsiteX2" fmla="*/ 1812568 w 1835725"/>
              <a:gd name="connsiteY2" fmla="*/ 1877193 h 2024785"/>
              <a:gd name="connsiteX3" fmla="*/ 1776210 w 1835725"/>
              <a:gd name="connsiteY3" fmla="*/ 2024785 h 2024785"/>
              <a:gd name="connsiteX4" fmla="*/ 1655772 w 1835725"/>
              <a:gd name="connsiteY4" fmla="*/ 1983449 h 2024785"/>
              <a:gd name="connsiteX5" fmla="*/ 1687591 w 1835725"/>
              <a:gd name="connsiteY5" fmla="*/ 1854495 h 2024785"/>
              <a:gd name="connsiteX6" fmla="*/ 1708939 w 1835725"/>
              <a:gd name="connsiteY6" fmla="*/ 1673301 h 2024785"/>
              <a:gd name="connsiteX7" fmla="*/ 1778129 w 1835725"/>
              <a:gd name="connsiteY7" fmla="*/ 1615979 h 2024785"/>
              <a:gd name="connsiteX8" fmla="*/ 1801138 w 1835725"/>
              <a:gd name="connsiteY8" fmla="*/ 1622662 h 2024785"/>
              <a:gd name="connsiteX9" fmla="*/ 1585229 w 1835725"/>
              <a:gd name="connsiteY9" fmla="*/ 764759 h 2024785"/>
              <a:gd name="connsiteX10" fmla="*/ 1623024 w 1835725"/>
              <a:gd name="connsiteY10" fmla="*/ 792810 h 2024785"/>
              <a:gd name="connsiteX11" fmla="*/ 1777614 w 1835725"/>
              <a:gd name="connsiteY11" fmla="*/ 1157141 h 2024785"/>
              <a:gd name="connsiteX12" fmla="*/ 1733799 w 1835725"/>
              <a:gd name="connsiteY12" fmla="*/ 1235532 h 2024785"/>
              <a:gd name="connsiteX13" fmla="*/ 1716464 w 1835725"/>
              <a:gd name="connsiteY13" fmla="*/ 1237722 h 2024785"/>
              <a:gd name="connsiteX14" fmla="*/ 1716464 w 1835725"/>
              <a:gd name="connsiteY14" fmla="*/ 1237913 h 2024785"/>
              <a:gd name="connsiteX15" fmla="*/ 1655409 w 1835725"/>
              <a:gd name="connsiteY15" fmla="*/ 1191717 h 2024785"/>
              <a:gd name="connsiteX16" fmla="*/ 1513200 w 1835725"/>
              <a:gd name="connsiteY16" fmla="*/ 856627 h 2024785"/>
              <a:gd name="connsiteX17" fmla="*/ 1538499 w 1835725"/>
              <a:gd name="connsiteY17" fmla="*/ 770415 h 2024785"/>
              <a:gd name="connsiteX18" fmla="*/ 1585229 w 1835725"/>
              <a:gd name="connsiteY18" fmla="*/ 764759 h 2024785"/>
              <a:gd name="connsiteX19" fmla="*/ 477919 w 1835725"/>
              <a:gd name="connsiteY19" fmla="*/ 21437 h 2024785"/>
              <a:gd name="connsiteX20" fmla="*/ 509236 w 1835725"/>
              <a:gd name="connsiteY20" fmla="*/ 84182 h 2024785"/>
              <a:gd name="connsiteX21" fmla="*/ 445829 w 1835725"/>
              <a:gd name="connsiteY21" fmla="*/ 139871 h 2024785"/>
              <a:gd name="connsiteX22" fmla="*/ 437447 w 1835725"/>
              <a:gd name="connsiteY22" fmla="*/ 139395 h 2024785"/>
              <a:gd name="connsiteX23" fmla="*/ 73211 w 1835725"/>
              <a:gd name="connsiteY23" fmla="*/ 137204 h 2024785"/>
              <a:gd name="connsiteX24" fmla="*/ 749 w 1835725"/>
              <a:gd name="connsiteY24" fmla="*/ 84082 h 2024785"/>
              <a:gd name="connsiteX25" fmla="*/ 53871 w 1835725"/>
              <a:gd name="connsiteY25" fmla="*/ 11621 h 2024785"/>
              <a:gd name="connsiteX26" fmla="*/ 58352 w 1835725"/>
              <a:gd name="connsiteY26" fmla="*/ 11093 h 2024785"/>
              <a:gd name="connsiteX27" fmla="*/ 454020 w 1835725"/>
              <a:gd name="connsiteY27" fmla="*/ 13474 h 2024785"/>
              <a:gd name="connsiteX28" fmla="*/ 477919 w 1835725"/>
              <a:gd name="connsiteY28" fmla="*/ 21437 h 2024785"/>
              <a:gd name="connsiteX29" fmla="*/ 957797 w 1835725"/>
              <a:gd name="connsiteY29" fmla="*/ 167970 h 2024785"/>
              <a:gd name="connsiteX30" fmla="*/ 1286982 w 1835725"/>
              <a:gd name="connsiteY30" fmla="*/ 387616 h 2024785"/>
              <a:gd name="connsiteX31" fmla="*/ 1293725 w 1835725"/>
              <a:gd name="connsiteY31" fmla="*/ 477075 h 2024785"/>
              <a:gd name="connsiteX32" fmla="*/ 1245453 w 1835725"/>
              <a:gd name="connsiteY32" fmla="*/ 499154 h 2024785"/>
              <a:gd name="connsiteX33" fmla="*/ 1245167 w 1835725"/>
              <a:gd name="connsiteY33" fmla="*/ 499154 h 2024785"/>
              <a:gd name="connsiteX34" fmla="*/ 1203638 w 1835725"/>
              <a:gd name="connsiteY34" fmla="*/ 484104 h 2024785"/>
              <a:gd name="connsiteX35" fmla="*/ 900647 w 1835725"/>
              <a:gd name="connsiteY35" fmla="*/ 281508 h 2024785"/>
              <a:gd name="connsiteX36" fmla="*/ 872454 w 1835725"/>
              <a:gd name="connsiteY36" fmla="*/ 196164 h 2024785"/>
              <a:gd name="connsiteX37" fmla="*/ 957797 w 1835725"/>
              <a:gd name="connsiteY37" fmla="*/ 167970 h 20247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1835725" h="2024785">
                <a:moveTo>
                  <a:pt x="1801138" y="1622662"/>
                </a:moveTo>
                <a:cubicBezTo>
                  <a:pt x="1822105" y="1633400"/>
                  <a:pt x="1836117" y="1655372"/>
                  <a:pt x="1835717" y="1680254"/>
                </a:cubicBezTo>
                <a:cubicBezTo>
                  <a:pt x="1832093" y="1746382"/>
                  <a:pt x="1824354" y="1812154"/>
                  <a:pt x="1812568" y="1877193"/>
                </a:cubicBezTo>
                <a:lnTo>
                  <a:pt x="1776210" y="2024785"/>
                </a:lnTo>
                <a:lnTo>
                  <a:pt x="1655772" y="1983449"/>
                </a:lnTo>
                <a:lnTo>
                  <a:pt x="1687591" y="1854495"/>
                </a:lnTo>
                <a:cubicBezTo>
                  <a:pt x="1698455" y="1794657"/>
                  <a:pt x="1705590" y="1734142"/>
                  <a:pt x="1708939" y="1673301"/>
                </a:cubicBezTo>
                <a:cubicBezTo>
                  <a:pt x="1712216" y="1638363"/>
                  <a:pt x="1743190" y="1612703"/>
                  <a:pt x="1778129" y="1615979"/>
                </a:cubicBezTo>
                <a:cubicBezTo>
                  <a:pt x="1786387" y="1616753"/>
                  <a:pt x="1794149" y="1619084"/>
                  <a:pt x="1801138" y="1622662"/>
                </a:cubicBezTo>
                <a:close/>
                <a:moveTo>
                  <a:pt x="1585229" y="764759"/>
                </a:moveTo>
                <a:cubicBezTo>
                  <a:pt x="1600438" y="768789"/>
                  <a:pt x="1614156" y="778436"/>
                  <a:pt x="1623024" y="792810"/>
                </a:cubicBezTo>
                <a:cubicBezTo>
                  <a:pt x="1689575" y="907319"/>
                  <a:pt x="1741505" y="1029715"/>
                  <a:pt x="1777614" y="1157141"/>
                </a:cubicBezTo>
                <a:cubicBezTo>
                  <a:pt x="1787149" y="1190888"/>
                  <a:pt x="1767537" y="1225969"/>
                  <a:pt x="1733799" y="1235532"/>
                </a:cubicBezTo>
                <a:cubicBezTo>
                  <a:pt x="1728151" y="1237046"/>
                  <a:pt x="1722312" y="1237780"/>
                  <a:pt x="1716464" y="1237722"/>
                </a:cubicBezTo>
                <a:lnTo>
                  <a:pt x="1716464" y="1237913"/>
                </a:lnTo>
                <a:cubicBezTo>
                  <a:pt x="1688070" y="1237913"/>
                  <a:pt x="1663124" y="1219044"/>
                  <a:pt x="1655409" y="1191717"/>
                </a:cubicBezTo>
                <a:cubicBezTo>
                  <a:pt x="1622214" y="1074512"/>
                  <a:pt x="1574437" y="961936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53325" y="762319"/>
                  <a:pt x="1570022" y="760730"/>
                  <a:pt x="1585229" y="764759"/>
                </a:cubicBezTo>
                <a:close/>
                <a:moveTo>
                  <a:pt x="477919" y="21437"/>
                </a:moveTo>
                <a:cubicBezTo>
                  <a:pt x="499341" y="33775"/>
                  <a:pt x="512445" y="58102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89834" y="-4456"/>
                  <a:pt x="322735" y="-3656"/>
                  <a:pt x="454020" y="13474"/>
                </a:cubicBezTo>
                <a:cubicBezTo>
                  <a:pt x="462713" y="14543"/>
                  <a:pt x="470778" y="17324"/>
                  <a:pt x="477919" y="21437"/>
                </a:cubicBezTo>
                <a:close/>
                <a:moveTo>
                  <a:pt x="957797" y="167970"/>
                </a:move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8235" y="164811"/>
                  <a:pt x="926445" y="152188"/>
                  <a:pt x="957797" y="167970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xmlns="" id="{75F47824-961D-465D-84F9-EAE11BC6173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6809527" y="6033795"/>
            <a:ext cx="1991064" cy="824205"/>
          </a:xfrm>
          <a:custGeom>
            <a:avLst/>
            <a:gdLst>
              <a:gd name="connsiteX0" fmla="*/ 995532 w 1991064"/>
              <a:gd name="connsiteY0" fmla="*/ 0 h 824205"/>
              <a:gd name="connsiteX1" fmla="*/ 1984823 w 1991064"/>
              <a:gd name="connsiteY1" fmla="*/ 784423 h 824205"/>
              <a:gd name="connsiteX2" fmla="*/ 1991064 w 1991064"/>
              <a:gd name="connsiteY2" fmla="*/ 824205 h 824205"/>
              <a:gd name="connsiteX3" fmla="*/ 0 w 1991064"/>
              <a:gd name="connsiteY3" fmla="*/ 824205 h 824205"/>
              <a:gd name="connsiteX4" fmla="*/ 6241 w 1991064"/>
              <a:gd name="connsiteY4" fmla="*/ 784423 h 824205"/>
              <a:gd name="connsiteX5" fmla="*/ 995532 w 1991064"/>
              <a:gd name="connsiteY5" fmla="*/ 0 h 8242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991064" h="824205">
                <a:moveTo>
                  <a:pt x="995532" y="0"/>
                </a:moveTo>
                <a:cubicBezTo>
                  <a:pt x="1483521" y="0"/>
                  <a:pt x="1890663" y="336754"/>
                  <a:pt x="1984823" y="784423"/>
                </a:cubicBezTo>
                <a:lnTo>
                  <a:pt x="1991064" y="824205"/>
                </a:lnTo>
                <a:lnTo>
                  <a:pt x="0" y="824205"/>
                </a:lnTo>
                <a:lnTo>
                  <a:pt x="6241" y="784423"/>
                </a:lnTo>
                <a:cubicBezTo>
                  <a:pt x="100402" y="336754"/>
                  <a:pt x="507544" y="0"/>
                  <a:pt x="995532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xmlns="" id="{FEC9DA3E-C1D7-472D-B7C0-F71AE41FBA2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0851696" y="5519196"/>
            <a:ext cx="1340305" cy="1338805"/>
          </a:xfrm>
          <a:custGeom>
            <a:avLst/>
            <a:gdLst>
              <a:gd name="connsiteX0" fmla="*/ 61913 w 1340305"/>
              <a:gd name="connsiteY0" fmla="*/ 0 h 1338805"/>
              <a:gd name="connsiteX1" fmla="*/ 1340305 w 1340305"/>
              <a:gd name="connsiteY1" fmla="*/ 0 h 1338805"/>
              <a:gd name="connsiteX2" fmla="*/ 1340305 w 1340305"/>
              <a:gd name="connsiteY2" fmla="*/ 123825 h 1338805"/>
              <a:gd name="connsiteX3" fmla="*/ 123825 w 1340305"/>
              <a:gd name="connsiteY3" fmla="*/ 123825 h 1338805"/>
              <a:gd name="connsiteX4" fmla="*/ 123825 w 1340305"/>
              <a:gd name="connsiteY4" fmla="*/ 1338805 h 1338805"/>
              <a:gd name="connsiteX5" fmla="*/ 0 w 1340305"/>
              <a:gd name="connsiteY5" fmla="*/ 1338805 h 1338805"/>
              <a:gd name="connsiteX6" fmla="*/ 0 w 1340305"/>
              <a:gd name="connsiteY6" fmla="*/ 61913 h 1338805"/>
              <a:gd name="connsiteX7" fmla="*/ 61913 w 1340305"/>
              <a:gd name="connsiteY7" fmla="*/ 0 h 13388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340305" h="1338805">
                <a:moveTo>
                  <a:pt x="61913" y="0"/>
                </a:moveTo>
                <a:lnTo>
                  <a:pt x="1340305" y="0"/>
                </a:lnTo>
                <a:lnTo>
                  <a:pt x="1340305" y="123825"/>
                </a:lnTo>
                <a:lnTo>
                  <a:pt x="123825" y="123825"/>
                </a:lnTo>
                <a:lnTo>
                  <a:pt x="123825" y="1338805"/>
                </a:lnTo>
                <a:lnTo>
                  <a:pt x="0" y="1338805"/>
                </a:ln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8920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12">
            <a:extLst>
              <a:ext uri="{FF2B5EF4-FFF2-40B4-BE49-F238E27FC236}">
                <a16:creationId xmlns:a16="http://schemas.microsoft.com/office/drawing/2014/main" xmlns="" id="{1CD81A2A-6ED4-4EF4-A14C-912D31E1480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54A28C71-B238-4677-A9C1-A8A9940CC1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5393361" cy="1325563"/>
          </a:xfrm>
        </p:spPr>
        <p:txBody>
          <a:bodyPr>
            <a:normAutofit/>
          </a:bodyPr>
          <a:lstStyle/>
          <a:p>
            <a:r>
              <a:rPr lang="es-ES"/>
              <a:t>Sexta Generacion Actual</a:t>
            </a:r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xmlns="" id="{1661932C-CA15-4E17-B115-FAE7CBEE478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0198657" y="1"/>
            <a:ext cx="1155142" cy="625027"/>
          </a:xfrm>
          <a:custGeom>
            <a:avLst/>
            <a:gdLst>
              <a:gd name="connsiteX0" fmla="*/ 4784 w 1155142"/>
              <a:gd name="connsiteY0" fmla="*/ 0 h 625027"/>
              <a:gd name="connsiteX1" fmla="*/ 1150358 w 1155142"/>
              <a:gd name="connsiteY1" fmla="*/ 0 h 625027"/>
              <a:gd name="connsiteX2" fmla="*/ 1155142 w 1155142"/>
              <a:gd name="connsiteY2" fmla="*/ 47456 h 625027"/>
              <a:gd name="connsiteX3" fmla="*/ 577571 w 1155142"/>
              <a:gd name="connsiteY3" fmla="*/ 625027 h 625027"/>
              <a:gd name="connsiteX4" fmla="*/ 0 w 1155142"/>
              <a:gd name="connsiteY4" fmla="*/ 47456 h 6250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5142" h="625027">
                <a:moveTo>
                  <a:pt x="4784" y="0"/>
                </a:moveTo>
                <a:lnTo>
                  <a:pt x="1150358" y="0"/>
                </a:lnTo>
                <a:lnTo>
                  <a:pt x="1155142" y="47456"/>
                </a:lnTo>
                <a:cubicBezTo>
                  <a:pt x="1155142" y="366440"/>
                  <a:pt x="896555" y="625027"/>
                  <a:pt x="577571" y="625027"/>
                </a:cubicBezTo>
                <a:cubicBezTo>
                  <a:pt x="258587" y="625027"/>
                  <a:pt x="0" y="366440"/>
                  <a:pt x="0" y="47456"/>
                </a:cubicBezTo>
                <a:close/>
              </a:path>
            </a:pathLst>
          </a:custGeom>
          <a:solidFill>
            <a:schemeClr val="accent5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6563F786-0F53-7AE1-446D-97A8EF2376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393361" cy="4351338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>
              <a:buNone/>
            </a:pPr>
            <a:r>
              <a:rPr lang="es-ES" sz="1100" b="1">
                <a:highlight>
                  <a:srgbClr val="FFFFFF"/>
                </a:highlight>
                <a:latin typeface="Roboto"/>
                <a:ea typeface="Roboto"/>
                <a:cs typeface="Roboto"/>
              </a:rPr>
              <a:t>La sexta generación de computadoras cuenta con invenciones que han revolucionado por completo el mercado de la tecnología informática.</a:t>
            </a:r>
            <a:br>
              <a:rPr lang="es-ES" sz="1100" b="1">
                <a:highlight>
                  <a:srgbClr val="FFFFFF"/>
                </a:highlight>
                <a:latin typeface="Roboto"/>
                <a:ea typeface="Roboto"/>
                <a:cs typeface="Roboto"/>
              </a:rPr>
            </a:br>
            <a:r>
              <a:rPr lang="es-ES" sz="1100" b="1">
                <a:highlight>
                  <a:srgbClr val="FFFFFF"/>
                </a:highlight>
                <a:latin typeface="Roboto"/>
                <a:ea typeface="Roboto"/>
                <a:cs typeface="Roboto"/>
              </a:rPr>
              <a:t>En la actualidad los sistemas informáticos utilizan satélites, fibra óptica e inteligencia artificial, facilitando y permitiendo un amplio desarrollo en este campo.</a:t>
            </a:r>
            <a:br>
              <a:rPr lang="es-ES" sz="1100" b="1">
                <a:highlight>
                  <a:srgbClr val="FFFFFF"/>
                </a:highlight>
                <a:latin typeface="Roboto"/>
                <a:ea typeface="Roboto"/>
                <a:cs typeface="Roboto"/>
              </a:rPr>
            </a:br>
            <a:r>
              <a:rPr lang="es-ES" sz="1100" b="1">
                <a:highlight>
                  <a:srgbClr val="FFFFFF"/>
                </a:highlight>
                <a:latin typeface="Roboto"/>
                <a:ea typeface="Roboto"/>
                <a:cs typeface="Roboto"/>
              </a:rPr>
              <a:t>La sexta generación de computadoras podría denominarse como la era de las computadoras basadas en redes neuronales artificiales o “cerebros artificiales”.</a:t>
            </a:r>
            <a:br>
              <a:rPr lang="es-ES" sz="1100" b="1">
                <a:highlight>
                  <a:srgbClr val="FFFFFF"/>
                </a:highlight>
                <a:latin typeface="Roboto"/>
                <a:ea typeface="Roboto"/>
                <a:cs typeface="Roboto"/>
              </a:rPr>
            </a:br>
            <a:r>
              <a:rPr lang="es-ES" sz="1100" b="1">
                <a:highlight>
                  <a:srgbClr val="FFFFFF"/>
                </a:highlight>
                <a:latin typeface="Roboto"/>
                <a:ea typeface="Roboto"/>
                <a:cs typeface="Roboto"/>
              </a:rPr>
              <a:t>Son computadoras que utilizan superconductores como materia prima para sus procesadores.</a:t>
            </a:r>
            <a:br>
              <a:rPr lang="es-ES" sz="1100" b="1">
                <a:highlight>
                  <a:srgbClr val="FFFFFF"/>
                </a:highlight>
                <a:latin typeface="Roboto"/>
                <a:ea typeface="Roboto"/>
                <a:cs typeface="Roboto"/>
              </a:rPr>
            </a:br>
            <a:r>
              <a:rPr lang="es-ES" sz="1100" b="1">
                <a:highlight>
                  <a:srgbClr val="FFFFFF"/>
                </a:highlight>
                <a:latin typeface="Roboto"/>
                <a:ea typeface="Roboto"/>
                <a:cs typeface="Roboto"/>
              </a:rPr>
              <a:t>• Las Computadoras Portátiles (Ladtops)</a:t>
            </a:r>
            <a:br>
              <a:rPr lang="es-ES" sz="1100" b="1">
                <a:highlight>
                  <a:srgbClr val="FFFFFF"/>
                </a:highlight>
                <a:latin typeface="Roboto"/>
                <a:ea typeface="Roboto"/>
                <a:cs typeface="Roboto"/>
              </a:rPr>
            </a:br>
            <a:r>
              <a:rPr lang="es-ES" sz="1100" b="1">
                <a:highlight>
                  <a:srgbClr val="FFFFFF"/>
                </a:highlight>
                <a:latin typeface="Roboto"/>
                <a:ea typeface="Roboto"/>
                <a:cs typeface="Roboto"/>
              </a:rPr>
              <a:t>• Las Computadoras de Bolsillo (PDAs)</a:t>
            </a:r>
            <a:br>
              <a:rPr lang="es-ES" sz="1100" b="1">
                <a:highlight>
                  <a:srgbClr val="FFFFFF"/>
                </a:highlight>
                <a:latin typeface="Roboto"/>
                <a:ea typeface="Roboto"/>
                <a:cs typeface="Roboto"/>
              </a:rPr>
            </a:br>
            <a:r>
              <a:rPr lang="es-ES" sz="1100" b="1">
                <a:highlight>
                  <a:srgbClr val="FFFFFF"/>
                </a:highlight>
                <a:latin typeface="Roboto"/>
                <a:ea typeface="Roboto"/>
                <a:cs typeface="Roboto"/>
              </a:rPr>
              <a:t>• Los Dispositivos Multimedia</a:t>
            </a:r>
            <a:br>
              <a:rPr lang="es-ES" sz="1100" b="1">
                <a:highlight>
                  <a:srgbClr val="FFFFFF"/>
                </a:highlight>
                <a:latin typeface="Roboto"/>
                <a:ea typeface="Roboto"/>
                <a:cs typeface="Roboto"/>
              </a:rPr>
            </a:br>
            <a:r>
              <a:rPr lang="es-ES" sz="1100" b="1">
                <a:highlight>
                  <a:srgbClr val="FFFFFF"/>
                </a:highlight>
                <a:latin typeface="Roboto"/>
                <a:ea typeface="Roboto"/>
                <a:cs typeface="Roboto"/>
              </a:rPr>
              <a:t>• Los Dispositivos Móviles Inalámbricos (SPOT, UPnP, Smartphone, etc.)</a:t>
            </a:r>
            <a:br>
              <a:rPr lang="es-ES" sz="1100" b="1">
                <a:highlight>
                  <a:srgbClr val="FFFFFF"/>
                </a:highlight>
                <a:latin typeface="Roboto"/>
                <a:ea typeface="Roboto"/>
                <a:cs typeface="Roboto"/>
              </a:rPr>
            </a:br>
            <a:r>
              <a:rPr lang="es-ES" sz="1100" b="1">
                <a:highlight>
                  <a:srgbClr val="FFFFFF"/>
                </a:highlight>
                <a:latin typeface="Roboto"/>
                <a:ea typeface="Roboto"/>
                <a:cs typeface="Roboto"/>
              </a:rPr>
              <a:t>• El Reconocimiento de voz y escritura</a:t>
            </a:r>
            <a:br>
              <a:rPr lang="es-ES" sz="1100" b="1">
                <a:highlight>
                  <a:srgbClr val="FFFFFF"/>
                </a:highlight>
                <a:latin typeface="Roboto"/>
                <a:ea typeface="Roboto"/>
                <a:cs typeface="Roboto"/>
              </a:rPr>
            </a:br>
            <a:r>
              <a:rPr lang="es-ES" sz="1100" b="1">
                <a:highlight>
                  <a:srgbClr val="FFFFFF"/>
                </a:highlight>
                <a:latin typeface="Roboto"/>
                <a:ea typeface="Roboto"/>
                <a:cs typeface="Roboto"/>
              </a:rPr>
              <a:t>• Las Computadoras Ópticas (luz, sin calor, rápidas)</a:t>
            </a:r>
            <a:br>
              <a:rPr lang="es-ES" sz="1100" b="1">
                <a:highlight>
                  <a:srgbClr val="FFFFFF"/>
                </a:highlight>
                <a:latin typeface="Roboto"/>
                <a:ea typeface="Roboto"/>
                <a:cs typeface="Roboto"/>
              </a:rPr>
            </a:br>
            <a:r>
              <a:rPr lang="es-ES" sz="1100" b="1">
                <a:highlight>
                  <a:srgbClr val="FFFFFF"/>
                </a:highlight>
                <a:latin typeface="Roboto"/>
                <a:ea typeface="Roboto"/>
                <a:cs typeface="Roboto"/>
              </a:rPr>
              <a:t>• Las Computadoras Cuánticas (electrones, moléculas, qbits, súper rápidas)</a:t>
            </a:r>
            <a:br>
              <a:rPr lang="es-ES" sz="1100" b="1">
                <a:highlight>
                  <a:srgbClr val="FFFFFF"/>
                </a:highlight>
                <a:latin typeface="Roboto"/>
                <a:ea typeface="Roboto"/>
                <a:cs typeface="Roboto"/>
              </a:rPr>
            </a:br>
            <a:r>
              <a:rPr lang="es-ES" sz="1100" b="1">
                <a:highlight>
                  <a:srgbClr val="FFFFFF"/>
                </a:highlight>
                <a:latin typeface="Roboto"/>
                <a:ea typeface="Roboto"/>
                <a:cs typeface="Roboto"/>
              </a:rPr>
              <a:t>• La Mensajería y el Comercio Electrónico</a:t>
            </a:r>
            <a:br>
              <a:rPr lang="es-ES" sz="1100" b="1">
                <a:highlight>
                  <a:srgbClr val="FFFFFF"/>
                </a:highlight>
                <a:latin typeface="Roboto"/>
                <a:ea typeface="Roboto"/>
                <a:cs typeface="Roboto"/>
              </a:rPr>
            </a:br>
            <a:r>
              <a:rPr lang="es-ES" sz="1100" b="1">
                <a:highlight>
                  <a:srgbClr val="FFFFFF"/>
                </a:highlight>
                <a:latin typeface="Roboto"/>
                <a:ea typeface="Roboto"/>
                <a:cs typeface="Roboto"/>
              </a:rPr>
              <a:t>• La Realidad Virtual</a:t>
            </a:r>
            <a:br>
              <a:rPr lang="es-ES" sz="1100" b="1">
                <a:highlight>
                  <a:srgbClr val="FFFFFF"/>
                </a:highlight>
                <a:latin typeface="Roboto"/>
                <a:ea typeface="Roboto"/>
                <a:cs typeface="Roboto"/>
              </a:rPr>
            </a:br>
            <a:r>
              <a:rPr lang="es-ES" sz="1100" b="1">
                <a:highlight>
                  <a:srgbClr val="FFFFFF"/>
                </a:highlight>
                <a:latin typeface="Roboto"/>
                <a:ea typeface="Roboto"/>
                <a:cs typeface="Roboto"/>
              </a:rPr>
              <a:t>• Las Redes Inalámbricas (WiMax, WiFi, Bluetooth)</a:t>
            </a:r>
            <a:br>
              <a:rPr lang="es-ES" sz="1100" b="1">
                <a:highlight>
                  <a:srgbClr val="FFFFFF"/>
                </a:highlight>
                <a:latin typeface="Roboto"/>
                <a:ea typeface="Roboto"/>
                <a:cs typeface="Roboto"/>
              </a:rPr>
            </a:br>
            <a:r>
              <a:rPr lang="es-ES" sz="1100" b="1">
                <a:highlight>
                  <a:srgbClr val="FFFFFF"/>
                </a:highlight>
                <a:latin typeface="Roboto"/>
                <a:ea typeface="Roboto"/>
                <a:cs typeface="Roboto"/>
              </a:rPr>
              <a:t>• El Súper Computo (Procesadores Paralelos Masivos)</a:t>
            </a:r>
            <a:br>
              <a:rPr lang="es-ES" sz="1100" b="1">
                <a:highlight>
                  <a:srgbClr val="FFFFFF"/>
                </a:highlight>
                <a:latin typeface="Roboto"/>
                <a:ea typeface="Roboto"/>
                <a:cs typeface="Roboto"/>
              </a:rPr>
            </a:br>
            <a:r>
              <a:rPr lang="es-ES" sz="1100" b="1">
                <a:highlight>
                  <a:srgbClr val="FFFFFF"/>
                </a:highlight>
                <a:latin typeface="Roboto"/>
                <a:ea typeface="Roboto"/>
                <a:cs typeface="Roboto"/>
              </a:rPr>
              <a:t>• Las Memorias Compactas (Discos Duros externos USB, SmartMedia, PCMCI.</a:t>
            </a:r>
            <a:endParaRPr lang="es-ES" sz="1100" b="1"/>
          </a:p>
          <a:p>
            <a:endParaRPr lang="es-ES" sz="1100" b="1"/>
          </a:p>
          <a:p>
            <a:pPr marL="0" indent="0">
              <a:buNone/>
            </a:pPr>
            <a:r>
              <a:rPr lang="en-US" sz="1100"/>
              <a:t/>
            </a:r>
            <a:br>
              <a:rPr lang="en-US" sz="1100"/>
            </a:br>
            <a:endParaRPr lang="en-US" sz="1100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xmlns="" id="{8590ADD5-9383-4D3D-9047-3DA2593CCB5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6808185" y="3423959"/>
            <a:ext cx="540822" cy="540822"/>
          </a:xfrm>
          <a:prstGeom prst="ellipse">
            <a:avLst/>
          </a:prstGeom>
          <a:noFill/>
          <a:ln w="1270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Imagen 3" descr="Sexta generación de computadoras (1 ene 1990 año – 1 ene 2000 año) (Cinta  de tiempo)">
            <a:extLst>
              <a:ext uri="{FF2B5EF4-FFF2-40B4-BE49-F238E27FC236}">
                <a16:creationId xmlns:a16="http://schemas.microsoft.com/office/drawing/2014/main" xmlns="" id="{6BD5CC5F-0C0A-A41E-9C00-70778922267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11214"/>
          <a:stretch>
            <a:fillRect/>
          </a:stretch>
        </p:blipFill>
        <p:spPr>
          <a:xfrm>
            <a:off x="8063737" y="1176557"/>
            <a:ext cx="3427944" cy="3860908"/>
          </a:xfrm>
          <a:custGeom>
            <a:avLst/>
            <a:gdLst/>
            <a:ahLst/>
            <a:cxnLst/>
            <a:rect l="l" t="t" r="r" b="b"/>
            <a:pathLst>
              <a:path w="4114800" h="5712488">
                <a:moveTo>
                  <a:pt x="133155" y="0"/>
                </a:moveTo>
                <a:lnTo>
                  <a:pt x="3981645" y="0"/>
                </a:lnTo>
                <a:cubicBezTo>
                  <a:pt x="4055184" y="0"/>
                  <a:pt x="4114800" y="59616"/>
                  <a:pt x="4114800" y="133155"/>
                </a:cubicBezTo>
                <a:lnTo>
                  <a:pt x="4114800" y="5579333"/>
                </a:lnTo>
                <a:cubicBezTo>
                  <a:pt x="4114800" y="5652872"/>
                  <a:pt x="4055184" y="5712488"/>
                  <a:pt x="3981645" y="5712488"/>
                </a:cubicBezTo>
                <a:lnTo>
                  <a:pt x="133155" y="5712488"/>
                </a:lnTo>
                <a:cubicBezTo>
                  <a:pt x="59616" y="5712488"/>
                  <a:pt x="0" y="5652872"/>
                  <a:pt x="0" y="5579333"/>
                </a:cubicBezTo>
                <a:lnTo>
                  <a:pt x="0" y="133155"/>
                </a:lnTo>
                <a:cubicBezTo>
                  <a:pt x="0" y="59616"/>
                  <a:pt x="59616" y="0"/>
                  <a:pt x="133155" y="0"/>
                </a:cubicBezTo>
                <a:close/>
              </a:path>
            </a:pathLst>
          </a:custGeom>
        </p:spPr>
      </p:pic>
      <p:sp>
        <p:nvSpPr>
          <p:cNvPr id="19" name="Freeform: Shape 18">
            <a:extLst>
              <a:ext uri="{FF2B5EF4-FFF2-40B4-BE49-F238E27FC236}">
                <a16:creationId xmlns:a16="http://schemas.microsoft.com/office/drawing/2014/main" xmlns="" id="{DABE3E45-88CF-45D8-8D40-C773324D93F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6749602" y="1"/>
            <a:ext cx="2066948" cy="1621879"/>
          </a:xfrm>
          <a:custGeom>
            <a:avLst/>
            <a:gdLst>
              <a:gd name="connsiteX0" fmla="*/ 0 w 2066948"/>
              <a:gd name="connsiteY0" fmla="*/ 0 h 1621879"/>
              <a:gd name="connsiteX1" fmla="*/ 123825 w 2066948"/>
              <a:gd name="connsiteY1" fmla="*/ 0 h 1621879"/>
              <a:gd name="connsiteX2" fmla="*/ 123825 w 2066948"/>
              <a:gd name="connsiteY2" fmla="*/ 1452620 h 1621879"/>
              <a:gd name="connsiteX3" fmla="*/ 1881378 w 2066948"/>
              <a:gd name="connsiteY3" fmla="*/ 436017 h 1621879"/>
              <a:gd name="connsiteX4" fmla="*/ 1127572 w 2066948"/>
              <a:gd name="connsiteY4" fmla="*/ 0 h 1621879"/>
              <a:gd name="connsiteX5" fmla="*/ 1374887 w 2066948"/>
              <a:gd name="connsiteY5" fmla="*/ 0 h 1621879"/>
              <a:gd name="connsiteX6" fmla="*/ 2035969 w 2066948"/>
              <a:gd name="connsiteY6" fmla="*/ 382391 h 1621879"/>
              <a:gd name="connsiteX7" fmla="*/ 2058648 w 2066948"/>
              <a:gd name="connsiteY7" fmla="*/ 466963 h 1621879"/>
              <a:gd name="connsiteX8" fmla="*/ 2035969 w 2066948"/>
              <a:gd name="connsiteY8" fmla="*/ 489642 h 1621879"/>
              <a:gd name="connsiteX9" fmla="*/ 92869 w 2066948"/>
              <a:gd name="connsiteY9" fmla="*/ 1613592 h 1621879"/>
              <a:gd name="connsiteX10" fmla="*/ 61913 w 2066948"/>
              <a:gd name="connsiteY10" fmla="*/ 1621879 h 1621879"/>
              <a:gd name="connsiteX11" fmla="*/ 0 w 2066948"/>
              <a:gd name="connsiteY11" fmla="*/ 1559967 h 16218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066948" h="1621879">
                <a:moveTo>
                  <a:pt x="0" y="0"/>
                </a:moveTo>
                <a:lnTo>
                  <a:pt x="123825" y="0"/>
                </a:lnTo>
                <a:lnTo>
                  <a:pt x="123825" y="1452620"/>
                </a:lnTo>
                <a:lnTo>
                  <a:pt x="1881378" y="436017"/>
                </a:lnTo>
                <a:lnTo>
                  <a:pt x="1127572" y="0"/>
                </a:lnTo>
                <a:lnTo>
                  <a:pt x="1374887" y="0"/>
                </a:lnTo>
                <a:lnTo>
                  <a:pt x="2035969" y="382391"/>
                </a:lnTo>
                <a:cubicBezTo>
                  <a:pt x="2065582" y="399479"/>
                  <a:pt x="2075745" y="437340"/>
                  <a:pt x="2058648" y="466963"/>
                </a:cubicBezTo>
                <a:cubicBezTo>
                  <a:pt x="2053219" y="476384"/>
                  <a:pt x="2045389" y="484204"/>
                  <a:pt x="2035969" y="489642"/>
                </a:cubicBezTo>
                <a:lnTo>
                  <a:pt x="92869" y="1613592"/>
                </a:lnTo>
                <a:cubicBezTo>
                  <a:pt x="83458" y="1619031"/>
                  <a:pt x="72780" y="1621889"/>
                  <a:pt x="61913" y="1621879"/>
                </a:cubicBezTo>
                <a:cubicBezTo>
                  <a:pt x="27719" y="1621879"/>
                  <a:pt x="0" y="1594161"/>
                  <a:pt x="0" y="1559967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xmlns="" id="{49CD1692-827B-4C8D-B4A1-134FD04CF45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>
            <a:off x="12138745" y="1027906"/>
            <a:ext cx="0" cy="1597708"/>
          </a:xfrm>
          <a:prstGeom prst="line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Freeform: Shape 22">
            <a:extLst>
              <a:ext uri="{FF2B5EF4-FFF2-40B4-BE49-F238E27FC236}">
                <a16:creationId xmlns:a16="http://schemas.microsoft.com/office/drawing/2014/main" xmlns="" id="{B91ECDA9-56DC-4270-8F33-01C5637B8CE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20463438">
            <a:off x="7456580" y="5166682"/>
            <a:ext cx="1835725" cy="2024785"/>
          </a:xfrm>
          <a:custGeom>
            <a:avLst/>
            <a:gdLst>
              <a:gd name="connsiteX0" fmla="*/ 1801138 w 1835725"/>
              <a:gd name="connsiteY0" fmla="*/ 1622662 h 2024785"/>
              <a:gd name="connsiteX1" fmla="*/ 1835717 w 1835725"/>
              <a:gd name="connsiteY1" fmla="*/ 1680254 h 2024785"/>
              <a:gd name="connsiteX2" fmla="*/ 1812568 w 1835725"/>
              <a:gd name="connsiteY2" fmla="*/ 1877193 h 2024785"/>
              <a:gd name="connsiteX3" fmla="*/ 1776210 w 1835725"/>
              <a:gd name="connsiteY3" fmla="*/ 2024785 h 2024785"/>
              <a:gd name="connsiteX4" fmla="*/ 1655772 w 1835725"/>
              <a:gd name="connsiteY4" fmla="*/ 1983449 h 2024785"/>
              <a:gd name="connsiteX5" fmla="*/ 1687591 w 1835725"/>
              <a:gd name="connsiteY5" fmla="*/ 1854495 h 2024785"/>
              <a:gd name="connsiteX6" fmla="*/ 1708939 w 1835725"/>
              <a:gd name="connsiteY6" fmla="*/ 1673301 h 2024785"/>
              <a:gd name="connsiteX7" fmla="*/ 1778129 w 1835725"/>
              <a:gd name="connsiteY7" fmla="*/ 1615979 h 2024785"/>
              <a:gd name="connsiteX8" fmla="*/ 1801138 w 1835725"/>
              <a:gd name="connsiteY8" fmla="*/ 1622662 h 2024785"/>
              <a:gd name="connsiteX9" fmla="*/ 1585229 w 1835725"/>
              <a:gd name="connsiteY9" fmla="*/ 764759 h 2024785"/>
              <a:gd name="connsiteX10" fmla="*/ 1623024 w 1835725"/>
              <a:gd name="connsiteY10" fmla="*/ 792810 h 2024785"/>
              <a:gd name="connsiteX11" fmla="*/ 1777614 w 1835725"/>
              <a:gd name="connsiteY11" fmla="*/ 1157141 h 2024785"/>
              <a:gd name="connsiteX12" fmla="*/ 1733799 w 1835725"/>
              <a:gd name="connsiteY12" fmla="*/ 1235532 h 2024785"/>
              <a:gd name="connsiteX13" fmla="*/ 1716464 w 1835725"/>
              <a:gd name="connsiteY13" fmla="*/ 1237722 h 2024785"/>
              <a:gd name="connsiteX14" fmla="*/ 1716464 w 1835725"/>
              <a:gd name="connsiteY14" fmla="*/ 1237913 h 2024785"/>
              <a:gd name="connsiteX15" fmla="*/ 1655409 w 1835725"/>
              <a:gd name="connsiteY15" fmla="*/ 1191717 h 2024785"/>
              <a:gd name="connsiteX16" fmla="*/ 1513200 w 1835725"/>
              <a:gd name="connsiteY16" fmla="*/ 856627 h 2024785"/>
              <a:gd name="connsiteX17" fmla="*/ 1538499 w 1835725"/>
              <a:gd name="connsiteY17" fmla="*/ 770415 h 2024785"/>
              <a:gd name="connsiteX18" fmla="*/ 1585229 w 1835725"/>
              <a:gd name="connsiteY18" fmla="*/ 764759 h 2024785"/>
              <a:gd name="connsiteX19" fmla="*/ 477919 w 1835725"/>
              <a:gd name="connsiteY19" fmla="*/ 21437 h 2024785"/>
              <a:gd name="connsiteX20" fmla="*/ 509236 w 1835725"/>
              <a:gd name="connsiteY20" fmla="*/ 84182 h 2024785"/>
              <a:gd name="connsiteX21" fmla="*/ 445829 w 1835725"/>
              <a:gd name="connsiteY21" fmla="*/ 139871 h 2024785"/>
              <a:gd name="connsiteX22" fmla="*/ 437447 w 1835725"/>
              <a:gd name="connsiteY22" fmla="*/ 139395 h 2024785"/>
              <a:gd name="connsiteX23" fmla="*/ 73211 w 1835725"/>
              <a:gd name="connsiteY23" fmla="*/ 137204 h 2024785"/>
              <a:gd name="connsiteX24" fmla="*/ 749 w 1835725"/>
              <a:gd name="connsiteY24" fmla="*/ 84082 h 2024785"/>
              <a:gd name="connsiteX25" fmla="*/ 53871 w 1835725"/>
              <a:gd name="connsiteY25" fmla="*/ 11621 h 2024785"/>
              <a:gd name="connsiteX26" fmla="*/ 58352 w 1835725"/>
              <a:gd name="connsiteY26" fmla="*/ 11093 h 2024785"/>
              <a:gd name="connsiteX27" fmla="*/ 454020 w 1835725"/>
              <a:gd name="connsiteY27" fmla="*/ 13474 h 2024785"/>
              <a:gd name="connsiteX28" fmla="*/ 477919 w 1835725"/>
              <a:gd name="connsiteY28" fmla="*/ 21437 h 2024785"/>
              <a:gd name="connsiteX29" fmla="*/ 957797 w 1835725"/>
              <a:gd name="connsiteY29" fmla="*/ 167970 h 2024785"/>
              <a:gd name="connsiteX30" fmla="*/ 1286982 w 1835725"/>
              <a:gd name="connsiteY30" fmla="*/ 387616 h 2024785"/>
              <a:gd name="connsiteX31" fmla="*/ 1293725 w 1835725"/>
              <a:gd name="connsiteY31" fmla="*/ 477075 h 2024785"/>
              <a:gd name="connsiteX32" fmla="*/ 1245453 w 1835725"/>
              <a:gd name="connsiteY32" fmla="*/ 499154 h 2024785"/>
              <a:gd name="connsiteX33" fmla="*/ 1245167 w 1835725"/>
              <a:gd name="connsiteY33" fmla="*/ 499154 h 2024785"/>
              <a:gd name="connsiteX34" fmla="*/ 1203638 w 1835725"/>
              <a:gd name="connsiteY34" fmla="*/ 484104 h 2024785"/>
              <a:gd name="connsiteX35" fmla="*/ 900647 w 1835725"/>
              <a:gd name="connsiteY35" fmla="*/ 281508 h 2024785"/>
              <a:gd name="connsiteX36" fmla="*/ 872454 w 1835725"/>
              <a:gd name="connsiteY36" fmla="*/ 196164 h 2024785"/>
              <a:gd name="connsiteX37" fmla="*/ 957797 w 1835725"/>
              <a:gd name="connsiteY37" fmla="*/ 167970 h 20247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1835725" h="2024785">
                <a:moveTo>
                  <a:pt x="1801138" y="1622662"/>
                </a:moveTo>
                <a:cubicBezTo>
                  <a:pt x="1822105" y="1633400"/>
                  <a:pt x="1836117" y="1655372"/>
                  <a:pt x="1835717" y="1680254"/>
                </a:cubicBezTo>
                <a:cubicBezTo>
                  <a:pt x="1832093" y="1746382"/>
                  <a:pt x="1824354" y="1812154"/>
                  <a:pt x="1812568" y="1877193"/>
                </a:cubicBezTo>
                <a:lnTo>
                  <a:pt x="1776210" y="2024785"/>
                </a:lnTo>
                <a:lnTo>
                  <a:pt x="1655772" y="1983449"/>
                </a:lnTo>
                <a:lnTo>
                  <a:pt x="1687591" y="1854495"/>
                </a:lnTo>
                <a:cubicBezTo>
                  <a:pt x="1698455" y="1794657"/>
                  <a:pt x="1705590" y="1734142"/>
                  <a:pt x="1708939" y="1673301"/>
                </a:cubicBezTo>
                <a:cubicBezTo>
                  <a:pt x="1712216" y="1638363"/>
                  <a:pt x="1743190" y="1612703"/>
                  <a:pt x="1778129" y="1615979"/>
                </a:cubicBezTo>
                <a:cubicBezTo>
                  <a:pt x="1786387" y="1616753"/>
                  <a:pt x="1794149" y="1619084"/>
                  <a:pt x="1801138" y="1622662"/>
                </a:cubicBezTo>
                <a:close/>
                <a:moveTo>
                  <a:pt x="1585229" y="764759"/>
                </a:moveTo>
                <a:cubicBezTo>
                  <a:pt x="1600438" y="768789"/>
                  <a:pt x="1614156" y="778436"/>
                  <a:pt x="1623024" y="792810"/>
                </a:cubicBezTo>
                <a:cubicBezTo>
                  <a:pt x="1689575" y="907319"/>
                  <a:pt x="1741505" y="1029715"/>
                  <a:pt x="1777614" y="1157141"/>
                </a:cubicBezTo>
                <a:cubicBezTo>
                  <a:pt x="1787149" y="1190888"/>
                  <a:pt x="1767537" y="1225969"/>
                  <a:pt x="1733799" y="1235532"/>
                </a:cubicBezTo>
                <a:cubicBezTo>
                  <a:pt x="1728151" y="1237046"/>
                  <a:pt x="1722312" y="1237780"/>
                  <a:pt x="1716464" y="1237722"/>
                </a:cubicBezTo>
                <a:lnTo>
                  <a:pt x="1716464" y="1237913"/>
                </a:lnTo>
                <a:cubicBezTo>
                  <a:pt x="1688070" y="1237913"/>
                  <a:pt x="1663124" y="1219044"/>
                  <a:pt x="1655409" y="1191717"/>
                </a:cubicBezTo>
                <a:cubicBezTo>
                  <a:pt x="1622214" y="1074512"/>
                  <a:pt x="1574437" y="961936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53325" y="762319"/>
                  <a:pt x="1570022" y="760730"/>
                  <a:pt x="1585229" y="764759"/>
                </a:cubicBezTo>
                <a:close/>
                <a:moveTo>
                  <a:pt x="477919" y="21437"/>
                </a:moveTo>
                <a:cubicBezTo>
                  <a:pt x="499341" y="33775"/>
                  <a:pt x="512445" y="58102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89834" y="-4456"/>
                  <a:pt x="322735" y="-3656"/>
                  <a:pt x="454020" y="13474"/>
                </a:cubicBezTo>
                <a:cubicBezTo>
                  <a:pt x="462713" y="14543"/>
                  <a:pt x="470778" y="17324"/>
                  <a:pt x="477919" y="21437"/>
                </a:cubicBezTo>
                <a:close/>
                <a:moveTo>
                  <a:pt x="957797" y="167970"/>
                </a:move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8235" y="164811"/>
                  <a:pt x="926445" y="152188"/>
                  <a:pt x="957797" y="167970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xmlns="" id="{75F47824-961D-465D-84F9-EAE11BC6173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6809527" y="6033795"/>
            <a:ext cx="1991064" cy="824205"/>
          </a:xfrm>
          <a:custGeom>
            <a:avLst/>
            <a:gdLst>
              <a:gd name="connsiteX0" fmla="*/ 995532 w 1991064"/>
              <a:gd name="connsiteY0" fmla="*/ 0 h 824205"/>
              <a:gd name="connsiteX1" fmla="*/ 1984823 w 1991064"/>
              <a:gd name="connsiteY1" fmla="*/ 784423 h 824205"/>
              <a:gd name="connsiteX2" fmla="*/ 1991064 w 1991064"/>
              <a:gd name="connsiteY2" fmla="*/ 824205 h 824205"/>
              <a:gd name="connsiteX3" fmla="*/ 0 w 1991064"/>
              <a:gd name="connsiteY3" fmla="*/ 824205 h 824205"/>
              <a:gd name="connsiteX4" fmla="*/ 6241 w 1991064"/>
              <a:gd name="connsiteY4" fmla="*/ 784423 h 824205"/>
              <a:gd name="connsiteX5" fmla="*/ 995532 w 1991064"/>
              <a:gd name="connsiteY5" fmla="*/ 0 h 8242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991064" h="824205">
                <a:moveTo>
                  <a:pt x="995532" y="0"/>
                </a:moveTo>
                <a:cubicBezTo>
                  <a:pt x="1483521" y="0"/>
                  <a:pt x="1890663" y="336754"/>
                  <a:pt x="1984823" y="784423"/>
                </a:cubicBezTo>
                <a:lnTo>
                  <a:pt x="1991064" y="824205"/>
                </a:lnTo>
                <a:lnTo>
                  <a:pt x="0" y="824205"/>
                </a:lnTo>
                <a:lnTo>
                  <a:pt x="6241" y="784423"/>
                </a:lnTo>
                <a:cubicBezTo>
                  <a:pt x="100402" y="336754"/>
                  <a:pt x="507544" y="0"/>
                  <a:pt x="995532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xmlns="" id="{FEC9DA3E-C1D7-472D-B7C0-F71AE41FBA2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0851696" y="5519196"/>
            <a:ext cx="1340305" cy="1338805"/>
          </a:xfrm>
          <a:custGeom>
            <a:avLst/>
            <a:gdLst>
              <a:gd name="connsiteX0" fmla="*/ 61913 w 1340305"/>
              <a:gd name="connsiteY0" fmla="*/ 0 h 1338805"/>
              <a:gd name="connsiteX1" fmla="*/ 1340305 w 1340305"/>
              <a:gd name="connsiteY1" fmla="*/ 0 h 1338805"/>
              <a:gd name="connsiteX2" fmla="*/ 1340305 w 1340305"/>
              <a:gd name="connsiteY2" fmla="*/ 123825 h 1338805"/>
              <a:gd name="connsiteX3" fmla="*/ 123825 w 1340305"/>
              <a:gd name="connsiteY3" fmla="*/ 123825 h 1338805"/>
              <a:gd name="connsiteX4" fmla="*/ 123825 w 1340305"/>
              <a:gd name="connsiteY4" fmla="*/ 1338805 h 1338805"/>
              <a:gd name="connsiteX5" fmla="*/ 0 w 1340305"/>
              <a:gd name="connsiteY5" fmla="*/ 1338805 h 1338805"/>
              <a:gd name="connsiteX6" fmla="*/ 0 w 1340305"/>
              <a:gd name="connsiteY6" fmla="*/ 61913 h 1338805"/>
              <a:gd name="connsiteX7" fmla="*/ 61913 w 1340305"/>
              <a:gd name="connsiteY7" fmla="*/ 0 h 13388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340305" h="1338805">
                <a:moveTo>
                  <a:pt x="61913" y="0"/>
                </a:moveTo>
                <a:lnTo>
                  <a:pt x="1340305" y="0"/>
                </a:lnTo>
                <a:lnTo>
                  <a:pt x="1340305" y="123825"/>
                </a:lnTo>
                <a:lnTo>
                  <a:pt x="123825" y="123825"/>
                </a:lnTo>
                <a:lnTo>
                  <a:pt x="123825" y="1338805"/>
                </a:lnTo>
                <a:lnTo>
                  <a:pt x="0" y="1338805"/>
                </a:ln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6484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A0F83A68-F485-32D0-AAED-C73E192C06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6694" y="913919"/>
            <a:ext cx="4234393" cy="1616203"/>
          </a:xfrm>
        </p:spPr>
        <p:txBody>
          <a:bodyPr anchor="b">
            <a:normAutofit/>
          </a:bodyPr>
          <a:lstStyle/>
          <a:p>
            <a:endParaRPr lang="es-ES" sz="320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xmlns="" id="{336F1B69-6A5C-E4A9-B78C-0EB1D182D4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6693" y="2533476"/>
            <a:ext cx="4234394" cy="3447832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endParaRPr lang="en-US" sz="1400" b="1">
              <a:highlight>
                <a:srgbClr val="FFFFFF"/>
              </a:highlight>
              <a:latin typeface="Roboto"/>
              <a:ea typeface="Roboto"/>
              <a:cs typeface="Roboto"/>
            </a:endParaRPr>
          </a:p>
          <a:p>
            <a:endParaRPr lang="en-US" sz="1400" b="1"/>
          </a:p>
        </p:txBody>
      </p:sp>
    </p:spTree>
    <p:extLst>
      <p:ext uri="{BB962C8B-B14F-4D97-AF65-F5344CB8AC3E}">
        <p14:creationId xmlns:p14="http://schemas.microsoft.com/office/powerpoint/2010/main" val="363395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xmlns="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223</Words>
  <Application>Microsoft Office PowerPoint</Application>
  <PresentationFormat>Personalizado</PresentationFormat>
  <Paragraphs>25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9" baseType="lpstr">
      <vt:lpstr>Office Theme</vt:lpstr>
      <vt:lpstr>TRABAJO PRACTICO DE INFORMATICA</vt:lpstr>
      <vt:lpstr>Primera Generación 1951-1958</vt:lpstr>
      <vt:lpstr>Segunda Generacion 1958-1964</vt:lpstr>
      <vt:lpstr>Tercera Generacion 1965-1971</vt:lpstr>
      <vt:lpstr>Cuarta Generacion 1978-1988</vt:lpstr>
      <vt:lpstr>Quinta Generacion 1083- Actual</vt:lpstr>
      <vt:lpstr>Sexta Generacion Actual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TRABAJO PRACTICO DE INFORMATICA</dc:title>
  <dc:creator/>
  <cp:lastModifiedBy>Secundaria</cp:lastModifiedBy>
  <cp:revision>2</cp:revision>
  <dcterms:created xsi:type="dcterms:W3CDTF">2025-12-13T13:36:25Z</dcterms:created>
  <dcterms:modified xsi:type="dcterms:W3CDTF">2025-12-15T15:27:27Z</dcterms:modified>
</cp:coreProperties>
</file>