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4" autoAdjust="0"/>
  </p:normalViewPr>
  <p:slideViewPr>
    <p:cSldViewPr>
      <p:cViewPr>
        <p:scale>
          <a:sx n="51" d="100"/>
          <a:sy n="51" d="100"/>
        </p:scale>
        <p:origin x="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4C44-4DCD-4180-A161-05C3F10B6B93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695AB-E4C8-4CB6-A2B3-CEA68605418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670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6695AB-E4C8-4CB6-A2B3-CEA68605418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247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9EBEB-682D-0779-5A09-D6D8C0DA6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9FA06-EE6F-B6AC-123E-18CECF0DE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844B8-3A45-BECB-7085-D702E5D9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3C9E5-94C4-4A26-AB2A-895B437E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DD3A4E-C68D-985F-A664-50D6275D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63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D8E0-D976-D25A-D531-C597BC63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01D4C8-6C73-B08A-1B7B-E3300BBEA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77D6B-FFA9-2BDA-2769-33E49981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8183C-873E-1826-BD81-75350646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FD9618-26C8-1223-F7A3-E90D1138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55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686596-3ACC-9B82-11F7-052E5846F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529630-A575-7F10-0682-4E4720B15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0AA58-88FC-CA25-2AE3-87CAA865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B9251-6ECA-67B6-F9A6-9920A414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033555-F957-8B89-A9AF-241177A6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778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54F86-F3FC-734E-12D4-23924D43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AEB605-E93F-B381-4D3A-982C02F1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6119FA-0DDE-A9B7-0489-FEB72655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5ADED-A64A-1C02-9860-3269C32B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81D50-E7B4-1A0A-E84E-73ECFF75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37C84-356E-5050-8828-53CEEA78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B254C-D88A-250F-A7BE-167BCCDA6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9B8E9-7D77-5716-4302-967BA6C5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FAF2F-BF72-3F8B-E68F-86FE9F25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C9C09-EC62-569F-1258-1918CACE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326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C84D2-3CFD-380B-7977-E178D113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FA9A66-D61A-A986-3719-71F240E4C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5A248E-A466-349E-B65E-3F043C7FB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84400C-2619-EE37-9FBA-5FB9991D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60F711-A4E8-C60E-0B4C-85DAAF49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04CE15-05A9-0AB8-45F4-274099F0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32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DB802-7ECB-472E-EA11-CA0BED178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DF752A-9015-E5F1-BAED-E15A3A0A5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E0C81E-9C49-4B04-5C4F-AF0CC16D5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98F6F9-5427-FAF7-2E03-51030DF74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70E76E-2F98-7B87-2662-AD1372BBF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759E1D-826F-8E40-5359-FB0FD31A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4F574B-C965-AA10-38DE-000A11A0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24FCF1-4D0A-BC78-A2AE-77F7BD80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39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DADB4-6783-2293-1995-7BA873D8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A63F1A-1A65-8291-2630-44783E17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B8C6C7-C0BA-CE78-E8B5-A545A1F4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D98744-1B70-2C54-FF9E-D9F1E5E9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44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258121-C0C6-2016-75CD-3BAA5317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1B0E16-5CD1-680F-1D6E-3F65A178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128F01-30DB-CB11-9CA1-509230E2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940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D5CEA-2A4D-4085-A88C-0363A903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13F993-52E8-8D72-EBA4-1E6CBF2A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8CD0ED-89D6-8757-9A8C-246370FB7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4FE9F-2942-D16F-D287-8F76953C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97EF1-3F09-CA28-7198-EF127F1F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CA90BD-BBB9-40FA-52C7-754C20B1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59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67608-CDCA-AB2F-49C9-C32C1512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3BE8C5-4F95-3350-46D3-F2314B78A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828BFA-3E95-C54C-8CB8-2FAA627D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D6E6D-F220-68C2-2822-D2671ECE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B077CD-8163-53C0-BA52-D92ABC04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57C94-E4A3-6587-B663-643C644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71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614F78-0D75-9F4F-95A9-97DCCCD7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BEE7E-D003-5562-BF48-1AEEBF1CD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ECF27-1D29-E0C7-7D9B-37F22462F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B61A4-C256-4985-9C36-F04ECA3FCBD2}" type="datetimeFigureOut">
              <a:rPr lang="es-AR" smtClean="0"/>
              <a:t>12/3/2026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2C2193-2C29-3CC9-F41E-5339BEF63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D3EC3-2D83-56E1-6651-BEE0098C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2D68F-B102-4CD8-9850-D681BE3DA9F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27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BA1A93D-5CCE-8852-C5B6-FD9B2E1BC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74964"/>
              </p:ext>
            </p:extLst>
          </p:nvPr>
        </p:nvGraphicFramePr>
        <p:xfrm>
          <a:off x="335360" y="260648"/>
          <a:ext cx="5945832" cy="1638245"/>
        </p:xfrm>
        <a:graphic>
          <a:graphicData uri="http://schemas.openxmlformats.org/drawingml/2006/table">
            <a:tbl>
              <a:tblPr/>
              <a:tblGrid>
                <a:gridCol w="1981944">
                  <a:extLst>
                    <a:ext uri="{9D8B030D-6E8A-4147-A177-3AD203B41FA5}">
                      <a16:colId xmlns:a16="http://schemas.microsoft.com/office/drawing/2014/main" val="3147242652"/>
                    </a:ext>
                  </a:extLst>
                </a:gridCol>
                <a:gridCol w="1981944">
                  <a:extLst>
                    <a:ext uri="{9D8B030D-6E8A-4147-A177-3AD203B41FA5}">
                      <a16:colId xmlns:a16="http://schemas.microsoft.com/office/drawing/2014/main" val="864054099"/>
                    </a:ext>
                  </a:extLst>
                </a:gridCol>
                <a:gridCol w="1981944">
                  <a:extLst>
                    <a:ext uri="{9D8B030D-6E8A-4147-A177-3AD203B41FA5}">
                      <a16:colId xmlns:a16="http://schemas.microsoft.com/office/drawing/2014/main" val="3401932764"/>
                    </a:ext>
                  </a:extLst>
                </a:gridCol>
              </a:tblGrid>
              <a:tr h="630527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 + 2.000= 10.000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 – 3.000=7.000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15.000 – 2.000 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373866"/>
                  </a:ext>
                </a:extLst>
              </a:tr>
              <a:tr h="50385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7.000 + 4.000=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20.000 – 15.000 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80.000 – 40.000=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37368"/>
                  </a:ext>
                </a:extLst>
              </a:tr>
              <a:tr h="503859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 +6.000=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25.000 + 25.000=</a:t>
                      </a:r>
                      <a:endParaRPr lang="es-AR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30"/>
                        </a:spcBef>
                        <a:buNone/>
                      </a:pP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30.000 + 30.000=</a:t>
                      </a:r>
                      <a:endParaRPr lang="es-AR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90551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66124694-BDF6-8AA4-F384-43E99B0FF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59" y="329546"/>
            <a:ext cx="176172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BA48328-E5E9-3D37-A794-259EFBE0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2332"/>
              </p:ext>
            </p:extLst>
          </p:nvPr>
        </p:nvGraphicFramePr>
        <p:xfrm>
          <a:off x="6490945" y="260648"/>
          <a:ext cx="5581719" cy="5435042"/>
        </p:xfrm>
        <a:graphic>
          <a:graphicData uri="http://schemas.openxmlformats.org/drawingml/2006/table">
            <a:tbl>
              <a:tblPr/>
              <a:tblGrid>
                <a:gridCol w="643128">
                  <a:extLst>
                    <a:ext uri="{9D8B030D-6E8A-4147-A177-3AD203B41FA5}">
                      <a16:colId xmlns:a16="http://schemas.microsoft.com/office/drawing/2014/main" val="594658967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2897707463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1771997738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2036722612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2533733088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2392608643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920522508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1067934097"/>
                    </a:ext>
                  </a:extLst>
                </a:gridCol>
                <a:gridCol w="563730">
                  <a:extLst>
                    <a:ext uri="{9D8B030D-6E8A-4147-A177-3AD203B41FA5}">
                      <a16:colId xmlns:a16="http://schemas.microsoft.com/office/drawing/2014/main" val="1313110910"/>
                    </a:ext>
                  </a:extLst>
                </a:gridCol>
                <a:gridCol w="428751">
                  <a:extLst>
                    <a:ext uri="{9D8B030D-6E8A-4147-A177-3AD203B41FA5}">
                      <a16:colId xmlns:a16="http://schemas.microsoft.com/office/drawing/2014/main" val="1408632709"/>
                    </a:ext>
                  </a:extLst>
                </a:gridCol>
              </a:tblGrid>
              <a:tr h="423270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28.000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55381"/>
                  </a:ext>
                </a:extLst>
              </a:tr>
              <a:tr h="578867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11.000</a:t>
                      </a:r>
                      <a:endParaRPr lang="es-AR" sz="1100" dirty="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13.000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45516" marB="45516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299206"/>
                  </a:ext>
                </a:extLst>
              </a:tr>
              <a:tr h="62106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31.000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33.000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39.000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31987"/>
                  </a:ext>
                </a:extLst>
              </a:tr>
              <a:tr h="423270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41.000</a:t>
                      </a:r>
                      <a:endParaRPr lang="es-AR" sz="1100" dirty="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 dirty="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43.000</a:t>
                      </a:r>
                      <a:endParaRPr lang="es-AR" sz="1100" dirty="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29737"/>
                  </a:ext>
                </a:extLst>
              </a:tr>
              <a:tr h="62106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51.000</a:t>
                      </a:r>
                      <a:endParaRPr lang="es-AR" sz="1100" dirty="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433213"/>
                  </a:ext>
                </a:extLst>
              </a:tr>
              <a:tr h="62106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63.000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57660"/>
                  </a:ext>
                </a:extLst>
              </a:tr>
              <a:tr h="62106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71.000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73.000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70589"/>
                  </a:ext>
                </a:extLst>
              </a:tr>
              <a:tr h="423270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81.000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84.000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87.000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3961"/>
                  </a:ext>
                </a:extLst>
              </a:tr>
              <a:tr h="62106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91.000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92.000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93.000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95.000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96.000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❓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98.000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99.000</a:t>
                      </a:r>
                      <a:endParaRPr lang="es-AR" sz="1100">
                        <a:effectLst/>
                      </a:endParaRPr>
                    </a:p>
                  </a:txBody>
                  <a:tcPr marL="54619" marR="54619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086693"/>
                  </a:ext>
                </a:extLst>
              </a:tr>
              <a:tr h="481060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7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100.000</a:t>
                      </a: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4619" marR="91032" marT="68274" marB="6827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>
                          <a:effectLst/>
                        </a:rPr>
                      </a:br>
                      <a:endParaRPr lang="es-AR" sz="110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br>
                        <a:rPr lang="es-AR" sz="1100" dirty="0">
                          <a:effectLst/>
                        </a:rPr>
                      </a:br>
                      <a:endParaRPr lang="es-AR" sz="1100" dirty="0">
                        <a:effectLst/>
                      </a:endParaRPr>
                    </a:p>
                  </a:txBody>
                  <a:tcPr marL="5690" marR="5690" marT="5690" marB="56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7205"/>
                  </a:ext>
                </a:extLst>
              </a:tr>
            </a:tbl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EB3A5AAB-BB96-2B54-202E-6A14BD6E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1093788"/>
            <a:ext cx="25521320" cy="4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A864C7C7-6ED7-65A8-BFC4-D8B364C10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132856"/>
            <a:ext cx="4044934" cy="35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9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1715204-857A-6951-FAD3-1BAAC0165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790" r="5737" b="9174"/>
          <a:stretch>
            <a:fillRect/>
          </a:stretch>
        </p:blipFill>
        <p:spPr bwMode="auto">
          <a:xfrm>
            <a:off x="119336" y="260647"/>
            <a:ext cx="4104456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B550F11-A860-C3D9-D319-BB4998EB0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67669"/>
              </p:ext>
            </p:extLst>
          </p:nvPr>
        </p:nvGraphicFramePr>
        <p:xfrm>
          <a:off x="4799856" y="324977"/>
          <a:ext cx="4536504" cy="4290635"/>
        </p:xfrm>
        <a:graphic>
          <a:graphicData uri="http://schemas.openxmlformats.org/drawingml/2006/table">
            <a:tbl>
              <a:tblPr/>
              <a:tblGrid>
                <a:gridCol w="1602759">
                  <a:extLst>
                    <a:ext uri="{9D8B030D-6E8A-4147-A177-3AD203B41FA5}">
                      <a16:colId xmlns:a16="http://schemas.microsoft.com/office/drawing/2014/main" val="550862572"/>
                    </a:ext>
                  </a:extLst>
                </a:gridCol>
                <a:gridCol w="1414609">
                  <a:extLst>
                    <a:ext uri="{9D8B030D-6E8A-4147-A177-3AD203B41FA5}">
                      <a16:colId xmlns:a16="http://schemas.microsoft.com/office/drawing/2014/main" val="2894000608"/>
                    </a:ext>
                  </a:extLst>
                </a:gridCol>
                <a:gridCol w="1519136">
                  <a:extLst>
                    <a:ext uri="{9D8B030D-6E8A-4147-A177-3AD203B41FA5}">
                      <a16:colId xmlns:a16="http://schemas.microsoft.com/office/drawing/2014/main" val="2689872096"/>
                    </a:ext>
                  </a:extLst>
                </a:gridCol>
              </a:tblGrid>
              <a:tr h="455226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Estadio </a:t>
                      </a:r>
                      <a:endParaRPr lang="es-AR">
                        <a:effectLst/>
                      </a:endParaRPr>
                    </a:p>
                  </a:txBody>
                  <a:tcPr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/ País</a:t>
                      </a:r>
                      <a:endParaRPr lang="es-AR">
                        <a:effectLst/>
                      </a:endParaRPr>
                    </a:p>
                  </a:txBody>
                  <a:tcPr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Capacidad (Asistencia)</a:t>
                      </a:r>
                      <a:endParaRPr lang="es-AR">
                        <a:effectLst/>
                      </a:endParaRP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446921"/>
                  </a:ext>
                </a:extLst>
              </a:tr>
              <a:tr h="36987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de Lusail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Lusail, Qatar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88.966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35432"/>
                  </a:ext>
                </a:extLst>
              </a:tr>
              <a:tr h="36987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Azteca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CDMX, México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83.000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41139"/>
                  </a:ext>
                </a:extLst>
              </a:tr>
              <a:tr h="526355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Arrowhead Stadium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Kansas City, EE.UU.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73.000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38237"/>
                  </a:ext>
                </a:extLst>
              </a:tr>
              <a:tr h="36987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Al Bayt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Al Khor, Qatar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68.895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101878"/>
                  </a:ext>
                </a:extLst>
              </a:tr>
              <a:tr h="526355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BBVA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Monterrey, México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53.500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614702"/>
                  </a:ext>
                </a:extLst>
              </a:tr>
              <a:tr h="526355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Akron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Guadalajara, México</a:t>
                      </a:r>
                      <a:endParaRPr lang="es-AR" dirty="0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48.071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01430"/>
                  </a:ext>
                </a:extLst>
              </a:tr>
              <a:tr h="526355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Áhmad bin Ali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Rayán</a:t>
                      </a:r>
                      <a:r>
                        <a:rPr lang="es-AR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, Qatar</a:t>
                      </a:r>
                      <a:endParaRPr lang="es-AR" dirty="0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45.032</a:t>
                      </a:r>
                      <a:endParaRPr lang="es-AR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58907"/>
                  </a:ext>
                </a:extLst>
              </a:tr>
              <a:tr h="369871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Estadio 974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Doha, Qatar</a:t>
                      </a:r>
                      <a:endParaRPr lang="es-AR" dirty="0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44.089</a:t>
                      </a:r>
                      <a:endParaRPr lang="es-AR" dirty="0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457879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62907576-5D1E-7427-2230-2033422C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324500"/>
            <a:ext cx="13379551" cy="42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6" name="Picture 4" descr="Sistema de Numeración Hasta-el-1000 - Recursos didácticos">
            <a:extLst>
              <a:ext uri="{FF2B5EF4-FFF2-40B4-BE49-F238E27FC236}">
                <a16:creationId xmlns:a16="http://schemas.microsoft.com/office/drawing/2014/main" id="{C8643628-F3A5-62E2-A7C6-82FFC3263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38914" y="74676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a&#10;&#10;El contenido generado por IA puede ser incorrecto.">
            <a:extLst>
              <a:ext uri="{FF2B5EF4-FFF2-40B4-BE49-F238E27FC236}">
                <a16:creationId xmlns:a16="http://schemas.microsoft.com/office/drawing/2014/main" id="{2D141F8A-9289-E9BC-18C6-E3088C1D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3"/>
            <a:ext cx="31527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7956A7B-F47D-F899-E7F9-7BF8C7BE4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006188"/>
            <a:ext cx="20383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4B8614-BCCA-985C-C634-65AC5A4D3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7032"/>
              </p:ext>
            </p:extLst>
          </p:nvPr>
        </p:nvGraphicFramePr>
        <p:xfrm>
          <a:off x="3944826" y="764704"/>
          <a:ext cx="4302348" cy="4119003"/>
        </p:xfrm>
        <a:graphic>
          <a:graphicData uri="http://schemas.openxmlformats.org/drawingml/2006/table">
            <a:tbl>
              <a:tblPr/>
              <a:tblGrid>
                <a:gridCol w="1610081">
                  <a:extLst>
                    <a:ext uri="{9D8B030D-6E8A-4147-A177-3AD203B41FA5}">
                      <a16:colId xmlns:a16="http://schemas.microsoft.com/office/drawing/2014/main" val="2313494144"/>
                    </a:ext>
                  </a:extLst>
                </a:gridCol>
                <a:gridCol w="1042594">
                  <a:extLst>
                    <a:ext uri="{9D8B030D-6E8A-4147-A177-3AD203B41FA5}">
                      <a16:colId xmlns:a16="http://schemas.microsoft.com/office/drawing/2014/main" val="1680947641"/>
                    </a:ext>
                  </a:extLst>
                </a:gridCol>
                <a:gridCol w="1649673">
                  <a:extLst>
                    <a:ext uri="{9D8B030D-6E8A-4147-A177-3AD203B41FA5}">
                      <a16:colId xmlns:a16="http://schemas.microsoft.com/office/drawing/2014/main" val="277962021"/>
                    </a:ext>
                  </a:extLst>
                </a:gridCol>
              </a:tblGrid>
              <a:tr h="731889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Falta (Ejemplo)</a:t>
                      </a:r>
                      <a:endParaRPr lang="es-AR">
                        <a:effectLst/>
                      </a:endParaRPr>
                    </a:p>
                  </a:txBody>
                  <a:tcPr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Mascota Sugerida</a:t>
                      </a:r>
                      <a:endParaRPr lang="es-AR">
                        <a:effectLst/>
                      </a:endParaRPr>
                    </a:p>
                  </a:txBody>
                  <a:tcPr marR="1524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Propuesta de Acción Reparadora (Familia y Alumno)</a:t>
                      </a:r>
                      <a:endParaRPr lang="es-ES">
                        <a:effectLst/>
                      </a:endParaRPr>
                    </a:p>
                  </a:txBody>
                  <a:tcPr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042250"/>
                  </a:ext>
                </a:extLst>
              </a:tr>
              <a:tr h="1004220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Falta Leve (Color verde): Olvido de material o uniforme.</a:t>
                      </a:r>
                      <a:endParaRPr lang="es-AR" dirty="0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Zayu (Observación)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1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"Preparar el bolso juntos la noche anterior y pedir disculpas al equipo"</a:t>
                      </a:r>
                      <a:r>
                        <a:rPr lang="es-ES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ES" dirty="0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089389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Falta Moderada (Color amarillo): Daño accidental a un banco o libro.</a:t>
                      </a:r>
                      <a:endParaRPr lang="es-ES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Clutch (Cuidado)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1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"Colaborar en la limpieza o reparación del objeto dañado"</a:t>
                      </a:r>
                      <a:r>
                        <a:rPr lang="es-ES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ES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48194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Falta Grave (Color Rojo): Discusión fuerte o falta de respeto.</a:t>
                      </a:r>
                      <a:endParaRPr lang="es-ES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AR" sz="1100" b="0" i="0" u="none" strike="noStrike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 Maple  (Lealtad)</a:t>
                      </a:r>
                      <a:endParaRPr lang="es-AR">
                        <a:effectLst/>
                      </a:endParaRPr>
                    </a:p>
                  </a:txBody>
                  <a:tcPr marR="152400"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buNone/>
                      </a:pPr>
                      <a:r>
                        <a:rPr lang="es-ES" sz="1100" b="0" i="1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"Escribir una carta de disculpas o realizar un gesto de servicio para el compañero afectado"</a:t>
                      </a:r>
                      <a:r>
                        <a:rPr lang="es-ES" sz="1100" b="0" i="0" u="none" strike="noStrike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ES" dirty="0">
                        <a:effectLst/>
                      </a:endParaRPr>
                    </a:p>
                  </a:txBody>
                  <a:tcPr marT="114300" marB="1143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CD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64829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A21DDD-4B0B-3966-3FD8-AFB1D87FE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899" y="304273"/>
            <a:ext cx="1266949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1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Pueden orientarse con los ejemplos del siguiente Mural.</a:t>
            </a:r>
            <a:endParaRPr kumimoji="0" lang="es-AR" altLang="es-A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7C26837B-2A1A-994F-AE07-52778A28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681" y="188640"/>
            <a:ext cx="2381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A843C3F8-F1C8-4ABC-2F29-3C977AD2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13" y="3335250"/>
            <a:ext cx="2146697" cy="29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6EDD1E8D-D715-8475-DB85-7623858BB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5041" r="5779" b="36533"/>
          <a:stretch>
            <a:fillRect/>
          </a:stretch>
        </p:blipFill>
        <p:spPr bwMode="auto">
          <a:xfrm>
            <a:off x="2927648" y="5013176"/>
            <a:ext cx="1709867" cy="165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45B509-C9E7-60C2-9CBD-A0C8A2564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332656"/>
            <a:ext cx="3421925" cy="43513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4B8EFE-5F59-96C7-7D36-FDBE55DB9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-30732"/>
            <a:ext cx="3667637" cy="50108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9DCA96-4558-5978-86B6-EA2EA9F60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864" y="308154"/>
            <a:ext cx="3629532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0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321</Words>
  <Application>Microsoft Office PowerPoint</Application>
  <PresentationFormat>Panorámica</PresentationFormat>
  <Paragraphs>151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Marisa GARCIA FERREIRA</dc:creator>
  <cp:lastModifiedBy>Ivana Marisa GARCIA FERREIRA</cp:lastModifiedBy>
  <cp:revision>1</cp:revision>
  <dcterms:created xsi:type="dcterms:W3CDTF">2026-03-13T00:10:05Z</dcterms:created>
  <dcterms:modified xsi:type="dcterms:W3CDTF">2026-03-13T00:51:52Z</dcterms:modified>
</cp:coreProperties>
</file>